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80684" autoAdjust="0"/>
  </p:normalViewPr>
  <p:slideViewPr>
    <p:cSldViewPr snapToGrid="0">
      <p:cViewPr varScale="1">
        <p:scale>
          <a:sx n="56" d="100"/>
          <a:sy n="56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ACE94-8923-4851-9013-54E30F5D8177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8B8E8-2482-4E12-8760-08DAD03B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31DC3-F6EA-4E7C-AA7E-2D47ED9697B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1200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763" lvl="1" eaLnBrk="1" hangingPunct="1">
              <a:defRPr/>
            </a:pPr>
            <a:endParaRPr lang="en-US" alt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763" lvl="1" eaLnBrk="1" hangingPunct="1">
              <a:defRPr/>
            </a:pPr>
            <a:endParaRPr lang="en-US" alt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4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2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763" lvl="1" eaLnBrk="1" hangingPunct="1">
              <a:defRPr/>
            </a:pPr>
            <a:endParaRPr lang="en-US" altLang="en-US" sz="1200" dirty="0" smtClean="0"/>
          </a:p>
          <a:p>
            <a:pPr marL="639763" lvl="1" eaLnBrk="1" hangingPunct="1">
              <a:defRPr/>
            </a:pPr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8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56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27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9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3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8B8E8-2482-4E12-8760-08DAD03B09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1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8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5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7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2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28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Gallbladder and Biliary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</a:p>
          <a:p>
            <a:r>
              <a:rPr lang="en-US" altLang="en-US" dirty="0"/>
              <a:t>Chapter 6 pages </a:t>
            </a:r>
            <a:r>
              <a:rPr lang="en-US" altLang="en-US" dirty="0" smtClean="0"/>
              <a:t>195-209</a:t>
            </a:r>
            <a:endParaRPr lang="en-US" altLang="en-US" dirty="0"/>
          </a:p>
          <a:p>
            <a:r>
              <a:rPr lang="en-US" altLang="en-US" dirty="0"/>
              <a:t>Chapter 19 pages </a:t>
            </a:r>
            <a:r>
              <a:rPr lang="en-US" altLang="en-US" dirty="0" smtClean="0"/>
              <a:t>632-635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Tree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Dilatation </a:t>
            </a:r>
            <a:r>
              <a:rPr lang="en-US" altLang="en-US" dirty="0"/>
              <a:t>of the bile ducts caused by a direct interference with the flow of bile</a:t>
            </a:r>
          </a:p>
          <a:p>
            <a:pPr lvl="1"/>
            <a:r>
              <a:rPr lang="en-US" altLang="en-US" dirty="0"/>
              <a:t>intrahepatic</a:t>
            </a:r>
          </a:p>
          <a:p>
            <a:pPr lvl="1"/>
            <a:r>
              <a:rPr lang="en-US" altLang="en-US" dirty="0"/>
              <a:t>extrahepatic</a:t>
            </a:r>
          </a:p>
          <a:p>
            <a:r>
              <a:rPr lang="en-US" altLang="en-US" dirty="0" smtClean="0"/>
              <a:t>Dilatation </a:t>
            </a:r>
            <a:r>
              <a:rPr lang="en-US" altLang="en-US" dirty="0"/>
              <a:t>occurs proximal to the obstruction</a:t>
            </a:r>
          </a:p>
          <a:p>
            <a:r>
              <a:rPr lang="en-US" altLang="en-US" dirty="0" smtClean="0"/>
              <a:t>Present </a:t>
            </a:r>
            <a:r>
              <a:rPr lang="en-US" altLang="en-US" dirty="0"/>
              <a:t>with RUQ pain and jaundice</a:t>
            </a:r>
          </a:p>
          <a:p>
            <a:r>
              <a:rPr lang="en-US" altLang="en-US" dirty="0" smtClean="0"/>
              <a:t>Elevated </a:t>
            </a:r>
            <a:r>
              <a:rPr lang="en-US" altLang="en-US" dirty="0"/>
              <a:t>bilirubin and </a:t>
            </a:r>
            <a:r>
              <a:rPr lang="en-US" altLang="en-US" dirty="0" smtClean="0"/>
              <a:t>ALP</a:t>
            </a:r>
          </a:p>
          <a:p>
            <a:r>
              <a:rPr lang="en-US" altLang="en-US" dirty="0" smtClean="0"/>
              <a:t>Sonographic </a:t>
            </a:r>
            <a:r>
              <a:rPr lang="en-US" altLang="en-US" dirty="0"/>
              <a:t>findings</a:t>
            </a:r>
          </a:p>
          <a:p>
            <a:pPr marL="639763" lvl="1"/>
            <a:r>
              <a:rPr lang="en-US" altLang="en-US" dirty="0"/>
              <a:t>“parallel channel sign” or “double-barreled shotgun sign”</a:t>
            </a:r>
          </a:p>
          <a:p>
            <a:pPr marL="639763" lvl="1"/>
            <a:r>
              <a:rPr lang="en-US" altLang="en-US" dirty="0"/>
              <a:t>intrahepatic anechoic tubular structures with stellate branching 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4" b="54438"/>
          <a:stretch/>
        </p:blipFill>
        <p:spPr bwMode="auto">
          <a:xfrm>
            <a:off x="286917" y="1198597"/>
            <a:ext cx="2633913" cy="196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6" b="7844"/>
          <a:stretch/>
        </p:blipFill>
        <p:spPr bwMode="auto">
          <a:xfrm>
            <a:off x="1028965" y="4078955"/>
            <a:ext cx="3013164" cy="21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89" y="4078955"/>
            <a:ext cx="2931642" cy="21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8" b="53379"/>
          <a:stretch/>
        </p:blipFill>
        <p:spPr bwMode="auto">
          <a:xfrm>
            <a:off x="3287465" y="1183749"/>
            <a:ext cx="2672131" cy="20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4" r="51459" b="3594"/>
          <a:stretch/>
        </p:blipFill>
        <p:spPr bwMode="auto">
          <a:xfrm>
            <a:off x="6326232" y="1160071"/>
            <a:ext cx="2664393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3" t="50152" b="3240"/>
          <a:stretch/>
        </p:blipFill>
        <p:spPr bwMode="auto">
          <a:xfrm>
            <a:off x="9300318" y="1129591"/>
            <a:ext cx="2641651" cy="201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4" b="6350"/>
          <a:stretch/>
        </p:blipFill>
        <p:spPr bwMode="auto">
          <a:xfrm>
            <a:off x="4480560" y="4078955"/>
            <a:ext cx="2929998" cy="21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8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Choledocholithiasis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5125"/>
            <a:r>
              <a:rPr lang="en-US" altLang="en-US" sz="2400" dirty="0"/>
              <a:t>Bile duct stones</a:t>
            </a:r>
          </a:p>
          <a:p>
            <a:pPr marL="365125"/>
            <a:r>
              <a:rPr lang="en-US" altLang="en-US" sz="2400" dirty="0"/>
              <a:t>The most common pathology of the biliary tract</a:t>
            </a:r>
          </a:p>
          <a:p>
            <a:pPr marL="365125"/>
            <a:r>
              <a:rPr lang="en-US" altLang="en-US" sz="2400" dirty="0"/>
              <a:t>Can occur after cholecystectomy</a:t>
            </a:r>
          </a:p>
          <a:p>
            <a:pPr marL="365125"/>
            <a:r>
              <a:rPr lang="en-US" altLang="en-US" sz="2400" dirty="0"/>
              <a:t>Asymptomatic unless obstruction occurs</a:t>
            </a:r>
          </a:p>
          <a:p>
            <a:pPr marL="365125"/>
            <a:r>
              <a:rPr lang="en-US" altLang="en-US" sz="2400" dirty="0"/>
              <a:t>Clinical symptoms include RUQ pain and possible jaundice</a:t>
            </a:r>
          </a:p>
          <a:p>
            <a:pPr marL="365125"/>
            <a:r>
              <a:rPr lang="en-US" altLang="en-US" sz="2400" dirty="0"/>
              <a:t>Sonographic findings</a:t>
            </a:r>
          </a:p>
          <a:p>
            <a:pPr marL="639763" lvl="1"/>
            <a:r>
              <a:rPr lang="en-US" altLang="en-US" dirty="0" err="1"/>
              <a:t>intraductal</a:t>
            </a:r>
            <a:r>
              <a:rPr lang="en-US" altLang="en-US" dirty="0"/>
              <a:t> hyperechoic focus with posterior shadowing</a:t>
            </a:r>
          </a:p>
          <a:p>
            <a:pPr marL="639763" lvl="1"/>
            <a:r>
              <a:rPr lang="en-US" altLang="en-US" dirty="0"/>
              <a:t>dilated duct proximal to obstructing stone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146777"/>
            <a:ext cx="269028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04" y="740093"/>
            <a:ext cx="2758016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0" y="4248150"/>
            <a:ext cx="2941320" cy="22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4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Mirizzi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/>
            <a:r>
              <a:rPr lang="en-US" altLang="en-US" dirty="0"/>
              <a:t>Inflammation and obstruction of the CHD caused by an impacted stone in the cystic duct</a:t>
            </a:r>
          </a:p>
          <a:p>
            <a:pPr marL="639763" lvl="1"/>
            <a:r>
              <a:rPr lang="en-US" altLang="en-US" dirty="0"/>
              <a:t>sequelae of jaundice, pain, fever, and recurrent cholangitis</a:t>
            </a:r>
          </a:p>
          <a:p>
            <a:pPr marL="365125"/>
            <a:r>
              <a:rPr lang="en-US" altLang="en-US" dirty="0"/>
              <a:t>Sonographic findings</a:t>
            </a:r>
          </a:p>
          <a:p>
            <a:pPr marL="639763" lvl="1"/>
            <a:r>
              <a:rPr lang="en-US" altLang="en-US" dirty="0"/>
              <a:t>hyperechoic focus with distal shadowing impacted in cystic duct</a:t>
            </a:r>
          </a:p>
          <a:p>
            <a:pPr marL="639763" lvl="1"/>
            <a:r>
              <a:rPr lang="en-US" altLang="en-US" dirty="0"/>
              <a:t>dilated CHD, cystic duct, and intrahepatic ducts</a:t>
            </a:r>
          </a:p>
          <a:p>
            <a:pPr marL="639763" lvl="1"/>
            <a:r>
              <a:rPr lang="en-US" altLang="en-US" dirty="0"/>
              <a:t>thickening of the duct walls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45" y="4941570"/>
            <a:ext cx="2338069" cy="17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941570"/>
            <a:ext cx="2338069" cy="17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4970" r="3304" b="5980"/>
          <a:stretch/>
        </p:blipFill>
        <p:spPr bwMode="auto">
          <a:xfrm>
            <a:off x="7755255" y="4941570"/>
            <a:ext cx="2451568" cy="17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9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Hemobilia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125"/>
            <a:r>
              <a:rPr lang="en-US" altLang="en-US" dirty="0"/>
              <a:t>Blood within the biliary tree</a:t>
            </a:r>
          </a:p>
          <a:p>
            <a:pPr marL="639763" lvl="1"/>
            <a:r>
              <a:rPr lang="en-US" altLang="en-US" dirty="0"/>
              <a:t>may extend into GB</a:t>
            </a:r>
          </a:p>
          <a:p>
            <a:pPr marL="365125"/>
            <a:r>
              <a:rPr lang="en-US" altLang="en-US" dirty="0"/>
              <a:t>Most commonly caused by iatrogenic biliary trauma</a:t>
            </a:r>
          </a:p>
          <a:p>
            <a:pPr marL="365125"/>
            <a:r>
              <a:rPr lang="en-US" altLang="en-US" dirty="0"/>
              <a:t>May present with pain</a:t>
            </a:r>
          </a:p>
          <a:p>
            <a:pPr marL="365125"/>
            <a:r>
              <a:rPr lang="en-US" altLang="en-US" dirty="0"/>
              <a:t>Sonographic findings</a:t>
            </a:r>
          </a:p>
          <a:p>
            <a:pPr marL="639763" lvl="1"/>
            <a:r>
              <a:rPr lang="en-US" altLang="en-US" dirty="0"/>
              <a:t>fluid with low-level internal echoes in acute stage</a:t>
            </a:r>
          </a:p>
          <a:p>
            <a:pPr marL="639763" lvl="1"/>
            <a:r>
              <a:rPr lang="en-US" altLang="en-US" dirty="0"/>
              <a:t>clotted blood will have varying echogenicity and may be mobile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6174" r="11589" b="6643"/>
          <a:stretch/>
        </p:blipFill>
        <p:spPr bwMode="auto">
          <a:xfrm>
            <a:off x="7516392" y="743585"/>
            <a:ext cx="3099418" cy="263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6857" r="10466" b="7919"/>
          <a:stretch/>
        </p:blipFill>
        <p:spPr bwMode="auto">
          <a:xfrm>
            <a:off x="7567811" y="3927222"/>
            <a:ext cx="3047999" cy="246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83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Pneumobilia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5125"/>
            <a:r>
              <a:rPr lang="en-US" altLang="en-US" sz="3000" dirty="0"/>
              <a:t>Air (gas) within the biliary tree</a:t>
            </a:r>
          </a:p>
          <a:p>
            <a:pPr marL="365125"/>
            <a:r>
              <a:rPr lang="en-US" altLang="en-US" sz="3000" dirty="0"/>
              <a:t>Risk factors</a:t>
            </a:r>
          </a:p>
          <a:p>
            <a:pPr marL="639763" lvl="1"/>
            <a:r>
              <a:rPr lang="en-US" altLang="en-US" dirty="0"/>
              <a:t>biliary intervention</a:t>
            </a:r>
          </a:p>
          <a:p>
            <a:pPr marL="639763" lvl="1"/>
            <a:r>
              <a:rPr lang="en-US" altLang="en-US" dirty="0"/>
              <a:t>emphysematous cholecystitis</a:t>
            </a:r>
          </a:p>
          <a:p>
            <a:pPr marL="639763" lvl="1"/>
            <a:r>
              <a:rPr lang="en-US" altLang="en-US" dirty="0"/>
              <a:t>biliary/ GI fistula</a:t>
            </a:r>
          </a:p>
          <a:p>
            <a:pPr marL="365125"/>
            <a:r>
              <a:rPr lang="en-US" altLang="en-US" sz="3000" dirty="0"/>
              <a:t>Sonographic findings</a:t>
            </a:r>
          </a:p>
          <a:p>
            <a:pPr marL="639763" lvl="1"/>
            <a:r>
              <a:rPr lang="en-US" altLang="en-US" dirty="0"/>
              <a:t>non-dependent, hyperechoic linear structures within the biliary tree</a:t>
            </a:r>
          </a:p>
          <a:p>
            <a:pPr marL="639763" lvl="1"/>
            <a:r>
              <a:rPr lang="en-US" altLang="en-US" dirty="0"/>
              <a:t>dirty shadowing and ring-down artifact</a:t>
            </a:r>
          </a:p>
          <a:p>
            <a:pPr marL="639763" lvl="1"/>
            <a:r>
              <a:rPr lang="en-US" altLang="en-US" dirty="0"/>
              <a:t>movement of air bubbles may be seen with change in patient position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12" y="1027906"/>
            <a:ext cx="290195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75" y="1495106"/>
            <a:ext cx="2863006" cy="214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12" y="3642360"/>
            <a:ext cx="290195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74" y="4050983"/>
            <a:ext cx="286512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Cholangitis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5125"/>
            <a:r>
              <a:rPr lang="en-US" altLang="en-US" dirty="0"/>
              <a:t>Inflammation of bile ducts</a:t>
            </a:r>
          </a:p>
          <a:p>
            <a:pPr marL="365125"/>
            <a:r>
              <a:rPr lang="en-US" altLang="en-US" dirty="0"/>
              <a:t>Types</a:t>
            </a:r>
          </a:p>
          <a:p>
            <a:pPr marL="639763" lvl="1"/>
            <a:r>
              <a:rPr lang="en-US" altLang="en-US" sz="2000" dirty="0"/>
              <a:t>acute bacterial</a:t>
            </a:r>
          </a:p>
          <a:p>
            <a:pPr marL="639763" lvl="1"/>
            <a:r>
              <a:rPr lang="en-US" altLang="en-US" sz="2000" dirty="0"/>
              <a:t>recurrent pyogenic</a:t>
            </a:r>
          </a:p>
          <a:p>
            <a:pPr marL="639763" lvl="1"/>
            <a:r>
              <a:rPr lang="en-US" altLang="en-US" sz="2000" dirty="0"/>
              <a:t>HIV </a:t>
            </a:r>
            <a:r>
              <a:rPr lang="en-US" altLang="en-US" sz="2000" dirty="0" err="1"/>
              <a:t>cholangiopathy</a:t>
            </a:r>
            <a:endParaRPr lang="en-US" altLang="en-US" sz="2000" dirty="0"/>
          </a:p>
          <a:p>
            <a:pPr marL="639763" lvl="1"/>
            <a:r>
              <a:rPr lang="en-US" altLang="en-US" sz="2000" dirty="0" err="1"/>
              <a:t>sclerosing</a:t>
            </a:r>
            <a:endParaRPr lang="en-US" altLang="en-US" sz="2000" dirty="0"/>
          </a:p>
          <a:p>
            <a:pPr marL="365125"/>
            <a:r>
              <a:rPr lang="en-US" altLang="en-US" dirty="0"/>
              <a:t>Present clinically with fever, RUQ pain, and jaundice</a:t>
            </a:r>
          </a:p>
          <a:p>
            <a:pPr marL="365125"/>
            <a:r>
              <a:rPr lang="en-US" altLang="en-US" dirty="0"/>
              <a:t>Elevated bilirubin, ALP, AST, ALT</a:t>
            </a:r>
          </a:p>
          <a:p>
            <a:pPr marL="365125"/>
            <a:r>
              <a:rPr lang="en-US" altLang="en-US" dirty="0"/>
              <a:t>Sonographic findings</a:t>
            </a:r>
          </a:p>
          <a:p>
            <a:pPr marL="639763" lvl="1"/>
            <a:r>
              <a:rPr lang="en-US" altLang="en-US" sz="2000" dirty="0"/>
              <a:t>dilated ducts with thickened duct walls</a:t>
            </a:r>
          </a:p>
          <a:p>
            <a:pPr marL="639763" lvl="1"/>
            <a:r>
              <a:rPr lang="en-US" altLang="en-US" sz="2000" dirty="0"/>
              <a:t>may have </a:t>
            </a:r>
            <a:r>
              <a:rPr lang="en-US" altLang="en-US" sz="2000" dirty="0" err="1"/>
              <a:t>intraductal</a:t>
            </a:r>
            <a:r>
              <a:rPr lang="en-US" altLang="en-US" sz="2000" dirty="0"/>
              <a:t> sludge and/or stones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27" y="1507808"/>
            <a:ext cx="2967989" cy="222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8356" r="3200" b="6845"/>
          <a:stretch/>
        </p:blipFill>
        <p:spPr bwMode="auto">
          <a:xfrm>
            <a:off x="9058185" y="1825625"/>
            <a:ext cx="2910238" cy="202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1911" r="5466" b="11289"/>
          <a:stretch/>
        </p:blipFill>
        <p:spPr bwMode="auto">
          <a:xfrm>
            <a:off x="6019800" y="4199071"/>
            <a:ext cx="3038385" cy="200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532" y="4465320"/>
            <a:ext cx="268224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0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Ascariasis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65125"/>
            <a:r>
              <a:rPr lang="en-US" altLang="en-US" dirty="0"/>
              <a:t>Infection of the bile duct caused by a parasitic roundworm</a:t>
            </a:r>
          </a:p>
          <a:p>
            <a:pPr marL="365125"/>
            <a:r>
              <a:rPr lang="en-US" altLang="en-US" dirty="0"/>
              <a:t>Fecal-oral route of transmission</a:t>
            </a:r>
          </a:p>
          <a:p>
            <a:pPr marL="365125"/>
            <a:r>
              <a:rPr lang="en-US" altLang="en-US" dirty="0"/>
              <a:t>Most common in children</a:t>
            </a:r>
          </a:p>
          <a:p>
            <a:pPr marL="365125"/>
            <a:r>
              <a:rPr lang="en-US" altLang="en-US" dirty="0"/>
              <a:t>Worm travels from small bowel to biliary tree through ampulla of </a:t>
            </a:r>
            <a:r>
              <a:rPr lang="en-US" altLang="en-US" dirty="0" err="1"/>
              <a:t>Vater</a:t>
            </a:r>
            <a:endParaRPr lang="en-US" altLang="en-US" dirty="0"/>
          </a:p>
          <a:p>
            <a:pPr marL="365125"/>
            <a:r>
              <a:rPr lang="en-US" altLang="en-US" dirty="0"/>
              <a:t>Usually asymptomatic</a:t>
            </a:r>
          </a:p>
          <a:p>
            <a:pPr marL="365125"/>
            <a:r>
              <a:rPr lang="en-US" altLang="en-US" dirty="0"/>
              <a:t>Sonographic findings</a:t>
            </a:r>
          </a:p>
          <a:p>
            <a:pPr marL="639763" lvl="1"/>
            <a:r>
              <a:rPr lang="en-US" altLang="en-US" dirty="0" err="1"/>
              <a:t>intraductal</a:t>
            </a:r>
            <a:r>
              <a:rPr lang="en-US" altLang="en-US" dirty="0"/>
              <a:t>, parallel, echogenic lines in any portion of the ductal system or GB</a:t>
            </a:r>
          </a:p>
          <a:p>
            <a:pPr marL="639763" lvl="1"/>
            <a:r>
              <a:rPr lang="en-US" altLang="en-US" dirty="0"/>
              <a:t>movement of the worm may be seen</a:t>
            </a:r>
          </a:p>
          <a:p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2" y="1363865"/>
            <a:ext cx="2727960" cy="206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690" y="1363865"/>
            <a:ext cx="255057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41" y="3851472"/>
            <a:ext cx="2398262" cy="25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545" y="4036837"/>
            <a:ext cx="2483715" cy="214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5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Cholangiocarcinoma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65125"/>
            <a:r>
              <a:rPr lang="en-US" altLang="en-US" dirty="0"/>
              <a:t>Primary malignancy of the biliary tree</a:t>
            </a:r>
          </a:p>
          <a:p>
            <a:pPr marL="365125"/>
            <a:r>
              <a:rPr lang="en-US" altLang="en-US" dirty="0"/>
              <a:t>Uncommon </a:t>
            </a:r>
          </a:p>
          <a:p>
            <a:pPr marL="365125"/>
            <a:r>
              <a:rPr lang="en-US" altLang="en-US" dirty="0"/>
              <a:t>Frequency increases with age</a:t>
            </a:r>
          </a:p>
          <a:p>
            <a:pPr marL="365125"/>
            <a:r>
              <a:rPr lang="en-US" altLang="en-US" dirty="0"/>
              <a:t>Affects both sexes equally</a:t>
            </a:r>
          </a:p>
          <a:p>
            <a:pPr marL="365125"/>
            <a:r>
              <a:rPr lang="en-US" altLang="en-US" dirty="0"/>
              <a:t>Risk factors</a:t>
            </a:r>
          </a:p>
          <a:p>
            <a:pPr marL="639763" lvl="1"/>
            <a:r>
              <a:rPr lang="en-US" altLang="en-US" sz="2100" dirty="0"/>
              <a:t>PSC</a:t>
            </a:r>
          </a:p>
          <a:p>
            <a:pPr marL="639763" lvl="1"/>
            <a:r>
              <a:rPr lang="en-US" altLang="en-US" sz="2100" dirty="0"/>
              <a:t>biliary stones</a:t>
            </a:r>
          </a:p>
          <a:p>
            <a:pPr marL="639763" lvl="1"/>
            <a:r>
              <a:rPr lang="en-US" altLang="en-US" sz="2100" dirty="0"/>
              <a:t>chronic biliary inflammation</a:t>
            </a:r>
          </a:p>
          <a:p>
            <a:pPr marL="365125"/>
            <a:r>
              <a:rPr lang="en-US" altLang="en-US" dirty="0"/>
              <a:t>Types - defined by location of tumor</a:t>
            </a:r>
          </a:p>
          <a:p>
            <a:pPr marL="639763" lvl="1"/>
            <a:r>
              <a:rPr lang="en-US" altLang="en-US" sz="2100" dirty="0"/>
              <a:t>intrahepatic - arise within hepatic parenchyma</a:t>
            </a:r>
          </a:p>
          <a:p>
            <a:pPr marL="639763" lvl="1"/>
            <a:r>
              <a:rPr lang="en-US" altLang="en-US" sz="2100" dirty="0"/>
              <a:t>hilar (</a:t>
            </a:r>
            <a:r>
              <a:rPr lang="en-US" altLang="en-US" sz="2100" dirty="0" err="1"/>
              <a:t>Klatskin’s</a:t>
            </a:r>
            <a:r>
              <a:rPr lang="en-US" altLang="en-US" sz="2100" dirty="0"/>
              <a:t>) - located at porta </a:t>
            </a:r>
            <a:r>
              <a:rPr lang="en-US" altLang="en-US" sz="2100" dirty="0" err="1"/>
              <a:t>hepatis</a:t>
            </a:r>
            <a:endParaRPr lang="en-US" altLang="en-US" sz="2100" dirty="0"/>
          </a:p>
          <a:p>
            <a:pPr marL="639763" lvl="1"/>
            <a:r>
              <a:rPr lang="en-US" altLang="en-US" sz="2100" dirty="0"/>
              <a:t>distal - arising in distal extrahepatic ducts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65125">
              <a:lnSpc>
                <a:spcPct val="70000"/>
              </a:lnSpc>
            </a:pPr>
            <a:r>
              <a:rPr lang="en-US" altLang="en-US" sz="2400" dirty="0"/>
              <a:t>Elevated ALP and bilirubin</a:t>
            </a:r>
          </a:p>
          <a:p>
            <a:pPr marL="365125">
              <a:lnSpc>
                <a:spcPct val="70000"/>
              </a:lnSpc>
            </a:pPr>
            <a:r>
              <a:rPr lang="en-US" altLang="en-US" sz="2400" dirty="0"/>
              <a:t>Present clinically with fatigue, RUQ pain, anorexia, weight loss, jaundice, palpable mass</a:t>
            </a:r>
          </a:p>
          <a:p>
            <a:pPr marL="365125">
              <a:lnSpc>
                <a:spcPct val="70000"/>
              </a:lnSpc>
            </a:pPr>
            <a:r>
              <a:rPr lang="en-US" altLang="en-US" sz="2400" dirty="0"/>
              <a:t>Sonographic findings</a:t>
            </a:r>
          </a:p>
          <a:p>
            <a:pPr marL="639763" lvl="1">
              <a:lnSpc>
                <a:spcPct val="70000"/>
              </a:lnSpc>
            </a:pPr>
            <a:r>
              <a:rPr lang="en-US" altLang="en-US" sz="1800" dirty="0"/>
              <a:t>biliary dilatation</a:t>
            </a:r>
          </a:p>
          <a:p>
            <a:pPr marL="639763" lvl="1">
              <a:lnSpc>
                <a:spcPct val="70000"/>
              </a:lnSpc>
            </a:pPr>
            <a:r>
              <a:rPr lang="en-US" altLang="en-US" sz="1800" dirty="0"/>
              <a:t>non-union of the right and left biliary ducts</a:t>
            </a:r>
          </a:p>
          <a:p>
            <a:pPr marL="639763" lvl="1">
              <a:lnSpc>
                <a:spcPct val="70000"/>
              </a:lnSpc>
            </a:pPr>
            <a:r>
              <a:rPr lang="en-US" altLang="en-US" sz="1800" dirty="0" err="1"/>
              <a:t>intraductal</a:t>
            </a:r>
            <a:r>
              <a:rPr lang="en-US" altLang="en-US" sz="1800" dirty="0"/>
              <a:t> polypoid mass</a:t>
            </a:r>
          </a:p>
          <a:p>
            <a:pPr marL="639763" lvl="1">
              <a:lnSpc>
                <a:spcPct val="70000"/>
              </a:lnSpc>
            </a:pPr>
            <a:r>
              <a:rPr lang="en-US" altLang="en-US" sz="1800" dirty="0"/>
              <a:t>may see tumor extension into adjacent vasculature</a:t>
            </a:r>
          </a:p>
          <a:p>
            <a:pPr marL="365125">
              <a:lnSpc>
                <a:spcPct val="70000"/>
              </a:lnSpc>
            </a:pPr>
            <a:r>
              <a:rPr lang="en-US" altLang="en-US" sz="2400" dirty="0"/>
              <a:t>Poor prognosis</a:t>
            </a:r>
          </a:p>
          <a:p>
            <a:pPr marL="639763" lvl="1">
              <a:lnSpc>
                <a:spcPct val="70000"/>
              </a:lnSpc>
            </a:pPr>
            <a:r>
              <a:rPr lang="en-US" altLang="en-US" sz="1800" dirty="0"/>
              <a:t>surgical resection if detected early</a:t>
            </a:r>
          </a:p>
          <a:p>
            <a:pPr marL="639763" lvl="1">
              <a:lnSpc>
                <a:spcPct val="70000"/>
              </a:lnSpc>
            </a:pPr>
            <a:r>
              <a:rPr lang="en-US" altLang="en-US" sz="1800" dirty="0"/>
              <a:t>palliative treatment if detected </a:t>
            </a:r>
            <a:r>
              <a:rPr lang="en-US" altLang="en-US" sz="1800" dirty="0" smtClean="0"/>
              <a:t>late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019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" y="48768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60" y="48768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37281"/>
            <a:ext cx="3860799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4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Adenomyomatosis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900" dirty="0"/>
              <a:t>Aka adenomatous hyperplasia</a:t>
            </a:r>
          </a:p>
          <a:p>
            <a:r>
              <a:rPr lang="en-US" altLang="en-US" sz="2900" dirty="0"/>
              <a:t>A form of hyperplastic </a:t>
            </a:r>
            <a:r>
              <a:rPr lang="en-US" altLang="en-US" sz="2900" dirty="0" err="1"/>
              <a:t>cholecystoses</a:t>
            </a:r>
            <a:endParaRPr lang="en-US" altLang="en-US" sz="2900" dirty="0"/>
          </a:p>
          <a:p>
            <a:r>
              <a:rPr lang="en-US" altLang="en-US" sz="2900" dirty="0"/>
              <a:t>More common in females</a:t>
            </a:r>
          </a:p>
          <a:p>
            <a:r>
              <a:rPr lang="en-US" altLang="en-US" sz="2900" dirty="0"/>
              <a:t>Present with RUQ pain or are asymptomatic</a:t>
            </a:r>
          </a:p>
          <a:p>
            <a:r>
              <a:rPr lang="en-US" altLang="en-US" sz="2900" dirty="0"/>
              <a:t>Sonographic findings</a:t>
            </a:r>
          </a:p>
          <a:p>
            <a:pPr lvl="1"/>
            <a:r>
              <a:rPr lang="en-US" altLang="en-US" sz="2500" dirty="0"/>
              <a:t>Focal or diffuse wall thickening</a:t>
            </a:r>
          </a:p>
          <a:p>
            <a:pPr lvl="1"/>
            <a:r>
              <a:rPr lang="en-US" altLang="en-US" sz="2500" dirty="0"/>
              <a:t>Small, round, anechoic spaces in GB wall</a:t>
            </a:r>
          </a:p>
          <a:p>
            <a:pPr lvl="1"/>
            <a:r>
              <a:rPr lang="en-US" altLang="en-US" sz="2500" dirty="0"/>
              <a:t>Echogenic foci in the GB wall</a:t>
            </a:r>
          </a:p>
          <a:p>
            <a:pPr lvl="2"/>
            <a:r>
              <a:rPr lang="en-US" altLang="en-US" sz="2200" dirty="0"/>
              <a:t>Display acoustic shadowing or comet tail artifacts</a:t>
            </a:r>
          </a:p>
          <a:p>
            <a:pPr lvl="2"/>
            <a:r>
              <a:rPr lang="en-US" altLang="en-US" sz="2200" dirty="0"/>
              <a:t>Display twinkle artifact on color Doppler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8178" r="8200" b="9155"/>
          <a:stretch/>
        </p:blipFill>
        <p:spPr bwMode="auto">
          <a:xfrm>
            <a:off x="6620807" y="988872"/>
            <a:ext cx="2534103" cy="19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9778" r="10733" b="11289"/>
          <a:stretch/>
        </p:blipFill>
        <p:spPr bwMode="auto">
          <a:xfrm>
            <a:off x="9525000" y="988872"/>
            <a:ext cx="2499360" cy="19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6601"/>
          <a:stretch/>
        </p:blipFill>
        <p:spPr bwMode="auto">
          <a:xfrm>
            <a:off x="6780364" y="3644583"/>
            <a:ext cx="2214988" cy="253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57" y="3866271"/>
            <a:ext cx="2755803" cy="20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1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Rhabdomyosarcoma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/>
            <a:r>
              <a:rPr lang="en-US" altLang="en-US" dirty="0"/>
              <a:t>The most common pediatric biliary tract malignancy</a:t>
            </a:r>
          </a:p>
          <a:p>
            <a:pPr marL="365125"/>
            <a:r>
              <a:rPr lang="en-US" altLang="en-US" dirty="0"/>
              <a:t>Usually arise in the porta </a:t>
            </a:r>
            <a:r>
              <a:rPr lang="en-US" altLang="en-US" dirty="0" err="1"/>
              <a:t>hepatis</a:t>
            </a:r>
            <a:endParaRPr lang="en-US" altLang="en-US" dirty="0"/>
          </a:p>
          <a:p>
            <a:pPr marL="365125"/>
            <a:r>
              <a:rPr lang="en-US" altLang="en-US" dirty="0"/>
              <a:t>Patients present with obstructive jaundice</a:t>
            </a:r>
          </a:p>
          <a:p>
            <a:pPr marL="365125"/>
            <a:r>
              <a:rPr lang="en-US" altLang="en-US" dirty="0" err="1"/>
              <a:t>Sonographically</a:t>
            </a:r>
            <a:r>
              <a:rPr lang="en-US" altLang="en-US" dirty="0"/>
              <a:t>, a mass in the porta </a:t>
            </a:r>
            <a:r>
              <a:rPr lang="en-US" altLang="en-US" dirty="0" err="1"/>
              <a:t>hepatis</a:t>
            </a:r>
            <a:r>
              <a:rPr lang="en-US" altLang="en-US" dirty="0"/>
              <a:t> and intrahepatic ductal dilatation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4259856"/>
            <a:ext cx="2712720" cy="24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7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 to the Biliary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/>
            <a:r>
              <a:rPr lang="en-US" altLang="en-US" dirty="0"/>
              <a:t>Malignant tumor invasion into the biliary tree from an outside primary source</a:t>
            </a:r>
          </a:p>
          <a:p>
            <a:pPr marL="639763" lvl="1"/>
            <a:r>
              <a:rPr lang="en-US" altLang="en-US" dirty="0"/>
              <a:t>most commonly breast, colon, and melanoma</a:t>
            </a:r>
          </a:p>
          <a:p>
            <a:pPr marL="365125"/>
            <a:r>
              <a:rPr lang="en-US" altLang="en-US" dirty="0"/>
              <a:t>Affect both intra- and extrahepatic ducts</a:t>
            </a:r>
          </a:p>
          <a:p>
            <a:pPr marL="365125"/>
            <a:r>
              <a:rPr lang="en-US" altLang="en-US" dirty="0"/>
              <a:t>Multiple masses with varied sonographic appearances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Postcholecystectomy</a:t>
            </a:r>
            <a:r>
              <a:rPr lang="en-US" dirty="0"/>
              <a:t>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/>
            <a:r>
              <a:rPr lang="en-US" altLang="en-US" dirty="0"/>
              <a:t>Post-operative fluid collections may be seen in GB fossa</a:t>
            </a:r>
          </a:p>
          <a:p>
            <a:pPr marL="365125"/>
            <a:r>
              <a:rPr lang="en-US" altLang="en-US" dirty="0"/>
              <a:t>Echogenic foci representing surgical clips may be seen</a:t>
            </a:r>
          </a:p>
          <a:p>
            <a:pPr marL="365125"/>
            <a:r>
              <a:rPr lang="en-US" altLang="en-US" dirty="0"/>
              <a:t>Normal CBD can measure up to 11 mm</a:t>
            </a:r>
          </a:p>
          <a:p>
            <a:pPr marL="365125"/>
            <a:r>
              <a:rPr lang="en-US" altLang="en-US" dirty="0"/>
              <a:t>Retained ductal stones may be seen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Cholesterol Polyps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Focal form of GB </a:t>
            </a:r>
            <a:r>
              <a:rPr lang="en-US" altLang="en-US" dirty="0" err="1"/>
              <a:t>cholesterolosis</a:t>
            </a:r>
            <a:endParaRPr lang="en-US" altLang="en-US" dirty="0"/>
          </a:p>
          <a:p>
            <a:r>
              <a:rPr lang="en-US" altLang="en-US" dirty="0"/>
              <a:t>The most common polypoid GB lesion</a:t>
            </a:r>
          </a:p>
          <a:p>
            <a:r>
              <a:rPr lang="en-US" altLang="en-US" dirty="0"/>
              <a:t>More common in females</a:t>
            </a:r>
          </a:p>
          <a:p>
            <a:r>
              <a:rPr lang="en-US" altLang="en-US" dirty="0"/>
              <a:t>Usually asymptomatic</a:t>
            </a:r>
          </a:p>
          <a:p>
            <a:r>
              <a:rPr lang="en-US" altLang="en-US" dirty="0"/>
              <a:t>Sonographic findings</a:t>
            </a:r>
          </a:p>
          <a:p>
            <a:pPr lvl="1"/>
            <a:r>
              <a:rPr lang="en-US" altLang="en-US" dirty="0"/>
              <a:t>Non-shadowing, fixed, echogenic mass(</a:t>
            </a:r>
            <a:r>
              <a:rPr lang="en-US" altLang="en-US" dirty="0" err="1"/>
              <a:t>es</a:t>
            </a:r>
            <a:r>
              <a:rPr lang="en-US" altLang="en-US" dirty="0"/>
              <a:t>) projecting into lumen of GB</a:t>
            </a:r>
          </a:p>
          <a:p>
            <a:pPr lvl="1"/>
            <a:r>
              <a:rPr lang="en-US" altLang="en-US" dirty="0"/>
              <a:t>Can be single or multiple</a:t>
            </a:r>
          </a:p>
          <a:p>
            <a:pPr lvl="1"/>
            <a:r>
              <a:rPr lang="en-US" altLang="en-US" dirty="0"/>
              <a:t>Usually measure between 2 – 10 mm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5600" r="8533" b="4800"/>
          <a:stretch/>
        </p:blipFill>
        <p:spPr bwMode="auto">
          <a:xfrm>
            <a:off x="6256383" y="1690688"/>
            <a:ext cx="2529114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800"/>
          <a:stretch/>
        </p:blipFill>
        <p:spPr bwMode="auto">
          <a:xfrm>
            <a:off x="9022080" y="1374488"/>
            <a:ext cx="2964180" cy="202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9" b="11555"/>
          <a:stretch/>
        </p:blipFill>
        <p:spPr bwMode="auto">
          <a:xfrm>
            <a:off x="6142445" y="4460878"/>
            <a:ext cx="3169557" cy="18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5400"/>
          <a:stretch/>
        </p:blipFill>
        <p:spPr bwMode="auto">
          <a:xfrm>
            <a:off x="9516466" y="4197349"/>
            <a:ext cx="2469794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1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Courvoisier GB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27025" lvl="0" indent="-284163" fontAlgn="base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80000"/>
              <a:buFont typeface="Wingdings 2" panose="05020102010507070707" pitchFamily="18" charset="2"/>
              <a:buChar char=""/>
            </a:pPr>
            <a:r>
              <a:rPr lang="en-US" altLang="en-US" sz="2900" kern="0" dirty="0">
                <a:solidFill>
                  <a:srgbClr val="000000"/>
                </a:solidFill>
                <a:sym typeface="Lucida Grande" charset="0"/>
              </a:rPr>
              <a:t>Enlarged, distended, palpable, and </a:t>
            </a:r>
            <a:r>
              <a:rPr lang="en-US" altLang="en-US" sz="2900" kern="0" dirty="0" err="1">
                <a:solidFill>
                  <a:srgbClr val="000000"/>
                </a:solidFill>
                <a:sym typeface="Lucida Grande" charset="0"/>
              </a:rPr>
              <a:t>nontender</a:t>
            </a:r>
            <a:r>
              <a:rPr lang="en-US" altLang="en-US" sz="2900" kern="0" dirty="0">
                <a:solidFill>
                  <a:srgbClr val="000000"/>
                </a:solidFill>
                <a:sym typeface="Lucida Grande" charset="0"/>
              </a:rPr>
              <a:t> GB in a jaundiced patient</a:t>
            </a:r>
          </a:p>
          <a:p>
            <a:pPr marL="327025" lvl="0" indent="-284163" fontAlgn="base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80000"/>
              <a:buFont typeface="Wingdings 2" panose="05020102010507070707" pitchFamily="18" charset="2"/>
              <a:buChar char=""/>
            </a:pPr>
            <a:r>
              <a:rPr lang="en-US" altLang="en-US" sz="2900" kern="0" dirty="0">
                <a:solidFill>
                  <a:srgbClr val="000000"/>
                </a:solidFill>
                <a:sym typeface="Lucida Grande" charset="0"/>
              </a:rPr>
              <a:t>Due to prolonged, complete obstruction of the distal CBD</a:t>
            </a:r>
          </a:p>
          <a:p>
            <a:pPr marL="327025" lvl="0" indent="-284163" fontAlgn="base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80000"/>
              <a:buFont typeface="Wingdings 2" panose="05020102010507070707" pitchFamily="18" charset="2"/>
              <a:buChar char=""/>
            </a:pPr>
            <a:r>
              <a:rPr lang="en-US" altLang="en-US" sz="2900" kern="0" dirty="0">
                <a:solidFill>
                  <a:srgbClr val="000000"/>
                </a:solidFill>
                <a:sym typeface="Lucida Grande" charset="0"/>
              </a:rPr>
              <a:t>Present with a palpable RUQ mass</a:t>
            </a:r>
          </a:p>
          <a:p>
            <a:pPr marL="327025" lvl="0" indent="-284163" fontAlgn="base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80000"/>
              <a:buFont typeface="Wingdings 2" panose="05020102010507070707" pitchFamily="18" charset="2"/>
              <a:buChar char=""/>
            </a:pPr>
            <a:r>
              <a:rPr lang="en-US" altLang="en-US" sz="2900" kern="0" dirty="0">
                <a:solidFill>
                  <a:srgbClr val="000000"/>
                </a:solidFill>
                <a:sym typeface="Lucida Grande" charset="0"/>
              </a:rPr>
              <a:t>Sonographic findings</a:t>
            </a:r>
          </a:p>
          <a:p>
            <a:pPr marL="601663" lvl="1" indent="-238125" fontAlgn="base">
              <a:spcAft>
                <a:spcPct val="0"/>
              </a:spcAft>
              <a:buClr>
                <a:srgbClr val="7FD13B"/>
              </a:buClr>
              <a:buSzPct val="100000"/>
              <a:buFont typeface="Verdana" panose="020B0604030504040204" pitchFamily="34" charset="0"/>
              <a:buChar char="◦"/>
            </a:pPr>
            <a:r>
              <a:rPr lang="en-US" altLang="en-US" sz="2500" kern="0" dirty="0">
                <a:solidFill>
                  <a:srgbClr val="000000"/>
                </a:solidFill>
                <a:sym typeface="Lucida Grande" charset="0"/>
              </a:rPr>
              <a:t>Distended GB</a:t>
            </a:r>
          </a:p>
          <a:p>
            <a:pPr marL="601663" lvl="1" indent="-238125" fontAlgn="base">
              <a:spcAft>
                <a:spcPct val="0"/>
              </a:spcAft>
              <a:buClr>
                <a:srgbClr val="7FD13B"/>
              </a:buClr>
              <a:buSzPct val="100000"/>
              <a:buFont typeface="Verdana" panose="020B0604030504040204" pitchFamily="34" charset="0"/>
              <a:buChar char="◦"/>
            </a:pPr>
            <a:r>
              <a:rPr lang="en-US" altLang="en-US" sz="2500" kern="0" dirty="0">
                <a:solidFill>
                  <a:srgbClr val="000000"/>
                </a:solidFill>
                <a:sym typeface="Lucida Grande" charset="0"/>
              </a:rPr>
              <a:t>Dilated CBD and intrahepatic ducts</a:t>
            </a:r>
          </a:p>
          <a:p>
            <a:pPr marL="327025" lvl="0" indent="-284163" fontAlgn="base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80000"/>
              <a:buFont typeface="Wingdings 2" panose="05020102010507070707" pitchFamily="18" charset="2"/>
              <a:buChar char=""/>
            </a:pPr>
            <a:r>
              <a:rPr lang="en-US" altLang="en-US" sz="2900" kern="0" dirty="0">
                <a:solidFill>
                  <a:srgbClr val="000000"/>
                </a:solidFill>
                <a:sym typeface="Lucida Grande" charset="0"/>
              </a:rPr>
              <a:t>GB returns to normal when obstructing lesion is removed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14" y="879795"/>
            <a:ext cx="2706792" cy="20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60" y="2197104"/>
            <a:ext cx="2721185" cy="20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86" y="4558032"/>
            <a:ext cx="2834640" cy="21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23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Hydropic GB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Aka </a:t>
            </a:r>
            <a:r>
              <a:rPr lang="en-US" altLang="en-US" dirty="0" err="1"/>
              <a:t>hypdrops</a:t>
            </a:r>
            <a:r>
              <a:rPr lang="en-US" altLang="en-US" dirty="0"/>
              <a:t> of the GB or </a:t>
            </a:r>
            <a:r>
              <a:rPr lang="en-US" altLang="en-US" dirty="0" err="1"/>
              <a:t>mucocele</a:t>
            </a:r>
            <a:endParaRPr lang="en-US" altLang="en-US" dirty="0"/>
          </a:p>
          <a:p>
            <a:r>
              <a:rPr lang="en-US" altLang="en-US" dirty="0"/>
              <a:t>Abnormal accumulation of fluid within GB</a:t>
            </a:r>
          </a:p>
          <a:p>
            <a:r>
              <a:rPr lang="en-US" altLang="en-US" dirty="0"/>
              <a:t>Most common cause is stone obstructing GB neck or cystic duct</a:t>
            </a:r>
          </a:p>
          <a:p>
            <a:r>
              <a:rPr lang="en-US" altLang="en-US" dirty="0"/>
              <a:t>Present with RUQ pain, N/V, palpable mass, or asymptomatic</a:t>
            </a:r>
          </a:p>
          <a:p>
            <a:r>
              <a:rPr lang="en-US" altLang="en-US" dirty="0"/>
              <a:t>Sonographic findings</a:t>
            </a:r>
          </a:p>
          <a:p>
            <a:pPr lvl="1"/>
            <a:r>
              <a:rPr lang="en-US" altLang="en-US" dirty="0"/>
              <a:t>Markedly dilated GB with thin wall</a:t>
            </a:r>
          </a:p>
          <a:p>
            <a:pPr lvl="1"/>
            <a:r>
              <a:rPr lang="en-US" altLang="en-US" dirty="0"/>
              <a:t>Possible stone in neck </a:t>
            </a:r>
            <a:r>
              <a:rPr lang="en-US" altLang="en-US" dirty="0" smtClean="0"/>
              <a:t>or </a:t>
            </a:r>
            <a:r>
              <a:rPr lang="en-US" altLang="en-US" dirty="0"/>
              <a:t>cystic duct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0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 Adenoma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Benign epithelial tumor of the GB</a:t>
            </a:r>
          </a:p>
          <a:p>
            <a:r>
              <a:rPr lang="en-US" altLang="en-US" dirty="0"/>
              <a:t>Typically less than 2 cm in size</a:t>
            </a:r>
          </a:p>
          <a:p>
            <a:r>
              <a:rPr lang="en-US" altLang="en-US" dirty="0"/>
              <a:t>Low malignant potential (especially in masses smaller than 1 cm)</a:t>
            </a:r>
          </a:p>
          <a:p>
            <a:r>
              <a:rPr lang="en-US" altLang="en-US" dirty="0"/>
              <a:t>Asymptomatic</a:t>
            </a:r>
          </a:p>
          <a:p>
            <a:r>
              <a:rPr lang="en-US" altLang="en-US" dirty="0"/>
              <a:t>Sonographic findings</a:t>
            </a:r>
          </a:p>
          <a:p>
            <a:pPr lvl="1"/>
            <a:r>
              <a:rPr lang="en-US" altLang="en-US" dirty="0"/>
              <a:t>Non-shadowing, fixed, echogenic mass projecting into lumen of GB</a:t>
            </a:r>
          </a:p>
          <a:p>
            <a:pPr lvl="1"/>
            <a:r>
              <a:rPr lang="en-US" altLang="en-US" dirty="0"/>
              <a:t>Typically located in fundus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9245" r="7000" b="11289"/>
          <a:stretch/>
        </p:blipFill>
        <p:spPr bwMode="auto">
          <a:xfrm>
            <a:off x="6136277" y="1204148"/>
            <a:ext cx="2861310" cy="20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8711" r="8067" b="9156"/>
          <a:stretch/>
        </p:blipFill>
        <p:spPr bwMode="auto">
          <a:xfrm>
            <a:off x="9265611" y="1965815"/>
            <a:ext cx="2628900" cy="19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6489" r="9400" b="7643"/>
          <a:stretch/>
        </p:blipFill>
        <p:spPr bwMode="auto">
          <a:xfrm>
            <a:off x="6279736" y="3749040"/>
            <a:ext cx="257439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11290" r="2867" b="9777"/>
          <a:stretch/>
        </p:blipFill>
        <p:spPr bwMode="auto">
          <a:xfrm>
            <a:off x="9158622" y="4521200"/>
            <a:ext cx="2842878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2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700" dirty="0"/>
              <a:t>Primary malignancy of the GB</a:t>
            </a:r>
          </a:p>
          <a:p>
            <a:pPr lvl="1">
              <a:lnSpc>
                <a:spcPct val="80000"/>
              </a:lnSpc>
            </a:pPr>
            <a:r>
              <a:rPr lang="en-US" altLang="en-US" sz="2300" dirty="0"/>
              <a:t>Adenocarcinoma is the most common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Rare, but the 5</a:t>
            </a:r>
            <a:r>
              <a:rPr lang="en-US" altLang="en-US" sz="2700" baseline="30000" dirty="0"/>
              <a:t>th</a:t>
            </a:r>
            <a:r>
              <a:rPr lang="en-US" altLang="en-US" sz="2700" dirty="0"/>
              <a:t> most common CA of the digestive system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More </a:t>
            </a:r>
            <a:r>
              <a:rPr lang="en-US" altLang="en-US" sz="2700" dirty="0" smtClean="0"/>
              <a:t>common in </a:t>
            </a:r>
            <a:r>
              <a:rPr lang="en-US" altLang="en-US" sz="2700" dirty="0"/>
              <a:t>elderly females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Risk factors</a:t>
            </a:r>
          </a:p>
          <a:p>
            <a:pPr lvl="1">
              <a:lnSpc>
                <a:spcPct val="80000"/>
              </a:lnSpc>
            </a:pPr>
            <a:r>
              <a:rPr lang="en-US" altLang="en-US" sz="2300" dirty="0"/>
              <a:t>Chronic cholecystitis and </a:t>
            </a:r>
            <a:r>
              <a:rPr lang="en-US" altLang="en-US" sz="2300" dirty="0" err="1"/>
              <a:t>cholelithiasis</a:t>
            </a:r>
            <a:endParaRPr lang="en-US" altLang="en-US" sz="2300" dirty="0"/>
          </a:p>
          <a:p>
            <a:pPr lvl="1">
              <a:lnSpc>
                <a:spcPct val="80000"/>
              </a:lnSpc>
            </a:pPr>
            <a:r>
              <a:rPr lang="en-US" altLang="en-US" sz="2300" dirty="0"/>
              <a:t>Rapidly growing polyps</a:t>
            </a:r>
          </a:p>
          <a:p>
            <a:pPr lvl="1">
              <a:lnSpc>
                <a:spcPct val="80000"/>
              </a:lnSpc>
            </a:pPr>
            <a:r>
              <a:rPr lang="en-US" altLang="en-US" sz="2300" dirty="0"/>
              <a:t>Porcelain GB</a:t>
            </a:r>
          </a:p>
          <a:p>
            <a:pPr>
              <a:lnSpc>
                <a:spcPct val="80000"/>
              </a:lnSpc>
            </a:pPr>
            <a:r>
              <a:rPr lang="en-US" altLang="en-US" sz="2700" dirty="0"/>
              <a:t>Clinical presentation</a:t>
            </a:r>
          </a:p>
          <a:p>
            <a:pPr lvl="1">
              <a:lnSpc>
                <a:spcPct val="80000"/>
              </a:lnSpc>
            </a:pPr>
            <a:r>
              <a:rPr lang="en-US" altLang="en-US" sz="2300" dirty="0"/>
              <a:t>Asymptomatic in early stages or symptoms of cholecystitis and </a:t>
            </a:r>
            <a:r>
              <a:rPr lang="en-US" altLang="en-US" sz="2300" dirty="0" err="1"/>
              <a:t>cholelithiasis</a:t>
            </a:r>
            <a:endParaRPr lang="en-US" altLang="en-US" sz="2300" dirty="0"/>
          </a:p>
          <a:p>
            <a:pPr lvl="1">
              <a:lnSpc>
                <a:spcPct val="80000"/>
              </a:lnSpc>
            </a:pPr>
            <a:r>
              <a:rPr lang="en-US" altLang="en-US" sz="2300" dirty="0"/>
              <a:t>Jaundice, malaise, or weight loss in later stages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 Carcinoma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Sonographic findings</a:t>
            </a:r>
          </a:p>
          <a:p>
            <a:pPr lvl="1"/>
            <a:r>
              <a:rPr lang="en-US" altLang="en-US" dirty="0"/>
              <a:t>Heterogeneous, irregular-shaped intraluminal mass</a:t>
            </a:r>
          </a:p>
          <a:p>
            <a:pPr lvl="1"/>
            <a:r>
              <a:rPr lang="en-US" altLang="en-US" dirty="0"/>
              <a:t>Focal or diffuse wall thickening</a:t>
            </a:r>
          </a:p>
          <a:p>
            <a:pPr lvl="1"/>
            <a:r>
              <a:rPr lang="en-US" altLang="en-US" dirty="0"/>
              <a:t>May see tumor invasion into liver</a:t>
            </a:r>
          </a:p>
          <a:p>
            <a:pPr lvl="1"/>
            <a:r>
              <a:rPr lang="en-US" altLang="en-US" dirty="0"/>
              <a:t>ascites</a:t>
            </a:r>
          </a:p>
          <a:p>
            <a:r>
              <a:rPr lang="en-US" altLang="en-US" dirty="0"/>
              <a:t>Can metastasize to liver, lymph nodes, and CHD</a:t>
            </a:r>
          </a:p>
          <a:p>
            <a:r>
              <a:rPr lang="en-US" altLang="en-US" dirty="0"/>
              <a:t>Treatment involves surgical removal of GB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r="4600"/>
          <a:stretch/>
        </p:blipFill>
        <p:spPr bwMode="auto">
          <a:xfrm>
            <a:off x="6141587" y="1297682"/>
            <a:ext cx="2804294" cy="2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7600"/>
          <a:stretch/>
        </p:blipFill>
        <p:spPr bwMode="auto">
          <a:xfrm>
            <a:off x="9198299" y="1297682"/>
            <a:ext cx="2704140" cy="23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5511" r="8066" b="4889"/>
          <a:stretch/>
        </p:blipFill>
        <p:spPr bwMode="auto">
          <a:xfrm>
            <a:off x="6128067" y="4343400"/>
            <a:ext cx="281781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r="3933"/>
          <a:stretch/>
        </p:blipFill>
        <p:spPr bwMode="auto">
          <a:xfrm>
            <a:off x="9173294" y="4343400"/>
            <a:ext cx="272914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3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 to the 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Malignant tumor invasion into the GB from an outside primary source</a:t>
            </a:r>
          </a:p>
          <a:p>
            <a:pPr lvl="1"/>
            <a:r>
              <a:rPr lang="en-US" altLang="en-US" dirty="0"/>
              <a:t>Melanoma is the most common</a:t>
            </a:r>
          </a:p>
          <a:p>
            <a:r>
              <a:rPr lang="en-US" altLang="en-US" dirty="0"/>
              <a:t>Poor prognosis</a:t>
            </a:r>
          </a:p>
          <a:p>
            <a:r>
              <a:rPr lang="en-US" altLang="en-US" dirty="0"/>
              <a:t>Sonographic findings</a:t>
            </a:r>
          </a:p>
          <a:p>
            <a:pPr lvl="1"/>
            <a:r>
              <a:rPr lang="en-US" altLang="en-US" dirty="0"/>
              <a:t>Hyperechoic, non-shadowing, polypoid lesions</a:t>
            </a:r>
          </a:p>
          <a:p>
            <a:pPr lvl="1"/>
            <a:r>
              <a:rPr lang="en-US" altLang="en-US" dirty="0"/>
              <a:t>Usually multiple</a:t>
            </a:r>
          </a:p>
          <a:p>
            <a:pPr lvl="1"/>
            <a:r>
              <a:rPr lang="en-US" altLang="en-US" dirty="0"/>
              <a:t>Usually larger than 10 mm</a:t>
            </a:r>
          </a:p>
          <a:p>
            <a:pPr lvl="1"/>
            <a:r>
              <a:rPr lang="en-US" altLang="en-US" dirty="0"/>
              <a:t>Focal wall thickening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8" y="797918"/>
            <a:ext cx="2754524" cy="20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25625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b="7911"/>
          <a:stretch/>
        </p:blipFill>
        <p:spPr bwMode="auto">
          <a:xfrm>
            <a:off x="6390640" y="4332952"/>
            <a:ext cx="3469640" cy="21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300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975</Words>
  <Application>Microsoft Office PowerPoint</Application>
  <PresentationFormat>Widescreen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Lucida Grande</vt:lpstr>
      <vt:lpstr>Verdana</vt:lpstr>
      <vt:lpstr>Wingdings 2</vt:lpstr>
      <vt:lpstr>1_Office Theme</vt:lpstr>
      <vt:lpstr>The Gallbladder and Biliary System</vt:lpstr>
      <vt:lpstr>Adenomyomatosis</vt:lpstr>
      <vt:lpstr>Cholesterol Polyps</vt:lpstr>
      <vt:lpstr>Courvoisier GB</vt:lpstr>
      <vt:lpstr>Hydropic GB</vt:lpstr>
      <vt:lpstr>GB Adenoma</vt:lpstr>
      <vt:lpstr>GB Carcinoma</vt:lpstr>
      <vt:lpstr>GB Carcinoma</vt:lpstr>
      <vt:lpstr>Mets to the GB</vt:lpstr>
      <vt:lpstr>Biliary Tree Obstruction</vt:lpstr>
      <vt:lpstr>PowerPoint Presentation</vt:lpstr>
      <vt:lpstr>Choledocholithiasis</vt:lpstr>
      <vt:lpstr>Mirizzi Syndrome</vt:lpstr>
      <vt:lpstr>Hemobilia</vt:lpstr>
      <vt:lpstr>Pneumobilia</vt:lpstr>
      <vt:lpstr>Cholangitis</vt:lpstr>
      <vt:lpstr>Ascariasis</vt:lpstr>
      <vt:lpstr>Cholangiocarcinoma</vt:lpstr>
      <vt:lpstr>PowerPoint Presentation</vt:lpstr>
      <vt:lpstr>Rhabdomyosarcoma</vt:lpstr>
      <vt:lpstr>Mets to the Biliary Tree</vt:lpstr>
      <vt:lpstr>The Postcholecystectomy Patient</vt:lpstr>
    </vt:vector>
  </TitlesOfParts>
  <Company>BCHS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Gallbladder and Biliary System</dc:title>
  <dc:creator>Abigail Kurtz</dc:creator>
  <cp:lastModifiedBy>Abigail Kurtz</cp:lastModifiedBy>
  <cp:revision>12</cp:revision>
  <dcterms:created xsi:type="dcterms:W3CDTF">2017-08-18T12:47:33Z</dcterms:created>
  <dcterms:modified xsi:type="dcterms:W3CDTF">2018-08-27T20:00:03Z</dcterms:modified>
</cp:coreProperties>
</file>