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76145" autoAdjust="0"/>
  </p:normalViewPr>
  <p:slideViewPr>
    <p:cSldViewPr snapToGrid="0">
      <p:cViewPr varScale="1">
        <p:scale>
          <a:sx n="53" d="100"/>
          <a:sy n="5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AC335-F2BA-4E48-877E-69B1FE1877A1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1DC3-F6EA-4E7C-AA7E-2D47ED969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6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3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1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2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3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2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9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2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ltrasoundcases.info/files/Jpg/lbox_761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ultrasoundcases.info/files/Jpg/lbox_46446-Afbeelding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hyperlink" Target="http://www.ultrasoundcases.info/files/Jpg/lbox_1852.jpg" TargetMode="External"/><Relationship Id="rId7" Type="http://schemas.openxmlformats.org/officeDocument/2006/relationships/hyperlink" Target="http://www.ultrasoundcases.info/files/Jpg/lbox_53534-Afbeelding1.jpg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://www.ultrasoundcases.info/files/Jpg/lbox_11489.jpg" TargetMode="External"/><Relationship Id="rId5" Type="http://schemas.openxmlformats.org/officeDocument/2006/relationships/hyperlink" Target="http://www.ultrasoundcases.info/files/Jpg/lbox_20815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ultrasoundcases.info/files/Jpg/lbox_1891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3" Type="http://schemas.openxmlformats.org/officeDocument/2006/relationships/hyperlink" Target="http://www.ultrasoundcases.info/files/Jpg/lbox_22591.jpg" TargetMode="External"/><Relationship Id="rId7" Type="http://schemas.openxmlformats.org/officeDocument/2006/relationships/hyperlink" Target="http://www.ultrasoundcases.info/files/Jpg/lbox_32330-Afbeelding1.jpg" TargetMode="External"/><Relationship Id="rId12" Type="http://schemas.openxmlformats.org/officeDocument/2006/relationships/hyperlink" Target="http://www.ultrasoundcases.info/files/Jpg/lbox_47216-Afbeelding4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hyperlink" Target="http://www.ultrasoundcases.info/files/Jpg/lbox_50370-Afbeelding4.jpg" TargetMode="External"/><Relationship Id="rId10" Type="http://schemas.openxmlformats.org/officeDocument/2006/relationships/hyperlink" Target="http://www.ultrasoundcases.info/files/Jpg/lbox_19387.jpg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Gallbladder and Biliary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</a:p>
          <a:p>
            <a:r>
              <a:rPr lang="en-US" altLang="en-US" dirty="0"/>
              <a:t>Chapter 6 pages </a:t>
            </a:r>
            <a:r>
              <a:rPr lang="en-US" altLang="en-US" dirty="0" smtClean="0"/>
              <a:t>171-195</a:t>
            </a:r>
            <a:endParaRPr lang="en-US" altLang="en-US" dirty="0"/>
          </a:p>
          <a:p>
            <a:r>
              <a:rPr lang="en-US" altLang="en-US" dirty="0"/>
              <a:t>Chapter 19 pages </a:t>
            </a:r>
            <a:r>
              <a:rPr lang="en-US" altLang="en-US" dirty="0" smtClean="0"/>
              <a:t>627-632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60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indent="-254000"/>
            <a:r>
              <a:rPr lang="en-US" altLang="en-US" dirty="0" smtClean="0"/>
              <a:t>RUQ pain</a:t>
            </a:r>
          </a:p>
          <a:p>
            <a:pPr marL="254000" indent="-254000"/>
            <a:r>
              <a:rPr lang="en-US" altLang="en-US" dirty="0" smtClean="0"/>
              <a:t>Positive Murphy’s sign</a:t>
            </a:r>
          </a:p>
          <a:p>
            <a:pPr marL="254000" indent="-254000"/>
            <a:r>
              <a:rPr lang="en-US" altLang="en-US" dirty="0" smtClean="0"/>
              <a:t>Pain radiating to right shoulder or scapula</a:t>
            </a:r>
          </a:p>
          <a:p>
            <a:pPr marL="254000" indent="-254000"/>
            <a:r>
              <a:rPr lang="en-US" altLang="en-US" dirty="0" smtClean="0"/>
              <a:t>Nausea</a:t>
            </a:r>
          </a:p>
          <a:p>
            <a:pPr marL="254000" indent="-254000"/>
            <a:r>
              <a:rPr lang="en-US" altLang="en-US" dirty="0" smtClean="0"/>
              <a:t>Vomiting</a:t>
            </a:r>
          </a:p>
          <a:p>
            <a:pPr marL="254000" indent="-254000"/>
            <a:r>
              <a:rPr lang="en-US" altLang="en-US" dirty="0" smtClean="0"/>
              <a:t>Loss of appetite</a:t>
            </a:r>
          </a:p>
          <a:p>
            <a:pPr marL="254000" indent="-254000"/>
            <a:r>
              <a:rPr lang="en-US" altLang="en-US" dirty="0" smtClean="0"/>
              <a:t>Intolerance to fatty foods and dairy products</a:t>
            </a:r>
          </a:p>
          <a:p>
            <a:pPr marL="254000" indent="-254000"/>
            <a:r>
              <a:rPr lang="en-US" altLang="en-US" dirty="0" smtClean="0"/>
              <a:t>Jaundice </a:t>
            </a:r>
          </a:p>
        </p:txBody>
      </p:sp>
    </p:spTree>
    <p:extLst>
      <p:ext uri="{BB962C8B-B14F-4D97-AF65-F5344CB8AC3E}">
        <p14:creationId xmlns:p14="http://schemas.microsoft.com/office/powerpoint/2010/main" val="395933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Sonographic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54000" indent="-254000"/>
            <a:r>
              <a:rPr lang="en-US" altLang="en-US" dirty="0"/>
              <a:t>NPO for 6-8 hours</a:t>
            </a:r>
          </a:p>
          <a:p>
            <a:pPr marL="254000" indent="-254000"/>
            <a:r>
              <a:rPr lang="en-US" altLang="en-US" dirty="0"/>
              <a:t>3.5-5.5 MHz transducer</a:t>
            </a:r>
          </a:p>
          <a:p>
            <a:pPr marL="254000" indent="-254000"/>
            <a:r>
              <a:rPr lang="en-US" altLang="en-US" dirty="0"/>
              <a:t>Proper gain and TGC settings</a:t>
            </a:r>
          </a:p>
          <a:p>
            <a:pPr marL="254000" indent="-254000"/>
            <a:endParaRPr lang="en-US" alt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54000" indent="-254000"/>
            <a:r>
              <a:rPr lang="en-US" altLang="en-US" dirty="0" smtClean="0"/>
              <a:t>Harmonics</a:t>
            </a:r>
          </a:p>
          <a:p>
            <a:pPr marL="254000" indent="-254000"/>
            <a:r>
              <a:rPr lang="en-US" altLang="en-US" dirty="0" smtClean="0"/>
              <a:t>Focal zone</a:t>
            </a:r>
          </a:p>
          <a:p>
            <a:pPr marL="254000" indent="-254000"/>
            <a:r>
              <a:rPr lang="en-US" altLang="en-US" dirty="0" smtClean="0"/>
              <a:t>Supine, LLD, and RLD positions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01294"/>
            <a:ext cx="6705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5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54000" indent="-254000"/>
            <a:r>
              <a:rPr lang="en-US" altLang="en-US" sz="2400" dirty="0" smtClean="0"/>
              <a:t>Congenital obliteration of bile ducts and possibly the GB </a:t>
            </a:r>
          </a:p>
          <a:p>
            <a:pPr marL="254000" indent="-254000"/>
            <a:r>
              <a:rPr lang="en-US" altLang="en-US" sz="2400" dirty="0" smtClean="0"/>
              <a:t>The most common type of obstructive biliary disease in infants and young children</a:t>
            </a:r>
          </a:p>
          <a:p>
            <a:pPr marL="254000" indent="-254000"/>
            <a:r>
              <a:rPr lang="en-US" altLang="en-US" sz="2400" dirty="0" smtClean="0"/>
              <a:t>More common in males</a:t>
            </a:r>
          </a:p>
          <a:p>
            <a:pPr marL="254000" indent="-254000"/>
            <a:r>
              <a:rPr lang="en-US" altLang="en-US" sz="2400" dirty="0" smtClean="0"/>
              <a:t>Patients present with persistent jaundice and elevated bilirubin</a:t>
            </a:r>
          </a:p>
          <a:p>
            <a:pPr marL="254000" indent="-254000"/>
            <a:r>
              <a:rPr lang="en-US" altLang="en-US" sz="2400" dirty="0" smtClean="0"/>
              <a:t>Triangular cord sign seen on sonography</a:t>
            </a:r>
          </a:p>
          <a:p>
            <a:pPr marL="254000" indent="-254000"/>
            <a:r>
              <a:rPr lang="en-US" altLang="en-US" sz="2400" dirty="0" smtClean="0"/>
              <a:t>Treated surgically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51411" b="51048"/>
          <a:stretch>
            <a:fillRect/>
          </a:stretch>
        </p:blipFill>
        <p:spPr bwMode="auto">
          <a:xfrm>
            <a:off x="7786879" y="1386688"/>
            <a:ext cx="25193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3" r="2824" b="51048"/>
          <a:stretch>
            <a:fillRect/>
          </a:stretch>
        </p:blipFill>
        <p:spPr bwMode="auto">
          <a:xfrm>
            <a:off x="6444043" y="4161332"/>
            <a:ext cx="2519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51971" r="51004"/>
          <a:stretch>
            <a:fillRect/>
          </a:stretch>
        </p:blipFill>
        <p:spPr bwMode="auto">
          <a:xfrm>
            <a:off x="9387650" y="4156569"/>
            <a:ext cx="25733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6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Choledochal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2428"/>
          </a:xfrm>
        </p:spPr>
        <p:txBody>
          <a:bodyPr>
            <a:normAutofit fontScale="85000" lnSpcReduction="20000"/>
          </a:bodyPr>
          <a:lstStyle/>
          <a:p>
            <a:pPr marL="254000" indent="-254000"/>
            <a:r>
              <a:rPr lang="en-US" altLang="en-US" sz="2900" dirty="0" smtClean="0"/>
              <a:t>Congenital dilatation of a bile duct</a:t>
            </a:r>
          </a:p>
          <a:p>
            <a:pPr marL="254000" indent="-254000"/>
            <a:r>
              <a:rPr lang="en-US" altLang="en-US" sz="2900" dirty="0" smtClean="0"/>
              <a:t>4 types</a:t>
            </a:r>
          </a:p>
          <a:p>
            <a:pPr lvl="1"/>
            <a:r>
              <a:rPr lang="en-US" altLang="en-US" dirty="0"/>
              <a:t>Type I (fusiform dilatation of the CBD) is the most common</a:t>
            </a:r>
          </a:p>
          <a:p>
            <a:pPr marL="254000" indent="-254000"/>
            <a:r>
              <a:rPr lang="en-US" altLang="en-US" sz="2900" dirty="0" smtClean="0"/>
              <a:t>More common in females</a:t>
            </a:r>
          </a:p>
          <a:p>
            <a:pPr marL="254000" indent="-254000"/>
            <a:r>
              <a:rPr lang="en-US" altLang="en-US" sz="2900" dirty="0" smtClean="0"/>
              <a:t>Present with intermittent jaundice, pain, failure to thrive, and possible palpable mass</a:t>
            </a:r>
          </a:p>
          <a:p>
            <a:pPr marL="254000" indent="-254000"/>
            <a:r>
              <a:rPr lang="en-US" altLang="en-US" sz="2900" dirty="0" smtClean="0"/>
              <a:t>Localized cystic mass separate from the GB in region of porta </a:t>
            </a:r>
            <a:r>
              <a:rPr lang="en-US" altLang="en-US" sz="2900" dirty="0" err="1" smtClean="0"/>
              <a:t>hepatis</a:t>
            </a:r>
            <a:r>
              <a:rPr lang="en-US" altLang="en-US" sz="2900" dirty="0" smtClean="0"/>
              <a:t> or </a:t>
            </a:r>
            <a:r>
              <a:rPr lang="en-US" altLang="en-US" sz="2900" dirty="0" err="1" smtClean="0"/>
              <a:t>intrahepatically</a:t>
            </a:r>
            <a:endParaRPr lang="en-US" altLang="en-US" sz="2900" dirty="0" smtClean="0"/>
          </a:p>
          <a:p>
            <a:pPr marL="254000" indent="-254000"/>
            <a:r>
              <a:rPr lang="en-US" altLang="en-US" sz="2900" dirty="0" smtClean="0"/>
              <a:t>Surgical management recommended due to malignant potential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42" y="1209759"/>
            <a:ext cx="2583419" cy="19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 descr="http://www.ultrasoundcases.info/files/Jpg/46446-Afbeelding1.jpg">
            <a:hlinkClick r:id="rId4" tooltip="Gallbladder and choledochocele transverse&#10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38" y="2442668"/>
            <a:ext cx="2633932" cy="197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ultrasoundcases.info/files/Jpg/761.jpg">
            <a:hlinkClick r:id="rId6" tooltip="Cystic dilatation of the bile duct longitudinal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6050" r="3640" b="6595"/>
          <a:stretch/>
        </p:blipFill>
        <p:spPr bwMode="auto">
          <a:xfrm>
            <a:off x="8328900" y="4573392"/>
            <a:ext cx="2891175" cy="1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3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Caroli’s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153"/>
            <a:ext cx="5181600" cy="4351338"/>
          </a:xfrm>
        </p:spPr>
        <p:txBody>
          <a:bodyPr/>
          <a:lstStyle/>
          <a:p>
            <a:pPr marL="254000" indent="-254000"/>
            <a:r>
              <a:rPr lang="en-US" altLang="en-US" sz="2400" dirty="0" smtClean="0"/>
              <a:t>Rare congenital disease of the intrahepatic biliary tree</a:t>
            </a:r>
          </a:p>
          <a:p>
            <a:pPr marL="254000" indent="-254000"/>
            <a:r>
              <a:rPr lang="en-US" altLang="en-US" sz="2400" dirty="0" smtClean="0"/>
              <a:t>Affects both sexes equally</a:t>
            </a:r>
          </a:p>
          <a:p>
            <a:pPr marL="254000" indent="-254000"/>
            <a:r>
              <a:rPr lang="en-US" altLang="en-US" sz="2400" dirty="0" smtClean="0"/>
              <a:t>Patients present with pain, fever, and intermittent jaundice</a:t>
            </a:r>
          </a:p>
          <a:p>
            <a:pPr marL="254000" indent="-254000"/>
            <a:r>
              <a:rPr lang="en-US" altLang="en-US" sz="2400" dirty="0" smtClean="0"/>
              <a:t>Saccular dilatation of intrahepatic ducts</a:t>
            </a:r>
          </a:p>
          <a:p>
            <a:pPr lvl="1"/>
            <a:r>
              <a:rPr lang="en-US" altLang="en-US" sz="2000" dirty="0" smtClean="0"/>
              <a:t>Usually diffuse but can be focal</a:t>
            </a:r>
          </a:p>
          <a:p>
            <a:pPr lvl="1"/>
            <a:r>
              <a:rPr lang="en-US" altLang="en-US" sz="2000" dirty="0" smtClean="0"/>
              <a:t>May contain stones and/or sludge</a:t>
            </a:r>
          </a:p>
          <a:p>
            <a:pPr marL="254000" indent="-254000"/>
            <a:r>
              <a:rPr lang="en-US" altLang="en-US" sz="2400" dirty="0" smtClean="0"/>
              <a:t>Surgical management recommended due to malignant potential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50000" b="48628"/>
          <a:stretch>
            <a:fillRect/>
          </a:stretch>
        </p:blipFill>
        <p:spPr bwMode="auto">
          <a:xfrm>
            <a:off x="7643004" y="1027906"/>
            <a:ext cx="3094564" cy="27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53059" r="50058"/>
          <a:stretch>
            <a:fillRect/>
          </a:stretch>
        </p:blipFill>
        <p:spPr bwMode="auto">
          <a:xfrm>
            <a:off x="7643004" y="4027128"/>
            <a:ext cx="3094564" cy="25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8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Sludge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indent="-254000"/>
            <a:r>
              <a:rPr lang="en-US" altLang="en-US" dirty="0" smtClean="0"/>
              <a:t>Highly concentrated bile within the GB</a:t>
            </a:r>
          </a:p>
          <a:p>
            <a:pPr marL="254000" indent="-254000"/>
            <a:r>
              <a:rPr lang="en-US" altLang="en-US" dirty="0" smtClean="0"/>
              <a:t>Can produce pain or can be asymptomatic</a:t>
            </a:r>
          </a:p>
          <a:p>
            <a:pPr marL="254000" indent="-254000"/>
            <a:r>
              <a:rPr lang="en-US" altLang="en-US" dirty="0" smtClean="0"/>
              <a:t>Can be a precursor to gallstones</a:t>
            </a:r>
          </a:p>
          <a:p>
            <a:pPr marL="254000" indent="-254000"/>
            <a:r>
              <a:rPr lang="en-US" altLang="en-US" dirty="0" smtClean="0"/>
              <a:t>Can resolve spontaneously</a:t>
            </a:r>
          </a:p>
          <a:p>
            <a:pPr marL="254000" indent="-254000"/>
            <a:r>
              <a:rPr lang="en-US" altLang="en-US" dirty="0" smtClean="0"/>
              <a:t>Non-shadowing, low-amplitude echoes that layer dependently in GB</a:t>
            </a:r>
          </a:p>
          <a:p>
            <a:pPr marL="254000" indent="-254000"/>
            <a:r>
              <a:rPr lang="en-US" altLang="en-US" dirty="0" smtClean="0"/>
              <a:t>May demonstrate fluid-fluid level</a:t>
            </a:r>
          </a:p>
          <a:p>
            <a:pPr marL="254000" indent="-254000"/>
            <a:r>
              <a:rPr lang="en-US" altLang="en-US" dirty="0" smtClean="0"/>
              <a:t>Moves with patient positioning</a:t>
            </a:r>
          </a:p>
          <a:p>
            <a:pPr marL="254000" indent="-254000"/>
            <a:r>
              <a:rPr lang="en-US" altLang="en-US" dirty="0" smtClean="0"/>
              <a:t>Must be distinguished from artifact</a:t>
            </a:r>
          </a:p>
        </p:txBody>
      </p:sp>
    </p:spTree>
    <p:extLst>
      <p:ext uri="{BB962C8B-B14F-4D97-AF65-F5344CB8AC3E}">
        <p14:creationId xmlns:p14="http://schemas.microsoft.com/office/powerpoint/2010/main" val="3574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ltrasoundcases.info/files/Jpg/1852.jpg">
            <a:hlinkClick r:id="rId3" tooltip="Thickened bile and sludg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8" y="280359"/>
            <a:ext cx="297338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ultrasoundcases.info/files/Jpg/20815.jpg">
            <a:hlinkClick r:id="rId5" tooltip="Sludge ball mimicking a polypoid tumor mass longitudinal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6" y="929219"/>
            <a:ext cx="3235655" cy="242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ultrasoundcases.info/files/Jpg/53534-Afbeelding1.jpg">
            <a:hlinkClick r:id="rId7" tooltip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2" y="280359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ultrasoundcases.info/files/Jpg/1891.jpg">
            <a:hlinkClick r:id="rId9" tooltip="Thickened bile and sludg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8" y="3936859"/>
            <a:ext cx="3149689" cy="23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ultrasoundcases.info/files/Jpg/11489.jpg">
            <a:hlinkClick r:id="rId11" tooltip="Sludge filled common bile duct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6" y="3723736"/>
            <a:ext cx="3224363" cy="24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ultrasoundcases.info/files/Jpg/2259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22" y="3936521"/>
            <a:ext cx="3149600" cy="236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Cholelithiasis (Gallstones)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Extremely common in US</a:t>
            </a:r>
          </a:p>
          <a:p>
            <a:r>
              <a:rPr lang="en-US" altLang="en-US" dirty="0" smtClean="0"/>
              <a:t>More common in females (“the 6 F’s”)</a:t>
            </a:r>
          </a:p>
          <a:p>
            <a:r>
              <a:rPr lang="en-US" altLang="en-US" dirty="0" smtClean="0"/>
              <a:t>Other associated risks include</a:t>
            </a:r>
          </a:p>
          <a:p>
            <a:pPr lvl="1"/>
            <a:r>
              <a:rPr lang="en-US" altLang="en-US" dirty="0" smtClean="0"/>
              <a:t>Pregnancy/ fecundity</a:t>
            </a:r>
          </a:p>
          <a:p>
            <a:pPr lvl="1"/>
            <a:r>
              <a:rPr lang="en-US" altLang="en-US" dirty="0" smtClean="0"/>
              <a:t>Increasing age</a:t>
            </a:r>
          </a:p>
          <a:p>
            <a:pPr lvl="1"/>
            <a:r>
              <a:rPr lang="en-US" altLang="en-US" dirty="0" smtClean="0"/>
              <a:t>Diabetes</a:t>
            </a:r>
          </a:p>
          <a:p>
            <a:pPr lvl="1"/>
            <a:r>
              <a:rPr lang="en-US" altLang="en-US" dirty="0" smtClean="0"/>
              <a:t>Obesity</a:t>
            </a:r>
          </a:p>
          <a:p>
            <a:r>
              <a:rPr lang="en-US" altLang="en-US" dirty="0" smtClean="0"/>
              <a:t>Majority of patients are asymptomatic</a:t>
            </a:r>
          </a:p>
          <a:p>
            <a:r>
              <a:rPr lang="en-US" altLang="en-US" dirty="0" smtClean="0"/>
              <a:t>Symptoms include RUQ pain and N/V</a:t>
            </a:r>
          </a:p>
          <a:p>
            <a:r>
              <a:rPr lang="en-US" altLang="en-US" dirty="0" smtClean="0"/>
              <a:t>Elevated ALP, AST, ALT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Sonographic appearance</a:t>
            </a:r>
          </a:p>
          <a:p>
            <a:pPr lvl="1"/>
            <a:r>
              <a:rPr lang="en-US" altLang="en-US" dirty="0"/>
              <a:t>Mobile, gravity-dependent, echogenic foci within the GB lumen that casts a posterior shadow</a:t>
            </a:r>
          </a:p>
          <a:p>
            <a:pPr lvl="1"/>
            <a:r>
              <a:rPr lang="en-US" altLang="en-US" dirty="0"/>
              <a:t>Majority of gallstones cast a “clean” shadow</a:t>
            </a:r>
          </a:p>
          <a:p>
            <a:pPr lvl="1"/>
            <a:r>
              <a:rPr lang="en-US" altLang="en-US" dirty="0"/>
              <a:t>Must be distinguished from polyps, air in biliary tree, surgical clips, </a:t>
            </a:r>
            <a:r>
              <a:rPr lang="en-US" altLang="en-US" dirty="0" err="1"/>
              <a:t>sludgeballs</a:t>
            </a:r>
            <a:r>
              <a:rPr lang="en-US" altLang="en-US" dirty="0"/>
              <a:t>, bowel</a:t>
            </a:r>
          </a:p>
          <a:p>
            <a:pPr lvl="1"/>
            <a:r>
              <a:rPr lang="en-US" altLang="en-US" dirty="0"/>
              <a:t>Stone can be impacted in GB </a:t>
            </a:r>
            <a:r>
              <a:rPr lang="en-US" altLang="en-US" dirty="0" smtClean="0"/>
              <a:t>neck</a:t>
            </a:r>
            <a:endParaRPr lang="en-US" altLang="en-US" dirty="0"/>
          </a:p>
          <a:p>
            <a:r>
              <a:rPr lang="en-US" altLang="en-US" dirty="0"/>
              <a:t>Treated with surgery (cholecystectomy)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ltrasoundcases.info/files/Jpg/22591.jpg">
            <a:hlinkClick r:id="rId3" tooltip="Mobile gallstones visible in the left decubitus posi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0" y="326844"/>
            <a:ext cx="3396798" cy="254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ultrasoundcases.info/files/Jpg/50370-Afbeelding4.jpg">
            <a:hlinkClick r:id="rId5" tooltip="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37" y="881872"/>
            <a:ext cx="3332912" cy="24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ultrasoundcases.info/files/Jpg/32330-Afbeelding1.jpg">
            <a:hlinkClick r:id="rId7" tooltip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18" y="337721"/>
            <a:ext cx="3381715" cy="25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ultrasoundcases.info/files/Jpg/44564-Afbeelding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0" y="4005593"/>
            <a:ext cx="3396798" cy="254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ultrasoundcases.info/files/Jpg/19387.jpg">
            <a:hlinkClick r:id="rId10" tooltip="Gallstones aspect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96" y="3677398"/>
            <a:ext cx="3378053" cy="25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ultrasoundcases.info/files/Jpg/47216-Afbeelding4.jpg">
            <a:hlinkClick r:id="rId12" tooltip="4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17" y="3867179"/>
            <a:ext cx="3381715" cy="25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3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900" dirty="0" smtClean="0"/>
              <a:t>Inflammation of the gallbladder</a:t>
            </a:r>
          </a:p>
          <a:p>
            <a:pPr>
              <a:lnSpc>
                <a:spcPct val="80000"/>
              </a:lnSpc>
            </a:pPr>
            <a:r>
              <a:rPr lang="en-US" altLang="en-US" sz="2900" dirty="0" smtClean="0"/>
              <a:t>Usually caused by gallstones impacted in the neck or cystic duct</a:t>
            </a:r>
          </a:p>
          <a:p>
            <a:pPr>
              <a:lnSpc>
                <a:spcPct val="80000"/>
              </a:lnSpc>
            </a:pPr>
            <a:r>
              <a:rPr lang="en-US" altLang="en-US" sz="2900" dirty="0" smtClean="0"/>
              <a:t>Present clinically with RUQ pain/ tenderness and fever</a:t>
            </a:r>
          </a:p>
          <a:p>
            <a:pPr>
              <a:lnSpc>
                <a:spcPct val="80000"/>
              </a:lnSpc>
            </a:pPr>
            <a:r>
              <a:rPr lang="en-US" altLang="en-US" sz="2900" dirty="0" smtClean="0"/>
              <a:t>Elevated WBC, ALP, bilirubin</a:t>
            </a:r>
          </a:p>
          <a:p>
            <a:pPr>
              <a:lnSpc>
                <a:spcPct val="80000"/>
              </a:lnSpc>
            </a:pPr>
            <a:r>
              <a:rPr lang="en-US" altLang="en-US" sz="2900" dirty="0" smtClean="0"/>
              <a:t>Sonographic findings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GB wall thickening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err="1" smtClean="0"/>
              <a:t>Pericholecystic</a:t>
            </a:r>
            <a:r>
              <a:rPr lang="en-US" altLang="en-US" sz="2500" dirty="0" smtClean="0"/>
              <a:t> fluid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Gallstones  (sludge may be present)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GB distention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Hyperemic GB wall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Biliary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4000" indent="-254000"/>
            <a:r>
              <a:rPr lang="en-US" altLang="en-US" sz="2800" dirty="0"/>
              <a:t>Intrahepatic bile ducts</a:t>
            </a:r>
          </a:p>
          <a:p>
            <a:pPr lvl="1"/>
            <a:r>
              <a:rPr lang="en-US" altLang="en-US" sz="2400" dirty="0"/>
              <a:t>Course with the portal venous and hepatic arterial branches as part of the portal triads</a:t>
            </a:r>
          </a:p>
          <a:p>
            <a:pPr lvl="1"/>
            <a:r>
              <a:rPr lang="en-US" altLang="en-US" sz="2400" dirty="0"/>
              <a:t>Join to form the right and left main hepatic ducts</a:t>
            </a:r>
          </a:p>
          <a:p>
            <a:pPr marL="254000" indent="-254000"/>
            <a:r>
              <a:rPr lang="en-US" altLang="en-US" sz="2800" dirty="0"/>
              <a:t>Extrahepatic bile ducts</a:t>
            </a:r>
          </a:p>
          <a:p>
            <a:pPr lvl="1"/>
            <a:r>
              <a:rPr lang="en-US" altLang="en-US" sz="2400" dirty="0"/>
              <a:t>Right and left hepatic ducts emerge from liver at porta </a:t>
            </a:r>
            <a:r>
              <a:rPr lang="en-US" altLang="en-US" sz="2400" dirty="0" err="1"/>
              <a:t>hepatis</a:t>
            </a:r>
            <a:r>
              <a:rPr lang="en-US" altLang="en-US" sz="2400" dirty="0"/>
              <a:t> and form the CHD</a:t>
            </a:r>
          </a:p>
          <a:p>
            <a:pPr lvl="1"/>
            <a:r>
              <a:rPr lang="en-US" altLang="en-US" sz="2400" dirty="0"/>
              <a:t>Cystic duct joins the CHD and forms the CBD</a:t>
            </a:r>
          </a:p>
          <a:p>
            <a:pPr lvl="1"/>
            <a:r>
              <a:rPr lang="en-US" altLang="en-US" sz="2400" dirty="0"/>
              <a:t>CBD courses posterior to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portion of duodenum to the  pancreatic head</a:t>
            </a:r>
          </a:p>
          <a:p>
            <a:pPr lvl="1"/>
            <a:r>
              <a:rPr lang="en-US" altLang="en-US" sz="2400" dirty="0"/>
              <a:t>CBD joins with main pancreatic duct at ampulla of </a:t>
            </a:r>
            <a:r>
              <a:rPr lang="en-US" altLang="en-US" sz="2400" dirty="0" err="1"/>
              <a:t>Vater</a:t>
            </a:r>
            <a:r>
              <a:rPr lang="en-US" altLang="en-US" sz="2400" dirty="0"/>
              <a:t> and enters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portion of duodenum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96" y="375729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75" y="375729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96" y="377837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75" y="377837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4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Acalculus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900" dirty="0" smtClean="0"/>
              <a:t>Inflammation of GB in the absence of </a:t>
            </a:r>
            <a:r>
              <a:rPr lang="en-US" altLang="en-US" sz="2900" dirty="0" err="1" smtClean="0"/>
              <a:t>cholelithiasis</a:t>
            </a:r>
            <a:endParaRPr lang="en-US" altLang="en-US" sz="2900" dirty="0" smtClean="0"/>
          </a:p>
          <a:p>
            <a:r>
              <a:rPr lang="en-US" altLang="en-US" sz="2900" dirty="0" smtClean="0"/>
              <a:t>Often occurs in critically ill patients or elderly males with atherosclerosis</a:t>
            </a:r>
          </a:p>
          <a:p>
            <a:r>
              <a:rPr lang="en-US" altLang="en-US" sz="2900" dirty="0" smtClean="0"/>
              <a:t>Symptoms</a:t>
            </a:r>
          </a:p>
          <a:p>
            <a:pPr lvl="1"/>
            <a:r>
              <a:rPr lang="en-US" altLang="en-US" sz="2500" dirty="0" smtClean="0"/>
              <a:t>RUQ pain</a:t>
            </a:r>
          </a:p>
          <a:p>
            <a:pPr lvl="1"/>
            <a:r>
              <a:rPr lang="en-US" altLang="en-US" sz="2500" dirty="0" smtClean="0"/>
              <a:t>Positive Murphy’s sign</a:t>
            </a:r>
          </a:p>
          <a:p>
            <a:r>
              <a:rPr lang="en-US" altLang="en-US" sz="2900" dirty="0" smtClean="0"/>
              <a:t>Sonographic findings</a:t>
            </a:r>
          </a:p>
          <a:p>
            <a:pPr lvl="1"/>
            <a:r>
              <a:rPr lang="en-US" altLang="en-US" sz="2500" dirty="0" smtClean="0"/>
              <a:t>GB distention</a:t>
            </a:r>
          </a:p>
          <a:p>
            <a:pPr lvl="1"/>
            <a:r>
              <a:rPr lang="en-US" altLang="en-US" sz="2500" dirty="0" smtClean="0"/>
              <a:t>Wall thickening</a:t>
            </a:r>
          </a:p>
          <a:p>
            <a:pPr lvl="1"/>
            <a:r>
              <a:rPr lang="en-US" altLang="en-US" sz="2500" dirty="0" err="1" smtClean="0"/>
              <a:t>Pericholecystic</a:t>
            </a:r>
            <a:r>
              <a:rPr lang="en-US" altLang="en-US" sz="2500" dirty="0" smtClean="0"/>
              <a:t> fluid</a:t>
            </a:r>
          </a:p>
          <a:p>
            <a:pPr lvl="1"/>
            <a:r>
              <a:rPr lang="en-US" altLang="en-US" sz="2500" dirty="0" smtClean="0"/>
              <a:t>Sludge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2815725" cy="21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74" y="1690688"/>
            <a:ext cx="2815725" cy="21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0500"/>
            <a:ext cx="2901951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73" y="4000499"/>
            <a:ext cx="2901951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27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Empyema </a:t>
            </a:r>
          </a:p>
          <a:p>
            <a:r>
              <a:rPr lang="en-US" altLang="en-US" dirty="0" smtClean="0"/>
              <a:t>GB Perforation</a:t>
            </a:r>
          </a:p>
          <a:p>
            <a:r>
              <a:rPr lang="en-US" altLang="en-US" dirty="0" smtClean="0"/>
              <a:t>Gangrenous Cholecystitis </a:t>
            </a:r>
          </a:p>
          <a:p>
            <a:r>
              <a:rPr lang="en-US" altLang="en-US" dirty="0" smtClean="0"/>
              <a:t>Emphysematous Cholecystitis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29" y="1509074"/>
            <a:ext cx="3237691" cy="219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 b="6963"/>
          <a:stretch>
            <a:fillRect/>
          </a:stretch>
        </p:blipFill>
        <p:spPr bwMode="auto">
          <a:xfrm>
            <a:off x="838200" y="4122737"/>
            <a:ext cx="3033204" cy="22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r="50906" b="53333"/>
          <a:stretch>
            <a:fillRect/>
          </a:stretch>
        </p:blipFill>
        <p:spPr bwMode="auto">
          <a:xfrm>
            <a:off x="4444312" y="4271962"/>
            <a:ext cx="31527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b="53333"/>
          <a:stretch>
            <a:fillRect/>
          </a:stretch>
        </p:blipFill>
        <p:spPr bwMode="auto">
          <a:xfrm>
            <a:off x="8486986" y="4122737"/>
            <a:ext cx="2911109" cy="22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39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900" dirty="0" smtClean="0"/>
              <a:t>Recurrent inflammatory changes in GB</a:t>
            </a:r>
          </a:p>
          <a:p>
            <a:r>
              <a:rPr lang="en-US" altLang="en-US" sz="2900" dirty="0" smtClean="0"/>
              <a:t>Associated with long term presence of gallstones</a:t>
            </a:r>
          </a:p>
          <a:p>
            <a:r>
              <a:rPr lang="en-US" altLang="en-US" sz="2900" dirty="0" smtClean="0"/>
              <a:t>Present with intermittent RUQ pain and intermittent N/V</a:t>
            </a:r>
          </a:p>
          <a:p>
            <a:r>
              <a:rPr lang="en-US" altLang="en-US" sz="2900" dirty="0" smtClean="0"/>
              <a:t>Elevated AST, ALT, ALP</a:t>
            </a:r>
          </a:p>
          <a:p>
            <a:r>
              <a:rPr lang="en-US" altLang="en-US" sz="2900" dirty="0" smtClean="0"/>
              <a:t>Sonographic findings</a:t>
            </a:r>
          </a:p>
          <a:p>
            <a:pPr lvl="1"/>
            <a:r>
              <a:rPr lang="en-US" altLang="en-US" sz="2500" dirty="0" smtClean="0"/>
              <a:t>Gallstones</a:t>
            </a:r>
          </a:p>
          <a:p>
            <a:pPr lvl="1"/>
            <a:r>
              <a:rPr lang="en-US" altLang="en-US" sz="2500" dirty="0" smtClean="0"/>
              <a:t>GB wall thickening</a:t>
            </a:r>
          </a:p>
          <a:p>
            <a:pPr lvl="1"/>
            <a:r>
              <a:rPr lang="en-US" altLang="en-US" sz="2500" dirty="0" smtClean="0"/>
              <a:t>Contracted GB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47" y="1825625"/>
            <a:ext cx="55355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5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Non-Inflammatory Causes of GB Wall Thickening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450444"/>
              </p:ext>
            </p:extLst>
          </p:nvPr>
        </p:nvGraphicFramePr>
        <p:xfrm>
          <a:off x="1500996" y="2122097"/>
          <a:ext cx="9144000" cy="407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8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Focal</a:t>
                      </a:r>
                      <a:endParaRPr lang="en-US" sz="2000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Ascites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Adenomyomatosis</a:t>
                      </a:r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Acute hepatitis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Polyps</a:t>
                      </a:r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Papillary adenomas</a:t>
                      </a:r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Renal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 CA</a:t>
                      </a:r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Metastatic</a:t>
                      </a:r>
                      <a:r>
                        <a:rPr lang="en-US" baseline="0" dirty="0" smtClean="0"/>
                        <a:t> wall masses</a:t>
                      </a:r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Pancreatitis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r>
                        <a:rPr lang="en-US" dirty="0" smtClean="0"/>
                        <a:t>Cirrhosis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0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Porcelain 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Calcification of GB wall</a:t>
            </a:r>
          </a:p>
          <a:p>
            <a:r>
              <a:rPr lang="en-US" altLang="en-US" dirty="0" smtClean="0"/>
              <a:t>A rare manifestation of chronic cholecystitis</a:t>
            </a:r>
          </a:p>
          <a:p>
            <a:r>
              <a:rPr lang="en-US" altLang="en-US" dirty="0" smtClean="0"/>
              <a:t>More common in females</a:t>
            </a:r>
          </a:p>
          <a:p>
            <a:r>
              <a:rPr lang="en-US" altLang="en-US" dirty="0" smtClean="0"/>
              <a:t>Associated with increased incidence of GB CA</a:t>
            </a:r>
          </a:p>
          <a:p>
            <a:r>
              <a:rPr lang="en-US" altLang="en-US" dirty="0" smtClean="0"/>
              <a:t>Sonographic findings</a:t>
            </a:r>
          </a:p>
          <a:p>
            <a:pPr lvl="1"/>
            <a:r>
              <a:rPr lang="en-US" altLang="en-US" dirty="0" smtClean="0"/>
              <a:t>Hyperechoic semilunar structure with posterior shadowing</a:t>
            </a:r>
          </a:p>
          <a:p>
            <a:pPr lvl="1"/>
            <a:r>
              <a:rPr lang="en-US" altLang="en-US" dirty="0" smtClean="0"/>
              <a:t>May simulate GB full of stones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0122" r="7056" b="12595"/>
          <a:stretch/>
        </p:blipFill>
        <p:spPr bwMode="auto">
          <a:xfrm>
            <a:off x="6142008" y="667237"/>
            <a:ext cx="2884180" cy="196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59" y="2104844"/>
            <a:ext cx="2710331" cy="20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5" y="4373591"/>
            <a:ext cx="2898476" cy="217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3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57" y="150813"/>
            <a:ext cx="4419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1" b="6342"/>
          <a:stretch>
            <a:fillRect/>
          </a:stretch>
        </p:blipFill>
        <p:spPr bwMode="auto">
          <a:xfrm>
            <a:off x="3827612" y="220752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Content Placeholder 7" descr="GB PPT 017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>
            <a:fillRect/>
          </a:stretch>
        </p:blipFill>
        <p:spPr bwMode="auto">
          <a:xfrm>
            <a:off x="1502433" y="3712203"/>
            <a:ext cx="39370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5" b="50204"/>
          <a:stretch>
            <a:fillRect/>
          </a:stretch>
        </p:blipFill>
        <p:spPr bwMode="auto">
          <a:xfrm>
            <a:off x="6498566" y="3678866"/>
            <a:ext cx="37957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7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4000" indent="-254000"/>
            <a:r>
              <a:rPr lang="en-US" altLang="en-US" sz="2900" dirty="0" smtClean="0"/>
              <a:t>Pear- or teardrop-shaped sac</a:t>
            </a:r>
          </a:p>
          <a:p>
            <a:pPr marL="254000" indent="-254000"/>
            <a:r>
              <a:rPr lang="en-US" altLang="en-US" sz="2900" dirty="0" smtClean="0"/>
              <a:t>Located in the main lobar fissure between the right and left hepatic lobes</a:t>
            </a:r>
          </a:p>
          <a:p>
            <a:pPr marL="254000" indent="-254000"/>
            <a:r>
              <a:rPr lang="en-US" altLang="en-US" sz="2900" dirty="0" smtClean="0"/>
              <a:t>Lies under the visceral surface of the liver</a:t>
            </a:r>
          </a:p>
          <a:p>
            <a:pPr marL="254000" indent="-254000"/>
            <a:r>
              <a:rPr lang="en-US" altLang="en-US" sz="2900" dirty="0" smtClean="0"/>
              <a:t>Divided into a neck, body, and fundus</a:t>
            </a:r>
          </a:p>
          <a:p>
            <a:pPr marL="254000" indent="-254000"/>
            <a:r>
              <a:rPr lang="en-US" altLang="en-US" sz="2900" dirty="0" smtClean="0"/>
              <a:t>Several variations exist</a:t>
            </a:r>
          </a:p>
          <a:p>
            <a:pPr lvl="1"/>
            <a:r>
              <a:rPr lang="en-US" altLang="en-US" dirty="0"/>
              <a:t>Shapes</a:t>
            </a:r>
          </a:p>
          <a:p>
            <a:pPr lvl="1"/>
            <a:r>
              <a:rPr lang="en-US" altLang="en-US" dirty="0"/>
              <a:t>Positions</a:t>
            </a:r>
          </a:p>
          <a:p>
            <a:pPr lvl="1"/>
            <a:r>
              <a:rPr lang="en-US" altLang="en-US" dirty="0"/>
              <a:t>Folds</a:t>
            </a:r>
          </a:p>
          <a:p>
            <a:pPr lvl="1"/>
            <a:r>
              <a:rPr lang="en-US" altLang="en-US" dirty="0" err="1"/>
              <a:t>Septations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6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42" y="280359"/>
            <a:ext cx="7394535" cy="28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31" y="3439064"/>
            <a:ext cx="415766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0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51207" b="50192"/>
          <a:stretch>
            <a:fillRect/>
          </a:stretch>
        </p:blipFill>
        <p:spPr bwMode="auto">
          <a:xfrm>
            <a:off x="2421147" y="104086"/>
            <a:ext cx="3352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52637" r="51143"/>
          <a:stretch>
            <a:fillRect/>
          </a:stretch>
        </p:blipFill>
        <p:spPr bwMode="auto">
          <a:xfrm>
            <a:off x="6485626" y="146050"/>
            <a:ext cx="36131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48856"/>
          <a:stretch>
            <a:fillRect/>
          </a:stretch>
        </p:blipFill>
        <p:spPr bwMode="auto">
          <a:xfrm>
            <a:off x="4423913" y="3529641"/>
            <a:ext cx="36385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5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2659"/>
            <a:ext cx="5181600" cy="4351338"/>
          </a:xfrm>
        </p:spPr>
        <p:txBody>
          <a:bodyPr>
            <a:normAutofit lnSpcReduction="10000"/>
          </a:bodyPr>
          <a:lstStyle/>
          <a:p>
            <a:pPr marL="254000" indent="-254000">
              <a:lnSpc>
                <a:spcPct val="80000"/>
              </a:lnSpc>
            </a:pPr>
            <a:r>
              <a:rPr lang="en-US" altLang="en-US" dirty="0"/>
              <a:t>Biliary ducts transport bile to the GB and duodenum</a:t>
            </a:r>
          </a:p>
          <a:p>
            <a:pPr marL="254000" indent="-254000">
              <a:lnSpc>
                <a:spcPct val="80000"/>
              </a:lnSpc>
            </a:pPr>
            <a:r>
              <a:rPr lang="en-US" altLang="en-US" dirty="0"/>
              <a:t>GB concentrates and stores bile until needed for digestion and regulates biliary pressure</a:t>
            </a:r>
          </a:p>
          <a:p>
            <a:pPr marL="254000" indent="-254000">
              <a:lnSpc>
                <a:spcPct val="80000"/>
              </a:lnSpc>
            </a:pPr>
            <a:r>
              <a:rPr lang="en-US" altLang="en-US" dirty="0"/>
              <a:t>Small intestine secretes CCK into blood stream when a person eats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CCK causes GB walls to contract and the sphincter of </a:t>
            </a:r>
            <a:r>
              <a:rPr lang="en-US" altLang="en-US" sz="2000" dirty="0" err="1" smtClean="0"/>
              <a:t>Oddi</a:t>
            </a:r>
            <a:r>
              <a:rPr lang="en-US" altLang="en-US" sz="2000" dirty="0" smtClean="0"/>
              <a:t> to relax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Bile is released into cystic duct </a:t>
            </a:r>
          </a:p>
          <a:p>
            <a:pPr marL="254000" indent="-254000">
              <a:lnSpc>
                <a:spcPct val="80000"/>
              </a:lnSpc>
            </a:pPr>
            <a:r>
              <a:rPr lang="en-US" altLang="en-US" dirty="0"/>
              <a:t>Bile emulsifies ingested fat and aids in fat absorption </a:t>
            </a:r>
          </a:p>
          <a:p>
            <a:endParaRPr lang="en-US" dirty="0"/>
          </a:p>
        </p:txBody>
      </p:sp>
      <p:pic>
        <p:nvPicPr>
          <p:cNvPr id="4" name="Picture 9" descr="http://img.tfd.com/MosbyMD/thumb/common_bile_du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26" y="2416879"/>
            <a:ext cx="4021774" cy="316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6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indent="-254000"/>
            <a:r>
              <a:rPr lang="en-US" altLang="en-US" dirty="0" smtClean="0"/>
              <a:t>WBC</a:t>
            </a:r>
          </a:p>
          <a:p>
            <a:pPr marL="254000" indent="-254000"/>
            <a:r>
              <a:rPr lang="en-US" altLang="en-US" dirty="0" smtClean="0"/>
              <a:t>Bilirubin</a:t>
            </a:r>
          </a:p>
          <a:p>
            <a:pPr marL="254000" indent="-254000"/>
            <a:r>
              <a:rPr lang="en-US" altLang="en-US" dirty="0" err="1" smtClean="0"/>
              <a:t>Alk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Phos</a:t>
            </a:r>
            <a:endParaRPr lang="en-US" altLang="en-US" dirty="0" smtClean="0"/>
          </a:p>
          <a:p>
            <a:pPr marL="254000" indent="-254000"/>
            <a:r>
              <a:rPr lang="en-US" altLang="en-US" dirty="0" smtClean="0"/>
              <a:t>ALT</a:t>
            </a:r>
          </a:p>
          <a:p>
            <a:pPr marL="254000" indent="-254000"/>
            <a:r>
              <a:rPr lang="en-US" altLang="en-US" dirty="0" smtClean="0"/>
              <a:t>AST</a:t>
            </a:r>
          </a:p>
          <a:p>
            <a:pPr marL="254000" indent="-254000"/>
            <a:r>
              <a:rPr lang="en-US" altLang="en-US" dirty="0" smtClean="0"/>
              <a:t>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793</Words>
  <Application>Microsoft Office PowerPoint</Application>
  <PresentationFormat>Widescreen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Grande</vt:lpstr>
      <vt:lpstr>Office Theme</vt:lpstr>
      <vt:lpstr>The Gallbladder and Biliary System</vt:lpstr>
      <vt:lpstr>Anatomy of the Biliary Tree</vt:lpstr>
      <vt:lpstr>PowerPoint Presentation</vt:lpstr>
      <vt:lpstr>PowerPoint Presentation</vt:lpstr>
      <vt:lpstr>Anatomy of the Gallbladder</vt:lpstr>
      <vt:lpstr>PowerPoint Presentation</vt:lpstr>
      <vt:lpstr>PowerPoint Presentation</vt:lpstr>
      <vt:lpstr>Physiology</vt:lpstr>
      <vt:lpstr>Lab Values</vt:lpstr>
      <vt:lpstr>Indications for Exam</vt:lpstr>
      <vt:lpstr>Sonographic Examination</vt:lpstr>
      <vt:lpstr>Biliary Atresia</vt:lpstr>
      <vt:lpstr>Choledochal Cysts</vt:lpstr>
      <vt:lpstr>Caroli’s Disease</vt:lpstr>
      <vt:lpstr>Biliary Sludge</vt:lpstr>
      <vt:lpstr>PowerPoint Presentation</vt:lpstr>
      <vt:lpstr>Cholelithiasis (Gallstones)</vt:lpstr>
      <vt:lpstr>PowerPoint Presentation</vt:lpstr>
      <vt:lpstr>Acute Cholecystitis</vt:lpstr>
      <vt:lpstr>PowerPoint Presentation</vt:lpstr>
      <vt:lpstr>Acalculus Cholecystitis</vt:lpstr>
      <vt:lpstr>Complicated Cholecystitis</vt:lpstr>
      <vt:lpstr>Chronic Cholecystitis</vt:lpstr>
      <vt:lpstr>Non-Inflammatory Causes of GB Wall Thickening</vt:lpstr>
      <vt:lpstr>Porcelain GB</vt:lpstr>
    </vt:vector>
  </TitlesOfParts>
  <Company>BCHS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Gallbladder and Biliary System</dc:title>
  <dc:creator>Abigail Kurtz</dc:creator>
  <cp:lastModifiedBy>Abigail Kurtz</cp:lastModifiedBy>
  <cp:revision>14</cp:revision>
  <dcterms:created xsi:type="dcterms:W3CDTF">2017-08-17T19:50:51Z</dcterms:created>
  <dcterms:modified xsi:type="dcterms:W3CDTF">2018-08-27T19:59:46Z</dcterms:modified>
</cp:coreProperties>
</file>