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1"/>
  </p:notesMasterIdLst>
  <p:sldIdLst>
    <p:sldId id="256" r:id="rId2"/>
    <p:sldId id="257" r:id="rId3"/>
    <p:sldId id="258" r:id="rId4"/>
    <p:sldId id="274" r:id="rId5"/>
    <p:sldId id="280" r:id="rId6"/>
    <p:sldId id="275" r:id="rId7"/>
    <p:sldId id="282" r:id="rId8"/>
    <p:sldId id="260" r:id="rId9"/>
    <p:sldId id="262" r:id="rId10"/>
    <p:sldId id="281" r:id="rId11"/>
    <p:sldId id="263" r:id="rId12"/>
    <p:sldId id="265" r:id="rId13"/>
    <p:sldId id="264" r:id="rId14"/>
    <p:sldId id="266" r:id="rId15"/>
    <p:sldId id="268" r:id="rId16"/>
    <p:sldId id="283" r:id="rId17"/>
    <p:sldId id="269" r:id="rId18"/>
    <p:sldId id="270" r:id="rId19"/>
    <p:sldId id="272" r:id="rId20"/>
    <p:sldId id="288" r:id="rId21"/>
    <p:sldId id="273" r:id="rId22"/>
    <p:sldId id="285" r:id="rId23"/>
    <p:sldId id="276" r:id="rId24"/>
    <p:sldId id="286" r:id="rId25"/>
    <p:sldId id="287" r:id="rId26"/>
    <p:sldId id="284" r:id="rId27"/>
    <p:sldId id="278" r:id="rId28"/>
    <p:sldId id="279" r:id="rId29"/>
    <p:sldId id="28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79730" autoAdjust="0"/>
  </p:normalViewPr>
  <p:slideViewPr>
    <p:cSldViewPr snapToGrid="0">
      <p:cViewPr varScale="1">
        <p:scale>
          <a:sx n="56" d="100"/>
          <a:sy n="56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CD127-B421-4F81-A7D9-4E159187D27F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373CB-8601-49E7-9B3E-088F86EDA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7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62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1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21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20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45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58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68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41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57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27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6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8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51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31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6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62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6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67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9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32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6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07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80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68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73CB-8601-49E7-9B3E-088F86EDA6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6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Kidneys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10 pages </a:t>
            </a:r>
            <a:r>
              <a:rPr lang="en-US" dirty="0" smtClean="0"/>
              <a:t>271-310</a:t>
            </a:r>
            <a:endParaRPr lang="en-US" dirty="0" smtClean="0"/>
          </a:p>
          <a:p>
            <a:r>
              <a:rPr lang="en-US" dirty="0" smtClean="0"/>
              <a:t>Chapter 20 pages 677-692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7" y="447568"/>
            <a:ext cx="3547259" cy="2554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1" r="50413" b="3814"/>
          <a:stretch/>
        </p:blipFill>
        <p:spPr>
          <a:xfrm>
            <a:off x="8053684" y="403614"/>
            <a:ext cx="3701794" cy="2554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3" b="48729"/>
          <a:stretch/>
        </p:blipFill>
        <p:spPr>
          <a:xfrm>
            <a:off x="4544445" y="447568"/>
            <a:ext cx="3092430" cy="2634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44449"/>
          <a:stretch/>
        </p:blipFill>
        <p:spPr>
          <a:xfrm>
            <a:off x="283028" y="4029755"/>
            <a:ext cx="3570514" cy="2333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5" r="52534" b="3929"/>
          <a:stretch/>
        </p:blipFill>
        <p:spPr>
          <a:xfrm>
            <a:off x="3967780" y="4029755"/>
            <a:ext cx="4085904" cy="2175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03" y="3935865"/>
            <a:ext cx="3281475" cy="249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3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8882"/>
            <a:ext cx="9875520" cy="1356360"/>
          </a:xfrm>
        </p:spPr>
        <p:txBody>
          <a:bodyPr/>
          <a:lstStyle/>
          <a:p>
            <a:r>
              <a:rPr lang="en-US" dirty="0" smtClean="0"/>
              <a:t>Adult Polycystic Kidney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48938"/>
            <a:ext cx="6008914" cy="40930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Aka autosomal dominant polycystic kidney disease</a:t>
            </a:r>
          </a:p>
          <a:p>
            <a:r>
              <a:rPr lang="en-US" dirty="0" smtClean="0"/>
              <a:t>Relatively common, accounting for 8-10% of patients requiring dialysis or transplant</a:t>
            </a:r>
          </a:p>
          <a:p>
            <a:r>
              <a:rPr lang="en-US" dirty="0" smtClean="0"/>
              <a:t>Usually manifests in the 4</a:t>
            </a:r>
            <a:r>
              <a:rPr lang="en-US" baseline="30000" dirty="0" smtClean="0"/>
              <a:t>th</a:t>
            </a:r>
            <a:r>
              <a:rPr lang="en-US" dirty="0" smtClean="0"/>
              <a:t> decade</a:t>
            </a:r>
          </a:p>
          <a:p>
            <a:r>
              <a:rPr lang="en-US" dirty="0" smtClean="0"/>
              <a:t>Cysts enlarge with age and renal function decreases</a:t>
            </a:r>
          </a:p>
          <a:p>
            <a:r>
              <a:rPr lang="en-US" dirty="0" smtClean="0"/>
              <a:t>Symptoms include abdominal and lumbar pain, hematuria, and hypertension</a:t>
            </a:r>
          </a:p>
          <a:p>
            <a:r>
              <a:rPr lang="en-US" dirty="0" smtClean="0"/>
              <a:t>Complications include infection and renal calculi</a:t>
            </a:r>
          </a:p>
          <a:p>
            <a:r>
              <a:rPr lang="en-US" dirty="0" smtClean="0"/>
              <a:t>Death usually occurs 10 years after onset of symptoms</a:t>
            </a:r>
          </a:p>
          <a:p>
            <a:r>
              <a:rPr lang="en-US" dirty="0" err="1" smtClean="0"/>
              <a:t>Sonographically</a:t>
            </a:r>
            <a:r>
              <a:rPr lang="en-US" dirty="0" smtClean="0"/>
              <a:t>, bilateral enlarged kidneys with numerous discrete cysts in the cortical regions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8" r="50325" b="8572"/>
          <a:stretch/>
        </p:blipFill>
        <p:spPr>
          <a:xfrm>
            <a:off x="7960044" y="1393371"/>
            <a:ext cx="3513046" cy="2329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3" t="51428" b="2857"/>
          <a:stretch/>
        </p:blipFill>
        <p:spPr>
          <a:xfrm>
            <a:off x="7960044" y="3882020"/>
            <a:ext cx="3513212" cy="270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1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56743"/>
            <a:ext cx="9875520" cy="1356360"/>
          </a:xfrm>
        </p:spPr>
        <p:txBody>
          <a:bodyPr/>
          <a:lstStyle/>
          <a:p>
            <a:r>
              <a:rPr lang="en-US" dirty="0" smtClean="0"/>
              <a:t>Infantile Polycystic Kidney Disease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5627914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Aka autosomal recessive polycystic kidney disease</a:t>
            </a:r>
          </a:p>
          <a:p>
            <a:r>
              <a:rPr lang="en-US" dirty="0" smtClean="0"/>
              <a:t>Patients present at birth with symmetrically enlarged, echogenic kidneys</a:t>
            </a:r>
          </a:p>
          <a:p>
            <a:r>
              <a:rPr lang="en-US" dirty="0" smtClean="0"/>
              <a:t>Cysts are very small and not seen </a:t>
            </a:r>
            <a:r>
              <a:rPr lang="en-US" dirty="0" err="1" smtClean="0"/>
              <a:t>sonographically</a:t>
            </a:r>
            <a:endParaRPr lang="en-US" dirty="0" smtClean="0"/>
          </a:p>
          <a:p>
            <a:r>
              <a:rPr lang="en-US" dirty="0" smtClean="0"/>
              <a:t>Associated with hepatic abnormalities</a:t>
            </a:r>
          </a:p>
          <a:p>
            <a:r>
              <a:rPr lang="en-US" dirty="0" smtClean="0"/>
              <a:t>Patients who survive the neonatal period  end up with more severe hepatic disease (cirrhosis and portal hypertension)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r="51072"/>
          <a:stretch/>
        </p:blipFill>
        <p:spPr>
          <a:xfrm>
            <a:off x="9307285" y="1267968"/>
            <a:ext cx="2527663" cy="257276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3"/>
          <a:stretch/>
        </p:blipFill>
        <p:spPr>
          <a:xfrm>
            <a:off x="7956367" y="4069079"/>
            <a:ext cx="2614749" cy="24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Multicystic</a:t>
            </a:r>
            <a:r>
              <a:rPr lang="en-US" dirty="0" smtClean="0"/>
              <a:t> Dysplastic Kidney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038600"/>
          </a:xfrm>
        </p:spPr>
        <p:txBody>
          <a:bodyPr/>
          <a:lstStyle/>
          <a:p>
            <a:r>
              <a:rPr lang="en-US" dirty="0" smtClean="0"/>
              <a:t>Typically unilateral (bilateral is incompatible with life)</a:t>
            </a:r>
          </a:p>
          <a:p>
            <a:r>
              <a:rPr lang="en-US" dirty="0" smtClean="0"/>
              <a:t>Develops from a complete ureteral obstruction in utero</a:t>
            </a:r>
          </a:p>
          <a:p>
            <a:r>
              <a:rPr lang="en-US" dirty="0"/>
              <a:t>Patients may present with a palpable mass at birth</a:t>
            </a:r>
          </a:p>
          <a:p>
            <a:r>
              <a:rPr lang="en-US" dirty="0" err="1" smtClean="0"/>
              <a:t>Sonographically</a:t>
            </a:r>
            <a:r>
              <a:rPr lang="en-US" dirty="0" smtClean="0"/>
              <a:t>, an enlarged kidney with multiple cysts of various size </a:t>
            </a:r>
          </a:p>
          <a:p>
            <a:r>
              <a:rPr lang="en-US" dirty="0" smtClean="0"/>
              <a:t>Must be distinguished from </a:t>
            </a:r>
            <a:r>
              <a:rPr lang="en-US" dirty="0" err="1" smtClean="0"/>
              <a:t>hydronephrosis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4555141"/>
            <a:ext cx="6033407" cy="20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589" y="330247"/>
            <a:ext cx="9875520" cy="1356360"/>
          </a:xfrm>
        </p:spPr>
        <p:txBody>
          <a:bodyPr/>
          <a:lstStyle/>
          <a:p>
            <a:r>
              <a:rPr lang="en-US" dirty="0" smtClean="0"/>
              <a:t>Medullary Cystic Disease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61918" y="1524119"/>
            <a:ext cx="4754880" cy="777240"/>
          </a:xfrm>
        </p:spPr>
        <p:txBody>
          <a:bodyPr/>
          <a:lstStyle/>
          <a:p>
            <a:pPr algn="ctr"/>
            <a:r>
              <a:rPr lang="en-US" dirty="0" smtClean="0"/>
              <a:t>Medullary Sponge Kidney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80836" y="2301359"/>
            <a:ext cx="5117044" cy="3383280"/>
          </a:xfrm>
        </p:spPr>
        <p:txBody>
          <a:bodyPr/>
          <a:lstStyle/>
          <a:p>
            <a:r>
              <a:rPr lang="en-US" dirty="0" smtClean="0"/>
              <a:t>Relatively common and occurs in adults</a:t>
            </a:r>
          </a:p>
          <a:p>
            <a:r>
              <a:rPr lang="en-US" dirty="0" smtClean="0"/>
              <a:t>Renal function is usually normal, so it is often detected incidentally</a:t>
            </a:r>
          </a:p>
          <a:p>
            <a:r>
              <a:rPr lang="en-US" dirty="0" smtClean="0"/>
              <a:t>Bilateral medullary pyramids appear highly echogenic without shadowing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454818" y="1524119"/>
            <a:ext cx="4754880" cy="777240"/>
          </a:xfrm>
        </p:spPr>
        <p:txBody>
          <a:bodyPr/>
          <a:lstStyle/>
          <a:p>
            <a:pPr algn="ctr"/>
            <a:r>
              <a:rPr lang="en-US" dirty="0" smtClean="0"/>
              <a:t>Uremic Medullary Cystic Disease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269171" y="2301359"/>
            <a:ext cx="5126173" cy="3383280"/>
          </a:xfrm>
        </p:spPr>
        <p:txBody>
          <a:bodyPr/>
          <a:lstStyle/>
          <a:p>
            <a:r>
              <a:rPr lang="en-US" dirty="0" smtClean="0"/>
              <a:t>Aka </a:t>
            </a:r>
            <a:r>
              <a:rPr lang="en-US" dirty="0" err="1" smtClean="0"/>
              <a:t>nephronophthisis</a:t>
            </a:r>
            <a:endParaRPr lang="en-US" dirty="0" smtClean="0"/>
          </a:p>
          <a:p>
            <a:r>
              <a:rPr lang="en-US" dirty="0" smtClean="0"/>
              <a:t>Rare, progressive hereditary disorder that presents in children or young adults</a:t>
            </a:r>
          </a:p>
          <a:p>
            <a:r>
              <a:rPr lang="en-US" dirty="0" smtClean="0"/>
              <a:t>Small kidneys, with multiple tiny cysts confined to the medulla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28" y="4568299"/>
            <a:ext cx="3066896" cy="1731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4" t="-1476" r="76964" b="9423"/>
          <a:stretch/>
        </p:blipFill>
        <p:spPr>
          <a:xfrm>
            <a:off x="1402249" y="4243226"/>
            <a:ext cx="1641968" cy="2310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2" r="24107" b="11390"/>
          <a:stretch/>
        </p:blipFill>
        <p:spPr>
          <a:xfrm>
            <a:off x="3563725" y="4306930"/>
            <a:ext cx="1706918" cy="22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Cortical Cysts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cysts</a:t>
            </a:r>
          </a:p>
          <a:p>
            <a:r>
              <a:rPr lang="en-US" dirty="0" smtClean="0"/>
              <a:t>Complex cysts</a:t>
            </a:r>
          </a:p>
          <a:p>
            <a:pPr lvl="1"/>
            <a:r>
              <a:rPr lang="en-US" dirty="0" smtClean="0"/>
              <a:t>Hemorrhagic cyst</a:t>
            </a:r>
          </a:p>
          <a:p>
            <a:pPr lvl="1"/>
            <a:r>
              <a:rPr lang="en-US" dirty="0" smtClean="0"/>
              <a:t>Infected cyst</a:t>
            </a:r>
          </a:p>
          <a:p>
            <a:pPr lvl="1"/>
            <a:r>
              <a:rPr lang="en-US" dirty="0" err="1" smtClean="0"/>
              <a:t>Septated</a:t>
            </a:r>
            <a:r>
              <a:rPr lang="en-US" dirty="0" smtClean="0"/>
              <a:t> or </a:t>
            </a:r>
            <a:r>
              <a:rPr lang="en-US" dirty="0" err="1" smtClean="0"/>
              <a:t>multilocular</a:t>
            </a:r>
            <a:r>
              <a:rPr lang="en-US" dirty="0" smtClean="0"/>
              <a:t> cyst</a:t>
            </a:r>
          </a:p>
          <a:p>
            <a:r>
              <a:rPr lang="en-US" dirty="0" smtClean="0"/>
              <a:t>Calcification(s) in cysts</a:t>
            </a:r>
          </a:p>
          <a:p>
            <a:pPr lvl="1"/>
            <a:r>
              <a:rPr lang="en-US" dirty="0" smtClean="0"/>
              <a:t>Calcified wall</a:t>
            </a:r>
          </a:p>
          <a:p>
            <a:pPr lvl="1"/>
            <a:r>
              <a:rPr lang="en-US" dirty="0" smtClean="0"/>
              <a:t>Milk of calcium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-325" r="6416" b="67100"/>
          <a:stretch/>
        </p:blipFill>
        <p:spPr>
          <a:xfrm>
            <a:off x="7177610" y="825137"/>
            <a:ext cx="3843235" cy="2549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3" r="50770" b="39294"/>
          <a:stretch/>
        </p:blipFill>
        <p:spPr>
          <a:xfrm>
            <a:off x="7332876" y="3814356"/>
            <a:ext cx="3532702" cy="260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5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6" b="49206"/>
          <a:stretch/>
        </p:blipFill>
        <p:spPr>
          <a:xfrm>
            <a:off x="352680" y="437602"/>
            <a:ext cx="3287486" cy="2926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51" r="50553" b="4127"/>
          <a:stretch/>
        </p:blipFill>
        <p:spPr>
          <a:xfrm>
            <a:off x="3912795" y="437602"/>
            <a:ext cx="3891778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1" t="57143" b="4127"/>
          <a:stretch/>
        </p:blipFill>
        <p:spPr>
          <a:xfrm>
            <a:off x="8077202" y="437602"/>
            <a:ext cx="3832744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7" r="51467" b="2222"/>
          <a:stretch/>
        </p:blipFill>
        <p:spPr>
          <a:xfrm>
            <a:off x="6364059" y="3684857"/>
            <a:ext cx="3582336" cy="2869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" r="51834" b="63492"/>
          <a:stretch/>
        </p:blipFill>
        <p:spPr>
          <a:xfrm>
            <a:off x="2483166" y="3684858"/>
            <a:ext cx="3395119" cy="28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Parapelvic and </a:t>
            </a:r>
            <a:r>
              <a:rPr lang="en-US" dirty="0" err="1" smtClean="0"/>
              <a:t>Peripelvic</a:t>
            </a:r>
            <a:r>
              <a:rPr lang="en-US" dirty="0" smtClean="0"/>
              <a:t> Cysts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6307016" cy="4023360"/>
          </a:xfrm>
        </p:spPr>
        <p:txBody>
          <a:bodyPr/>
          <a:lstStyle/>
          <a:p>
            <a:r>
              <a:rPr lang="en-US" dirty="0" smtClean="0"/>
              <a:t>Cysts within the renal sinus</a:t>
            </a:r>
          </a:p>
          <a:p>
            <a:r>
              <a:rPr lang="en-US" dirty="0" smtClean="0"/>
              <a:t>Parapelvic</a:t>
            </a:r>
          </a:p>
          <a:p>
            <a:pPr lvl="1"/>
            <a:r>
              <a:rPr lang="en-US" dirty="0" smtClean="0"/>
              <a:t>Originate from renal parenchyma and protrude into the renal sinus </a:t>
            </a:r>
          </a:p>
          <a:p>
            <a:pPr lvl="1"/>
            <a:r>
              <a:rPr lang="en-US" dirty="0" smtClean="0"/>
              <a:t>Generally solitary and large</a:t>
            </a:r>
          </a:p>
          <a:p>
            <a:r>
              <a:rPr lang="en-US" dirty="0" err="1" smtClean="0"/>
              <a:t>Peripelvic</a:t>
            </a:r>
            <a:endParaRPr lang="en-US" dirty="0" smtClean="0"/>
          </a:p>
          <a:p>
            <a:pPr lvl="1"/>
            <a:r>
              <a:rPr lang="en-US" dirty="0" smtClean="0"/>
              <a:t>True sinus cysts</a:t>
            </a:r>
          </a:p>
          <a:p>
            <a:pPr lvl="1"/>
            <a:r>
              <a:rPr lang="en-US" dirty="0" smtClean="0"/>
              <a:t>Usually small, multiple, and often irregular in outline</a:t>
            </a:r>
          </a:p>
          <a:p>
            <a:r>
              <a:rPr lang="en-US" dirty="0" smtClean="0"/>
              <a:t>Both are anechoic avascular fluid collections</a:t>
            </a:r>
          </a:p>
          <a:p>
            <a:r>
              <a:rPr lang="en-US" dirty="0" smtClean="0"/>
              <a:t>Fluid collections do not connect as with hydro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7" b="4127"/>
          <a:stretch/>
        </p:blipFill>
        <p:spPr>
          <a:xfrm>
            <a:off x="7450016" y="1655804"/>
            <a:ext cx="3935691" cy="2090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86" y="4076700"/>
            <a:ext cx="2698485" cy="24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Cysts Associated with Systemic Disease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1843330"/>
            <a:ext cx="4754880" cy="777240"/>
          </a:xfrm>
        </p:spPr>
        <p:txBody>
          <a:bodyPr/>
          <a:lstStyle/>
          <a:p>
            <a:pPr algn="ctr"/>
            <a:r>
              <a:rPr lang="en-US" dirty="0" smtClean="0"/>
              <a:t>Tuberous Sclerosis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43000" y="2612734"/>
            <a:ext cx="4754880" cy="3383280"/>
          </a:xfrm>
        </p:spPr>
        <p:txBody>
          <a:bodyPr/>
          <a:lstStyle/>
          <a:p>
            <a:r>
              <a:rPr lang="en-US" dirty="0" smtClean="0"/>
              <a:t>Multisystem disorder associated with renal cyst formation and neoplasms</a:t>
            </a:r>
          </a:p>
          <a:p>
            <a:r>
              <a:rPr lang="en-US" dirty="0" smtClean="0"/>
              <a:t>Most patients have multiple bilateral </a:t>
            </a:r>
            <a:r>
              <a:rPr lang="en-US" dirty="0" err="1" smtClean="0"/>
              <a:t>angiomyolipomas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Some patients have renal cysts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835494"/>
            <a:ext cx="4754880" cy="777240"/>
          </a:xfrm>
        </p:spPr>
        <p:txBody>
          <a:bodyPr/>
          <a:lstStyle/>
          <a:p>
            <a:pPr algn="ctr"/>
            <a:r>
              <a:rPr lang="en-US" dirty="0" smtClean="0"/>
              <a:t>Von Hippel-Lindau Disease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620570"/>
            <a:ext cx="4754880" cy="3383280"/>
          </a:xfrm>
        </p:spPr>
        <p:txBody>
          <a:bodyPr/>
          <a:lstStyle/>
          <a:p>
            <a:r>
              <a:rPr lang="en-US" dirty="0" smtClean="0"/>
              <a:t>Multisystem disorder associated with a variety of visceral cysts and neoplasms</a:t>
            </a:r>
          </a:p>
          <a:p>
            <a:r>
              <a:rPr lang="en-US" dirty="0" smtClean="0"/>
              <a:t>Renal cysts develop early on</a:t>
            </a:r>
          </a:p>
          <a:p>
            <a:r>
              <a:rPr lang="en-US" dirty="0" smtClean="0"/>
              <a:t>Some patients develop RCC </a:t>
            </a:r>
          </a:p>
          <a:p>
            <a:r>
              <a:rPr lang="en-US" dirty="0" smtClean="0"/>
              <a:t>Pancreatic, CNS, and orbital masses are common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72" b="9226"/>
          <a:stretch/>
        </p:blipFill>
        <p:spPr>
          <a:xfrm>
            <a:off x="2169244" y="4696712"/>
            <a:ext cx="2702391" cy="18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8483"/>
            <a:ext cx="9875520" cy="1356360"/>
          </a:xfrm>
        </p:spPr>
        <p:txBody>
          <a:bodyPr/>
          <a:lstStyle/>
          <a:p>
            <a:r>
              <a:rPr lang="en-US" dirty="0" smtClean="0"/>
              <a:t>Benign Solid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44843"/>
            <a:ext cx="9872871" cy="437949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Adenoma – the most common benign  kidney tumor in adults</a:t>
            </a:r>
          </a:p>
          <a:p>
            <a:pPr lvl="1"/>
            <a:r>
              <a:rPr lang="en-US" dirty="0" smtClean="0"/>
              <a:t>Usually small (&lt;1 cm)</a:t>
            </a:r>
          </a:p>
          <a:p>
            <a:pPr lvl="1"/>
            <a:r>
              <a:rPr lang="en-US" dirty="0" smtClean="0"/>
              <a:t>More common in males</a:t>
            </a:r>
          </a:p>
          <a:p>
            <a:pPr lvl="1"/>
            <a:r>
              <a:rPr lang="en-US" dirty="0" smtClean="0"/>
              <a:t>Counterpart to RCC, so treated as malignant</a:t>
            </a:r>
          </a:p>
          <a:p>
            <a:r>
              <a:rPr lang="en-US" dirty="0" err="1" smtClean="0"/>
              <a:t>Angiomyolipoma</a:t>
            </a:r>
            <a:endParaRPr lang="en-US" dirty="0" smtClean="0"/>
          </a:p>
          <a:p>
            <a:pPr lvl="1"/>
            <a:r>
              <a:rPr lang="en-US" dirty="0" smtClean="0"/>
              <a:t>Unilateral solitary mass not associated with tuberous sclerosis is more common in women</a:t>
            </a:r>
          </a:p>
          <a:p>
            <a:pPr lvl="1"/>
            <a:r>
              <a:rPr lang="en-US" dirty="0" smtClean="0"/>
              <a:t>Multiple bilateral masses occur in 80% of patients with tuberous sclerosis</a:t>
            </a:r>
          </a:p>
          <a:p>
            <a:pPr lvl="1"/>
            <a:r>
              <a:rPr lang="en-US" dirty="0" smtClean="0"/>
              <a:t>Classic sonographic appearance is a markedly hyperechoic mass</a:t>
            </a:r>
          </a:p>
          <a:p>
            <a:r>
              <a:rPr lang="en-US" dirty="0" err="1" smtClean="0"/>
              <a:t>Oncocytoma</a:t>
            </a:r>
            <a:endParaRPr lang="en-US" dirty="0" smtClean="0"/>
          </a:p>
          <a:p>
            <a:pPr lvl="1"/>
            <a:r>
              <a:rPr lang="en-US" dirty="0" smtClean="0"/>
              <a:t>Large masses ranging from 0.3 – 26 cm in diameter</a:t>
            </a:r>
          </a:p>
          <a:p>
            <a:pPr lvl="1"/>
            <a:r>
              <a:rPr lang="en-US" dirty="0" smtClean="0"/>
              <a:t>Difficult to distinguish from RCC so treated as malignant</a:t>
            </a:r>
          </a:p>
          <a:p>
            <a:r>
              <a:rPr lang="en-US" dirty="0" err="1" smtClean="0"/>
              <a:t>Mesoblastic</a:t>
            </a:r>
            <a:r>
              <a:rPr lang="en-US" dirty="0" smtClean="0"/>
              <a:t> </a:t>
            </a:r>
            <a:r>
              <a:rPr lang="en-US" dirty="0" err="1" smtClean="0"/>
              <a:t>nephroma</a:t>
            </a:r>
            <a:r>
              <a:rPr lang="en-US" dirty="0" smtClean="0"/>
              <a:t> – the most common neonatal abdominal mass </a:t>
            </a:r>
          </a:p>
          <a:p>
            <a:pPr lvl="1"/>
            <a:r>
              <a:rPr lang="en-US" dirty="0" smtClean="0"/>
              <a:t>Aka fetal renal hamartoma,, mesenchymal hamartoma of infancy, benign Wilms tumor</a:t>
            </a:r>
          </a:p>
          <a:p>
            <a:pPr lvl="1"/>
            <a:r>
              <a:rPr lang="en-US" dirty="0" smtClean="0"/>
              <a:t>Can be unilateral or bilateral</a:t>
            </a:r>
          </a:p>
          <a:p>
            <a:pPr lvl="1"/>
            <a:r>
              <a:rPr lang="en-US" dirty="0" smtClean="0"/>
              <a:t>Because it has malignant potential, treated as malignant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Embryology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Kidneys begin to form as early as the 3</a:t>
            </a:r>
            <a:r>
              <a:rPr lang="en-US" baseline="30000" dirty="0" smtClean="0"/>
              <a:t>rd</a:t>
            </a:r>
            <a:r>
              <a:rPr lang="en-US" dirty="0" smtClean="0"/>
              <a:t> week of development</a:t>
            </a:r>
          </a:p>
          <a:p>
            <a:r>
              <a:rPr lang="en-US" dirty="0" smtClean="0"/>
              <a:t>3 pairs of kidneys early on:</a:t>
            </a:r>
          </a:p>
          <a:p>
            <a:pPr lvl="1"/>
            <a:r>
              <a:rPr lang="en-US" dirty="0" err="1" smtClean="0"/>
              <a:t>Pronephros</a:t>
            </a:r>
            <a:r>
              <a:rPr lang="en-US" dirty="0" smtClean="0"/>
              <a:t> – degenerate rapidly</a:t>
            </a:r>
          </a:p>
          <a:p>
            <a:pPr lvl="1"/>
            <a:r>
              <a:rPr lang="en-US" dirty="0" err="1" smtClean="0"/>
              <a:t>Mesonephros</a:t>
            </a:r>
            <a:r>
              <a:rPr lang="en-US" dirty="0" smtClean="0"/>
              <a:t> – provide partial function while the permanent kidneys continue to develop; eventually become the mesonephric ducts</a:t>
            </a:r>
          </a:p>
          <a:p>
            <a:pPr lvl="2"/>
            <a:r>
              <a:rPr lang="en-US" dirty="0" smtClean="0"/>
              <a:t>Mesonephric (</a:t>
            </a:r>
            <a:r>
              <a:rPr lang="en-US" dirty="0" err="1" smtClean="0"/>
              <a:t>Wolffian</a:t>
            </a:r>
            <a:r>
              <a:rPr lang="en-US" dirty="0" smtClean="0"/>
              <a:t>) duct becomes the male epididymis, ductus deferens, and ejaculatory duct</a:t>
            </a:r>
          </a:p>
          <a:p>
            <a:pPr lvl="2"/>
            <a:r>
              <a:rPr lang="en-US" dirty="0" smtClean="0"/>
              <a:t>Mesonephric duct becomes the paramesonephric (</a:t>
            </a:r>
            <a:r>
              <a:rPr lang="en-US" dirty="0" err="1" smtClean="0"/>
              <a:t>Mullerian</a:t>
            </a:r>
            <a:r>
              <a:rPr lang="en-US" dirty="0" smtClean="0"/>
              <a:t>) duct in females, eventually turning into the uterus and vagina</a:t>
            </a:r>
          </a:p>
          <a:p>
            <a:pPr lvl="1"/>
            <a:r>
              <a:rPr lang="en-US" dirty="0" err="1" smtClean="0"/>
              <a:t>Metanephros</a:t>
            </a:r>
            <a:r>
              <a:rPr lang="en-US" dirty="0" smtClean="0"/>
              <a:t> – become the permanent kidneys</a:t>
            </a:r>
          </a:p>
          <a:p>
            <a:r>
              <a:rPr lang="en-US" dirty="0" smtClean="0"/>
              <a:t>Kidneys begin in the pelvis and migrate up during fetal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64" r="50713" b="4643"/>
          <a:stretch/>
        </p:blipFill>
        <p:spPr>
          <a:xfrm>
            <a:off x="783772" y="373275"/>
            <a:ext cx="3243942" cy="2598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2" b="5790"/>
          <a:stretch/>
        </p:blipFill>
        <p:spPr>
          <a:xfrm>
            <a:off x="2449286" y="3756227"/>
            <a:ext cx="3581400" cy="2664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6" t="49964" b="4643"/>
          <a:stretch/>
        </p:blipFill>
        <p:spPr>
          <a:xfrm>
            <a:off x="4471446" y="372593"/>
            <a:ext cx="3175558" cy="2581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b="5790"/>
          <a:stretch/>
        </p:blipFill>
        <p:spPr>
          <a:xfrm>
            <a:off x="6400655" y="3756227"/>
            <a:ext cx="3497467" cy="2664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89" y="373276"/>
            <a:ext cx="3441038" cy="25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9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3326"/>
            <a:ext cx="9875520" cy="1356360"/>
          </a:xfrm>
        </p:spPr>
        <p:txBody>
          <a:bodyPr/>
          <a:lstStyle/>
          <a:p>
            <a:r>
              <a:rPr lang="en-US" dirty="0" smtClean="0"/>
              <a:t>Renal Cell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839686"/>
            <a:ext cx="5498432" cy="44669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Aka </a:t>
            </a:r>
            <a:r>
              <a:rPr lang="en-US" dirty="0" err="1" smtClean="0"/>
              <a:t>hypernephroma</a:t>
            </a:r>
            <a:r>
              <a:rPr lang="en-US" dirty="0" smtClean="0"/>
              <a:t> or adenocarcinoma</a:t>
            </a:r>
          </a:p>
          <a:p>
            <a:r>
              <a:rPr lang="en-US" dirty="0" smtClean="0"/>
              <a:t>The most common malignant renal tumor in adults</a:t>
            </a:r>
          </a:p>
          <a:p>
            <a:r>
              <a:rPr lang="en-US" dirty="0" smtClean="0"/>
              <a:t>More common in men over age 50</a:t>
            </a:r>
          </a:p>
          <a:p>
            <a:r>
              <a:rPr lang="en-US" dirty="0" smtClean="0"/>
              <a:t>Patients present with costovertebral angle pain, a palpable mass, and hematuria</a:t>
            </a:r>
          </a:p>
          <a:p>
            <a:r>
              <a:rPr lang="en-US" dirty="0" smtClean="0"/>
              <a:t>Spreads to perinephric fat, renal vein and regional lymph nodes, then other organs like lungs, bone, opposite kidney, liver, adrenal, and brain</a:t>
            </a:r>
          </a:p>
          <a:p>
            <a:r>
              <a:rPr lang="en-US" dirty="0" smtClean="0"/>
              <a:t>Sonographic appearance varies – can be hyper- or hypoechoic and can be hetero- or homogeneous depending on the degree of hemorrhage, necrosis, and cystic degeneration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8" b="59488"/>
          <a:stretch/>
        </p:blipFill>
        <p:spPr>
          <a:xfrm>
            <a:off x="7289131" y="1661159"/>
            <a:ext cx="3729389" cy="43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3" b="71560"/>
          <a:stretch/>
        </p:blipFill>
        <p:spPr>
          <a:xfrm>
            <a:off x="8334261" y="573357"/>
            <a:ext cx="3232097" cy="2378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3" b="50221"/>
          <a:stretch/>
        </p:blipFill>
        <p:spPr>
          <a:xfrm>
            <a:off x="2362832" y="3373483"/>
            <a:ext cx="3139610" cy="2831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4" r="49910" b="32774"/>
          <a:stretch/>
        </p:blipFill>
        <p:spPr>
          <a:xfrm>
            <a:off x="495586" y="573357"/>
            <a:ext cx="3734491" cy="2378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2" t="41823" b="32999"/>
          <a:stretch/>
        </p:blipFill>
        <p:spPr>
          <a:xfrm>
            <a:off x="4428810" y="573357"/>
            <a:ext cx="3494800" cy="237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4" t="9052" b="50652"/>
          <a:stretch/>
        </p:blipFill>
        <p:spPr>
          <a:xfrm>
            <a:off x="6176210" y="3373482"/>
            <a:ext cx="3742096" cy="27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Wilms Tumor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Aka </a:t>
            </a:r>
            <a:r>
              <a:rPr lang="en-US" dirty="0" err="1" smtClean="0"/>
              <a:t>nephroblastoma</a:t>
            </a:r>
            <a:endParaRPr lang="en-US" dirty="0" smtClean="0"/>
          </a:p>
          <a:p>
            <a:r>
              <a:rPr lang="en-US" dirty="0" smtClean="0"/>
              <a:t>The most common malignant renal tumor in children</a:t>
            </a:r>
          </a:p>
          <a:p>
            <a:r>
              <a:rPr lang="en-US" dirty="0" smtClean="0"/>
              <a:t>Peak age for diagnosis is 3-4 years</a:t>
            </a:r>
          </a:p>
          <a:p>
            <a:r>
              <a:rPr lang="en-US" dirty="0" smtClean="0"/>
              <a:t>Patients usually present with a palpable mass</a:t>
            </a:r>
          </a:p>
          <a:p>
            <a:r>
              <a:rPr lang="en-US" dirty="0" smtClean="0"/>
              <a:t>Frequently invade the renal vein and IVC, and </a:t>
            </a:r>
            <a:r>
              <a:rPr lang="en-US" dirty="0" err="1" smtClean="0"/>
              <a:t>mets</a:t>
            </a:r>
            <a:r>
              <a:rPr lang="en-US" dirty="0" smtClean="0"/>
              <a:t> to the liver and lung may occur</a:t>
            </a:r>
          </a:p>
          <a:p>
            <a:r>
              <a:rPr lang="en-US" dirty="0" smtClean="0"/>
              <a:t>Varied sonographic appearances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54463" r="48979"/>
          <a:stretch/>
        </p:blipFill>
        <p:spPr>
          <a:xfrm>
            <a:off x="8003569" y="674204"/>
            <a:ext cx="3283352" cy="2634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768" y="2310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r="49367" b="50652"/>
          <a:stretch/>
        </p:blipFill>
        <p:spPr>
          <a:xfrm>
            <a:off x="4340420" y="725756"/>
            <a:ext cx="2974779" cy="264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r="1979"/>
          <a:stretch/>
        </p:blipFill>
        <p:spPr>
          <a:xfrm>
            <a:off x="2424701" y="3976100"/>
            <a:ext cx="6765493" cy="2442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1" r="2070" b="49866"/>
          <a:stretch/>
        </p:blipFill>
        <p:spPr>
          <a:xfrm>
            <a:off x="766133" y="725756"/>
            <a:ext cx="2891365" cy="27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985" y="574192"/>
            <a:ext cx="9875520" cy="1356360"/>
          </a:xfrm>
        </p:spPr>
        <p:txBody>
          <a:bodyPr/>
          <a:lstStyle/>
          <a:p>
            <a:r>
              <a:rPr lang="en-US" dirty="0" smtClean="0"/>
              <a:t>Nephroblastomatosis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precursor to Wilms tumor</a:t>
            </a:r>
          </a:p>
          <a:p>
            <a:r>
              <a:rPr lang="en-US" dirty="0" smtClean="0"/>
              <a:t>Can be diffuse or focal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51227" b="49243"/>
          <a:stretch/>
        </p:blipFill>
        <p:spPr>
          <a:xfrm>
            <a:off x="9320787" y="531395"/>
            <a:ext cx="2529800" cy="2219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r="49992" b="54826"/>
          <a:stretch/>
        </p:blipFill>
        <p:spPr>
          <a:xfrm>
            <a:off x="308284" y="4405768"/>
            <a:ext cx="2909109" cy="2092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8" r="1639" b="49243"/>
          <a:stretch/>
        </p:blipFill>
        <p:spPr>
          <a:xfrm>
            <a:off x="6567750" y="544890"/>
            <a:ext cx="2677857" cy="2219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50757" r="49584"/>
          <a:stretch/>
        </p:blipFill>
        <p:spPr>
          <a:xfrm>
            <a:off x="9245607" y="2842523"/>
            <a:ext cx="2680161" cy="2224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r="3104" b="35946"/>
          <a:stretch/>
        </p:blipFill>
        <p:spPr>
          <a:xfrm>
            <a:off x="3282375" y="4076701"/>
            <a:ext cx="2310536" cy="2421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46022" r="49789"/>
          <a:stretch/>
        </p:blipFill>
        <p:spPr>
          <a:xfrm>
            <a:off x="5716019" y="4247786"/>
            <a:ext cx="2619691" cy="22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Urothelial Carcinomas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5750960" cy="428175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Malignant tumors of the lining of the renal pelvis, calyces, ureter, and bladder</a:t>
            </a:r>
          </a:p>
          <a:p>
            <a:r>
              <a:rPr lang="en-US" dirty="0" smtClean="0"/>
              <a:t>Account for 8-10% of all renal cancers</a:t>
            </a:r>
          </a:p>
          <a:p>
            <a:r>
              <a:rPr lang="en-US" dirty="0" smtClean="0"/>
              <a:t>Patients present with hematuria due to the location of the mass</a:t>
            </a:r>
          </a:p>
          <a:p>
            <a:r>
              <a:rPr lang="en-US" dirty="0" smtClean="0"/>
              <a:t>2 types:</a:t>
            </a:r>
          </a:p>
          <a:p>
            <a:pPr lvl="1"/>
            <a:r>
              <a:rPr lang="en-US" dirty="0" smtClean="0"/>
              <a:t>Transitional cell carcinoma (TCC) – much more common than SCC</a:t>
            </a:r>
          </a:p>
          <a:p>
            <a:pPr lvl="2"/>
            <a:r>
              <a:rPr lang="en-US" dirty="0" smtClean="0"/>
              <a:t>Often too small to be detected </a:t>
            </a:r>
            <a:r>
              <a:rPr lang="en-US" dirty="0" err="1" smtClean="0"/>
              <a:t>sonographically</a:t>
            </a:r>
            <a:endParaRPr lang="en-US" dirty="0" smtClean="0"/>
          </a:p>
          <a:p>
            <a:pPr lvl="2"/>
            <a:r>
              <a:rPr lang="en-US" dirty="0" smtClean="0"/>
              <a:t>When larger, appears as a non-specific solid mass in the renal sinus</a:t>
            </a:r>
          </a:p>
          <a:p>
            <a:pPr lvl="1"/>
            <a:r>
              <a:rPr lang="en-US" dirty="0" smtClean="0"/>
              <a:t>Squamous cell carcinoma (SCC) </a:t>
            </a:r>
          </a:p>
          <a:p>
            <a:pPr lvl="2"/>
            <a:r>
              <a:rPr lang="en-US" dirty="0" smtClean="0"/>
              <a:t>Highly malignant, with early </a:t>
            </a:r>
            <a:r>
              <a:rPr lang="en-US" dirty="0" err="1" smtClean="0"/>
              <a:t>mets</a:t>
            </a:r>
            <a:r>
              <a:rPr lang="en-US" dirty="0" smtClean="0"/>
              <a:t> and a poor prognosis</a:t>
            </a:r>
          </a:p>
          <a:p>
            <a:pPr lvl="2"/>
            <a:r>
              <a:rPr lang="en-US" dirty="0" smtClean="0"/>
              <a:t>Associated with renal calculi and infection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3" b="61086"/>
          <a:stretch/>
        </p:blipFill>
        <p:spPr>
          <a:xfrm>
            <a:off x="7672002" y="1208324"/>
            <a:ext cx="3692588" cy="2171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6" b="49200"/>
          <a:stretch/>
        </p:blipFill>
        <p:spPr>
          <a:xfrm>
            <a:off x="7754195" y="3701988"/>
            <a:ext cx="3346518" cy="26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17133"/>
            <a:ext cx="9875520" cy="1356360"/>
          </a:xfrm>
        </p:spPr>
        <p:txBody>
          <a:bodyPr/>
          <a:lstStyle/>
          <a:p>
            <a:r>
              <a:rPr lang="en-US" dirty="0" smtClean="0"/>
              <a:t>Metastatic Renal 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649" y="1873493"/>
            <a:ext cx="9872871" cy="4038600"/>
          </a:xfrm>
        </p:spPr>
        <p:txBody>
          <a:bodyPr/>
          <a:lstStyle/>
          <a:p>
            <a:r>
              <a:rPr lang="en-US" dirty="0" smtClean="0"/>
              <a:t>Kidneys are frequent sites of metastases from other organs</a:t>
            </a:r>
          </a:p>
          <a:p>
            <a:r>
              <a:rPr lang="en-US" dirty="0" smtClean="0"/>
              <a:t>Most common primary sources are breast and lung</a:t>
            </a:r>
          </a:p>
          <a:p>
            <a:r>
              <a:rPr lang="en-US" dirty="0" smtClean="0"/>
              <a:t>RCC can also metastasize to the contralateral kidney</a:t>
            </a:r>
          </a:p>
          <a:p>
            <a:r>
              <a:rPr lang="en-US" dirty="0" smtClean="0"/>
              <a:t>Other malignancies that can involve the kidneys include:</a:t>
            </a:r>
          </a:p>
          <a:p>
            <a:pPr lvl="1"/>
            <a:r>
              <a:rPr lang="en-US" dirty="0" smtClean="0"/>
              <a:t>Lymphoma – more commonly non-Hodgkin</a:t>
            </a:r>
          </a:p>
          <a:p>
            <a:pPr lvl="1"/>
            <a:r>
              <a:rPr lang="en-US" dirty="0" smtClean="0"/>
              <a:t>Leukemia – acute lymphoblastic leukemia is the most common malignancy of childhood and can affect the kidneys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1" r="1715"/>
          <a:stretch/>
        </p:blipFill>
        <p:spPr>
          <a:xfrm>
            <a:off x="2921453" y="4846889"/>
            <a:ext cx="2477861" cy="175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r="49348"/>
          <a:stretch/>
        </p:blipFill>
        <p:spPr>
          <a:xfrm>
            <a:off x="6879769" y="4846889"/>
            <a:ext cx="2569029" cy="17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6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07274"/>
            <a:ext cx="9875520" cy="1356360"/>
          </a:xfrm>
        </p:spPr>
        <p:txBody>
          <a:bodyPr/>
          <a:lstStyle/>
          <a:p>
            <a:r>
              <a:rPr lang="en-US" dirty="0" err="1" smtClean="0"/>
              <a:t>Hydronephrosis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863634"/>
            <a:ext cx="5562600" cy="43216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Urine dilatation of the renal pelvis, </a:t>
            </a:r>
            <a:r>
              <a:rPr lang="en-US" dirty="0" err="1" smtClean="0"/>
              <a:t>calyceal</a:t>
            </a:r>
            <a:r>
              <a:rPr lang="en-US" dirty="0" smtClean="0"/>
              <a:t> structures, and infundibula</a:t>
            </a:r>
          </a:p>
          <a:p>
            <a:r>
              <a:rPr lang="en-US" dirty="0" smtClean="0"/>
              <a:t>Various causes that can be classified as intrinsic or extrinsic</a:t>
            </a:r>
          </a:p>
          <a:p>
            <a:r>
              <a:rPr lang="en-US" dirty="0" smtClean="0"/>
              <a:t>Appears </a:t>
            </a:r>
            <a:r>
              <a:rPr lang="en-US" dirty="0" err="1" smtClean="0"/>
              <a:t>sonographically</a:t>
            </a:r>
            <a:r>
              <a:rPr lang="en-US" dirty="0" smtClean="0"/>
              <a:t> as splaying, spreading, or ballooning of the central echo complex</a:t>
            </a:r>
          </a:p>
          <a:p>
            <a:r>
              <a:rPr lang="en-US" dirty="0" smtClean="0"/>
              <a:t>Should always attempt to determine the cause and extent</a:t>
            </a:r>
          </a:p>
          <a:p>
            <a:pPr lvl="1"/>
            <a:r>
              <a:rPr lang="en-US" dirty="0" smtClean="0"/>
              <a:t>Is it unilateral or bilateral? </a:t>
            </a:r>
          </a:p>
          <a:p>
            <a:pPr lvl="1"/>
            <a:r>
              <a:rPr lang="en-US" dirty="0" smtClean="0"/>
              <a:t>Is the ureter dilated?</a:t>
            </a:r>
            <a:endParaRPr lang="en-US" dirty="0"/>
          </a:p>
          <a:p>
            <a:pPr lvl="1"/>
            <a:r>
              <a:rPr lang="en-US" dirty="0" smtClean="0"/>
              <a:t>Is the bladder distended?</a:t>
            </a:r>
          </a:p>
          <a:p>
            <a:pPr lvl="1"/>
            <a:r>
              <a:rPr lang="en-US" dirty="0" smtClean="0"/>
              <a:t>Is the urethra dilated?</a:t>
            </a:r>
          </a:p>
          <a:p>
            <a:pPr lvl="1"/>
            <a:r>
              <a:rPr lang="en-US" dirty="0" smtClean="0"/>
              <a:t>Is there a stone or mass causing obstruction?  Where is it located?  </a:t>
            </a:r>
          </a:p>
          <a:p>
            <a:pPr lvl="1"/>
            <a:r>
              <a:rPr lang="en-US" dirty="0" smtClean="0"/>
              <a:t>Is the dilatation causing cortical thinning?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6406" b="32679"/>
          <a:stretch/>
        </p:blipFill>
        <p:spPr>
          <a:xfrm>
            <a:off x="7484280" y="1285737"/>
            <a:ext cx="4062711" cy="47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1" b="75922"/>
          <a:stretch/>
        </p:blipFill>
        <p:spPr>
          <a:xfrm>
            <a:off x="283788" y="2720011"/>
            <a:ext cx="3973041" cy="2704530"/>
          </a:xfrm>
          <a:prstGeom prst="rect">
            <a:avLst/>
          </a:prstGeom>
        </p:spPr>
      </p:pic>
      <p:pic>
        <p:nvPicPr>
          <p:cNvPr id="8" name="Picture 7" descr="hydro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0631" y="2701697"/>
            <a:ext cx="3479367" cy="274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602" y="2720011"/>
            <a:ext cx="3643998" cy="270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12602"/>
            <a:ext cx="9875520" cy="1356360"/>
          </a:xfrm>
        </p:spPr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Cortex</a:t>
            </a:r>
          </a:p>
          <a:p>
            <a:r>
              <a:rPr lang="en-US" dirty="0" smtClean="0"/>
              <a:t>Medulla</a:t>
            </a:r>
          </a:p>
          <a:p>
            <a:r>
              <a:rPr lang="en-US" dirty="0" smtClean="0"/>
              <a:t>Sinus</a:t>
            </a:r>
          </a:p>
          <a:p>
            <a:r>
              <a:rPr lang="en-US" dirty="0" smtClean="0"/>
              <a:t>Renal pelvis</a:t>
            </a:r>
          </a:p>
          <a:p>
            <a:r>
              <a:rPr lang="en-US" dirty="0" smtClean="0"/>
              <a:t>Vasculature</a:t>
            </a:r>
          </a:p>
          <a:p>
            <a:r>
              <a:rPr lang="en-US" dirty="0" smtClean="0"/>
              <a:t>Layers of supportive tissue</a:t>
            </a:r>
          </a:p>
          <a:p>
            <a:pPr lvl="1"/>
            <a:r>
              <a:rPr lang="en-US" dirty="0" smtClean="0"/>
              <a:t>Fibrous renal capsule</a:t>
            </a:r>
          </a:p>
          <a:p>
            <a:pPr lvl="1"/>
            <a:r>
              <a:rPr lang="en-US" dirty="0" err="1" smtClean="0"/>
              <a:t>Perirenal</a:t>
            </a:r>
            <a:r>
              <a:rPr lang="en-US" dirty="0" smtClean="0"/>
              <a:t> fat</a:t>
            </a:r>
          </a:p>
          <a:p>
            <a:pPr lvl="1"/>
            <a:r>
              <a:rPr lang="en-US" dirty="0" smtClean="0"/>
              <a:t>Renal fascia aka </a:t>
            </a:r>
            <a:r>
              <a:rPr lang="en-US" dirty="0" err="1" smtClean="0"/>
              <a:t>Gerota</a:t>
            </a:r>
            <a:r>
              <a:rPr lang="en-US" dirty="0" smtClean="0"/>
              <a:t> fascia</a:t>
            </a:r>
          </a:p>
          <a:p>
            <a:pPr lvl="1"/>
            <a:r>
              <a:rPr lang="en-US" dirty="0" err="1" smtClean="0"/>
              <a:t>Pararenal</a:t>
            </a:r>
            <a:r>
              <a:rPr lang="en-US" dirty="0" smtClean="0"/>
              <a:t> fat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>
          <a:xfrm>
            <a:off x="5187615" y="524164"/>
            <a:ext cx="2635525" cy="274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6" r="16864" b="50874"/>
          <a:stretch/>
        </p:blipFill>
        <p:spPr>
          <a:xfrm>
            <a:off x="8530083" y="526916"/>
            <a:ext cx="3089989" cy="274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7"/>
          <a:stretch/>
        </p:blipFill>
        <p:spPr>
          <a:xfrm>
            <a:off x="5443213" y="3585680"/>
            <a:ext cx="5572658" cy="28227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64548" y="5358381"/>
            <a:ext cx="1582221" cy="8938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51506" y="1253447"/>
            <a:ext cx="271634" cy="27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51506" y="2201459"/>
            <a:ext cx="271634" cy="27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16231" y="346622"/>
            <a:ext cx="6050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Interlobar</a:t>
            </a:r>
            <a:endParaRPr lang="en-US" sz="800" dirty="0"/>
          </a:p>
        </p:txBody>
      </p:sp>
      <p:sp>
        <p:nvSpPr>
          <p:cNvPr id="12" name="Rectangle 11"/>
          <p:cNvSpPr/>
          <p:nvPr/>
        </p:nvSpPr>
        <p:spPr>
          <a:xfrm>
            <a:off x="5301465" y="524164"/>
            <a:ext cx="503434" cy="88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7615" y="1012971"/>
            <a:ext cx="428616" cy="189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93006" y="1154981"/>
            <a:ext cx="7089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Interlobular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2119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Anatomic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Dromedary hump – bulge on the lateral border of the kidney with similar echogenicity to surrounding cortex</a:t>
            </a:r>
          </a:p>
          <a:p>
            <a:r>
              <a:rPr lang="en-US" dirty="0" smtClean="0"/>
              <a:t>Junctional parenchymal defect – wedge-shaped hyperechoic defect in the anterior aspect of kidney extending inward in between pyramids</a:t>
            </a:r>
          </a:p>
          <a:p>
            <a:r>
              <a:rPr lang="en-US" dirty="0" smtClean="0"/>
              <a:t>Hypertrophied column of </a:t>
            </a:r>
            <a:r>
              <a:rPr lang="en-US" dirty="0" err="1" smtClean="0"/>
              <a:t>Bertin</a:t>
            </a:r>
            <a:r>
              <a:rPr lang="en-US" dirty="0" smtClean="0"/>
              <a:t> – column of </a:t>
            </a:r>
            <a:r>
              <a:rPr lang="en-US" dirty="0" err="1" smtClean="0"/>
              <a:t>Bertin</a:t>
            </a:r>
            <a:r>
              <a:rPr lang="en-US" dirty="0" smtClean="0"/>
              <a:t> is enlarged due to increased tissue and mimics a mass; contiguous with renal cortex with similar echogenicity</a:t>
            </a:r>
          </a:p>
          <a:p>
            <a:r>
              <a:rPr lang="en-US" dirty="0" err="1" smtClean="0"/>
              <a:t>Extrarenal</a:t>
            </a:r>
            <a:r>
              <a:rPr lang="en-US" dirty="0" smtClean="0"/>
              <a:t> pelvis – pelvis outside of the normal renal pelvis; located partially or entirely outside the kidney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r="49744"/>
          <a:stretch/>
        </p:blipFill>
        <p:spPr>
          <a:xfrm>
            <a:off x="6636859" y="457183"/>
            <a:ext cx="4419163" cy="2718157"/>
          </a:xfrm>
          <a:prstGeom prst="rect">
            <a:avLst/>
          </a:prstGeom>
        </p:spPr>
      </p:pic>
      <p:pic>
        <p:nvPicPr>
          <p:cNvPr id="5" name="Picture 4" descr="http://www.ajronline.org/content/vol188/issue5/images/large/06_0920_0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78" y="457183"/>
            <a:ext cx="3837399" cy="271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3" b="56779"/>
          <a:stretch/>
        </p:blipFill>
        <p:spPr>
          <a:xfrm>
            <a:off x="1726056" y="3467511"/>
            <a:ext cx="3616505" cy="3024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3" t="45344" b="3270"/>
          <a:stretch/>
        </p:blipFill>
        <p:spPr>
          <a:xfrm>
            <a:off x="7212458" y="3376509"/>
            <a:ext cx="3164616" cy="31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5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98497"/>
            <a:ext cx="9872871" cy="4038600"/>
          </a:xfrm>
        </p:spPr>
        <p:txBody>
          <a:bodyPr/>
          <a:lstStyle/>
          <a:p>
            <a:r>
              <a:rPr lang="en-US" dirty="0" smtClean="0"/>
              <a:t>Nephrons are the structural and functional units of the kidney</a:t>
            </a:r>
          </a:p>
          <a:p>
            <a:r>
              <a:rPr lang="en-US" dirty="0" smtClean="0"/>
              <a:t>Functions include:</a:t>
            </a:r>
          </a:p>
          <a:p>
            <a:pPr lvl="1"/>
            <a:r>
              <a:rPr lang="en-US" dirty="0" smtClean="0"/>
              <a:t>Controlling blood concentration and volume by removing selected amounts of water and solutes</a:t>
            </a:r>
          </a:p>
          <a:p>
            <a:pPr lvl="1"/>
            <a:r>
              <a:rPr lang="en-US" dirty="0" smtClean="0"/>
              <a:t>Helping to regulate blood pH</a:t>
            </a:r>
          </a:p>
          <a:p>
            <a:pPr lvl="1"/>
            <a:r>
              <a:rPr lang="en-US" dirty="0" smtClean="0"/>
              <a:t>Removing toxic wastes from the blood</a:t>
            </a:r>
          </a:p>
          <a:p>
            <a:r>
              <a:rPr lang="en-US" dirty="0" smtClean="0"/>
              <a:t>Approximately 1,100-1,200 mL of blood passes through the kidneys every minute</a:t>
            </a:r>
          </a:p>
          <a:p>
            <a:r>
              <a:rPr lang="en-US" dirty="0" smtClean="0"/>
              <a:t>Kidneys process about 180 L of blood-derived fluid daily</a:t>
            </a:r>
          </a:p>
          <a:p>
            <a:pPr lvl="1"/>
            <a:r>
              <a:rPr lang="en-US" dirty="0" smtClean="0"/>
              <a:t>99% is filtered and returned to circulation</a:t>
            </a:r>
          </a:p>
          <a:p>
            <a:pPr lvl="1"/>
            <a:r>
              <a:rPr lang="en-US" dirty="0" smtClean="0"/>
              <a:t>1% is eliminated from the body as urine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Serum (blood) tests</a:t>
            </a:r>
          </a:p>
          <a:p>
            <a:pPr lvl="1"/>
            <a:r>
              <a:rPr lang="en-US" dirty="0" smtClean="0"/>
              <a:t>Creatinine – elevates when the kidneys are not functioning properly</a:t>
            </a:r>
          </a:p>
          <a:p>
            <a:pPr lvl="1"/>
            <a:r>
              <a:rPr lang="en-US" dirty="0" smtClean="0"/>
              <a:t>Urea nitrogen (BUN) – serves as a measure of kidney function, but also elevates for other reasons</a:t>
            </a:r>
          </a:p>
          <a:p>
            <a:r>
              <a:rPr lang="en-US" dirty="0" smtClean="0"/>
              <a:t>Urinalysis</a:t>
            </a:r>
          </a:p>
          <a:p>
            <a:pPr lvl="1"/>
            <a:r>
              <a:rPr lang="en-US" dirty="0" smtClean="0"/>
              <a:t>Presence of blood (hematuria) – can be caused by stones</a:t>
            </a:r>
            <a:r>
              <a:rPr lang="en-US" dirty="0"/>
              <a:t> </a:t>
            </a:r>
            <a:r>
              <a:rPr lang="en-US" dirty="0" smtClean="0"/>
              <a:t>and masses</a:t>
            </a:r>
          </a:p>
          <a:p>
            <a:pPr lvl="1"/>
            <a:r>
              <a:rPr lang="en-US" dirty="0" smtClean="0"/>
              <a:t>Presence of protein (proteinuria) – sign of CKD</a:t>
            </a:r>
          </a:p>
          <a:p>
            <a:pPr lvl="1"/>
            <a:r>
              <a:rPr lang="en-US" dirty="0" smtClean="0"/>
              <a:t>Presence of bacteria – sign of UTI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8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Sonographic Appearance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8" t="30347" b="34289"/>
          <a:stretch/>
        </p:blipFill>
        <p:spPr>
          <a:xfrm>
            <a:off x="313285" y="2585104"/>
            <a:ext cx="3555211" cy="2700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94" y="2585104"/>
            <a:ext cx="3872344" cy="270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1" r="49369" b="23832"/>
          <a:stretch/>
        </p:blipFill>
        <p:spPr>
          <a:xfrm>
            <a:off x="8656621" y="490277"/>
            <a:ext cx="2988051" cy="2951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7" t="64372" b="2076"/>
          <a:stretch/>
        </p:blipFill>
        <p:spPr>
          <a:xfrm>
            <a:off x="8534036" y="3680994"/>
            <a:ext cx="3110636" cy="265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Congenital Anomalies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Agenesis – complete absence of renal tissue; adrenal gland will elongate and fill the renal fossa</a:t>
            </a:r>
          </a:p>
          <a:p>
            <a:r>
              <a:rPr lang="en-US" dirty="0" smtClean="0"/>
              <a:t>Hypoplasia – a normally formed but small kidney; compensatory hypertrophy of the contralateral kidney occurs</a:t>
            </a:r>
          </a:p>
          <a:p>
            <a:r>
              <a:rPr lang="en-US" dirty="0" smtClean="0"/>
              <a:t>Duplicated collecting system – the most common </a:t>
            </a:r>
            <a:r>
              <a:rPr lang="en-US" i="1" dirty="0" smtClean="0"/>
              <a:t>genitourinary</a:t>
            </a:r>
            <a:r>
              <a:rPr lang="en-US" dirty="0" smtClean="0"/>
              <a:t> anomaly; with complete duplication, there are 2 </a:t>
            </a:r>
            <a:r>
              <a:rPr lang="en-US" dirty="0" err="1" smtClean="0"/>
              <a:t>pelvicaliceal</a:t>
            </a:r>
            <a:r>
              <a:rPr lang="en-US" dirty="0" smtClean="0"/>
              <a:t> systems and 2 ureters that enter the bladder through separate orifices</a:t>
            </a:r>
          </a:p>
          <a:p>
            <a:r>
              <a:rPr lang="en-US" dirty="0" smtClean="0"/>
              <a:t>Renal </a:t>
            </a:r>
            <a:r>
              <a:rPr lang="en-US" dirty="0" err="1" smtClean="0"/>
              <a:t>ectopia</a:t>
            </a:r>
            <a:endParaRPr lang="en-US" dirty="0" smtClean="0"/>
          </a:p>
          <a:p>
            <a:pPr lvl="1"/>
            <a:r>
              <a:rPr lang="en-US" dirty="0" smtClean="0"/>
              <a:t>Simple </a:t>
            </a:r>
            <a:r>
              <a:rPr lang="en-US" dirty="0" err="1" smtClean="0"/>
              <a:t>ectopia</a:t>
            </a:r>
            <a:r>
              <a:rPr lang="en-US" dirty="0" smtClean="0"/>
              <a:t> – most common location for an ectopic kidney is in the ipsilateral pelvis</a:t>
            </a:r>
          </a:p>
          <a:p>
            <a:pPr lvl="1"/>
            <a:r>
              <a:rPr lang="en-US" dirty="0" smtClean="0"/>
              <a:t>Crossed </a:t>
            </a:r>
            <a:r>
              <a:rPr lang="en-US" dirty="0" err="1" smtClean="0"/>
              <a:t>ectopia</a:t>
            </a:r>
            <a:r>
              <a:rPr lang="en-US" dirty="0" smtClean="0"/>
              <a:t> – both kidneys are located on one side of the spine, and the ectopic kidney is usually fused to the normal </a:t>
            </a:r>
            <a:r>
              <a:rPr lang="en-US" dirty="0" err="1" smtClean="0"/>
              <a:t>orthotopic</a:t>
            </a:r>
            <a:r>
              <a:rPr lang="en-US" dirty="0" smtClean="0"/>
              <a:t> kidney</a:t>
            </a:r>
          </a:p>
          <a:p>
            <a:r>
              <a:rPr lang="en-US" dirty="0" smtClean="0"/>
              <a:t>Horseshoe kidney – the most common </a:t>
            </a:r>
            <a:r>
              <a:rPr lang="en-US" i="1" dirty="0" smtClean="0"/>
              <a:t>renal</a:t>
            </a:r>
            <a:r>
              <a:rPr lang="en-US" dirty="0" smtClean="0"/>
              <a:t> anomaly; kidneys are fused together (usually at the lower poles) by an isthmus of renal tissue extending across the midline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1288</TotalTime>
  <Words>1398</Words>
  <Application>Microsoft Office PowerPoint</Application>
  <PresentationFormat>Widescreen</PresentationFormat>
  <Paragraphs>206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Calibri</vt:lpstr>
      <vt:lpstr>Corbel</vt:lpstr>
      <vt:lpstr>Basis</vt:lpstr>
      <vt:lpstr>The Kidneys</vt:lpstr>
      <vt:lpstr>Embryology</vt:lpstr>
      <vt:lpstr>Anatomy</vt:lpstr>
      <vt:lpstr>Anatomic Variants</vt:lpstr>
      <vt:lpstr>PowerPoint Presentation</vt:lpstr>
      <vt:lpstr>Physiology</vt:lpstr>
      <vt:lpstr>Lab Values</vt:lpstr>
      <vt:lpstr>Sonographic Appearance</vt:lpstr>
      <vt:lpstr>Congenital Anomalies</vt:lpstr>
      <vt:lpstr>PowerPoint Presentation</vt:lpstr>
      <vt:lpstr>Adult Polycystic Kidney Disease</vt:lpstr>
      <vt:lpstr>Infantile Polycystic Kidney Disease</vt:lpstr>
      <vt:lpstr>Multicystic Dysplastic Kidney</vt:lpstr>
      <vt:lpstr>Medullary Cystic Disease</vt:lpstr>
      <vt:lpstr>Cortical Cysts</vt:lpstr>
      <vt:lpstr>PowerPoint Presentation</vt:lpstr>
      <vt:lpstr>Parapelvic and Peripelvic Cysts</vt:lpstr>
      <vt:lpstr>Cysts Associated with Systemic Disease</vt:lpstr>
      <vt:lpstr>Benign Solid Masses</vt:lpstr>
      <vt:lpstr>PowerPoint Presentation</vt:lpstr>
      <vt:lpstr>Renal Cell Carcinoma</vt:lpstr>
      <vt:lpstr>PowerPoint Presentation</vt:lpstr>
      <vt:lpstr>Wilms Tumor</vt:lpstr>
      <vt:lpstr>PowerPoint Presentation</vt:lpstr>
      <vt:lpstr>Nephroblastomatosis</vt:lpstr>
      <vt:lpstr>Urothelial Carcinomas</vt:lpstr>
      <vt:lpstr>Metastatic Renal Tumors</vt:lpstr>
      <vt:lpstr>Hydronephrosis </vt:lpstr>
      <vt:lpstr>PowerPoint Presentation</vt:lpstr>
    </vt:vector>
  </TitlesOfParts>
  <Company>BCHS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Kidneys</dc:title>
  <dc:creator>Abigail Kurtz</dc:creator>
  <cp:lastModifiedBy>Abigail Kurtz</cp:lastModifiedBy>
  <cp:revision>67</cp:revision>
  <dcterms:created xsi:type="dcterms:W3CDTF">2016-08-18T18:45:17Z</dcterms:created>
  <dcterms:modified xsi:type="dcterms:W3CDTF">2018-08-27T20:18:34Z</dcterms:modified>
</cp:coreProperties>
</file>