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7" r:id="rId3"/>
    <p:sldId id="273" r:id="rId4"/>
    <p:sldId id="274" r:id="rId5"/>
    <p:sldId id="272" r:id="rId6"/>
    <p:sldId id="258" r:id="rId7"/>
    <p:sldId id="259" r:id="rId8"/>
    <p:sldId id="260" r:id="rId9"/>
    <p:sldId id="262" r:id="rId10"/>
    <p:sldId id="263" r:id="rId11"/>
    <p:sldId id="265" r:id="rId12"/>
    <p:sldId id="266" r:id="rId13"/>
    <p:sldId id="276" r:id="rId14"/>
    <p:sldId id="277" r:id="rId15"/>
    <p:sldId id="278" r:id="rId16"/>
    <p:sldId id="279" r:id="rId17"/>
    <p:sldId id="267" r:id="rId18"/>
    <p:sldId id="268" r:id="rId19"/>
    <p:sldId id="26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80094" autoAdjust="0"/>
  </p:normalViewPr>
  <p:slideViewPr>
    <p:cSldViewPr snapToGrid="0">
      <p:cViewPr varScale="1">
        <p:scale>
          <a:sx n="59" d="100"/>
          <a:sy n="59" d="100"/>
        </p:scale>
        <p:origin x="88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8367A8-715E-F541-B678-9737A2D2FBC4}" type="datetimeFigureOut">
              <a:rPr lang="en-US" smtClean="0"/>
              <a:t>11/6/2018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620741-8FF3-7F49-91BB-E854020EDF72}" type="slidenum">
              <a:rPr lang="en-US" smtClean="0"/>
              <a:t>‹#›</a:t>
            </a:fld>
            <a:endParaRPr lang="en-US"/>
          </a:p>
        </p:txBody>
      </p:sp>
    </p:spTree>
    <p:extLst>
      <p:ext uri="{BB962C8B-B14F-4D97-AF65-F5344CB8AC3E}">
        <p14:creationId xmlns:p14="http://schemas.microsoft.com/office/powerpoint/2010/main" val="1632964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620741-8FF3-7F49-91BB-E854020EDF72}" type="slidenum">
              <a:rPr lang="en-US" smtClean="0"/>
              <a:t>1</a:t>
            </a:fld>
            <a:endParaRPr lang="en-US"/>
          </a:p>
        </p:txBody>
      </p:sp>
    </p:spTree>
    <p:extLst>
      <p:ext uri="{BB962C8B-B14F-4D97-AF65-F5344CB8AC3E}">
        <p14:creationId xmlns:p14="http://schemas.microsoft.com/office/powerpoint/2010/main" val="638193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620741-8FF3-7F49-91BB-E854020EDF72}" type="slidenum">
              <a:rPr lang="en-US" smtClean="0"/>
              <a:t>11</a:t>
            </a:fld>
            <a:endParaRPr lang="en-US"/>
          </a:p>
        </p:txBody>
      </p:sp>
    </p:spTree>
    <p:extLst>
      <p:ext uri="{BB962C8B-B14F-4D97-AF65-F5344CB8AC3E}">
        <p14:creationId xmlns:p14="http://schemas.microsoft.com/office/powerpoint/2010/main" val="4026320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620741-8FF3-7F49-91BB-E854020EDF72}" type="slidenum">
              <a:rPr lang="en-US" smtClean="0"/>
              <a:t>12</a:t>
            </a:fld>
            <a:endParaRPr lang="en-US"/>
          </a:p>
        </p:txBody>
      </p:sp>
    </p:spTree>
    <p:extLst>
      <p:ext uri="{BB962C8B-B14F-4D97-AF65-F5344CB8AC3E}">
        <p14:creationId xmlns:p14="http://schemas.microsoft.com/office/powerpoint/2010/main" val="79883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C620741-8FF3-7F49-91BB-E854020EDF72}" type="slidenum">
              <a:rPr lang="en-US" smtClean="0"/>
              <a:t>14</a:t>
            </a:fld>
            <a:endParaRPr lang="en-US"/>
          </a:p>
        </p:txBody>
      </p:sp>
    </p:spTree>
    <p:extLst>
      <p:ext uri="{BB962C8B-B14F-4D97-AF65-F5344CB8AC3E}">
        <p14:creationId xmlns:p14="http://schemas.microsoft.com/office/powerpoint/2010/main" val="280845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C620741-8FF3-7F49-91BB-E854020EDF72}" type="slidenum">
              <a:rPr lang="en-US" smtClean="0"/>
              <a:t>15</a:t>
            </a:fld>
            <a:endParaRPr lang="en-US"/>
          </a:p>
        </p:txBody>
      </p:sp>
    </p:spTree>
    <p:extLst>
      <p:ext uri="{BB962C8B-B14F-4D97-AF65-F5344CB8AC3E}">
        <p14:creationId xmlns:p14="http://schemas.microsoft.com/office/powerpoint/2010/main" val="529916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620741-8FF3-7F49-91BB-E854020EDF72}" type="slidenum">
              <a:rPr lang="en-US" smtClean="0"/>
              <a:t>16</a:t>
            </a:fld>
            <a:endParaRPr lang="en-US"/>
          </a:p>
        </p:txBody>
      </p:sp>
    </p:spTree>
    <p:extLst>
      <p:ext uri="{BB962C8B-B14F-4D97-AF65-F5344CB8AC3E}">
        <p14:creationId xmlns:p14="http://schemas.microsoft.com/office/powerpoint/2010/main" val="288495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C620741-8FF3-7F49-91BB-E854020EDF72}" type="slidenum">
              <a:rPr lang="en-US" smtClean="0"/>
              <a:t>17</a:t>
            </a:fld>
            <a:endParaRPr lang="en-US"/>
          </a:p>
        </p:txBody>
      </p:sp>
    </p:spTree>
    <p:extLst>
      <p:ext uri="{BB962C8B-B14F-4D97-AF65-F5344CB8AC3E}">
        <p14:creationId xmlns:p14="http://schemas.microsoft.com/office/powerpoint/2010/main" val="1420448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620741-8FF3-7F49-91BB-E854020EDF72}" type="slidenum">
              <a:rPr lang="en-US" smtClean="0"/>
              <a:t>18</a:t>
            </a:fld>
            <a:endParaRPr lang="en-US"/>
          </a:p>
        </p:txBody>
      </p:sp>
    </p:spTree>
    <p:extLst>
      <p:ext uri="{BB962C8B-B14F-4D97-AF65-F5344CB8AC3E}">
        <p14:creationId xmlns:p14="http://schemas.microsoft.com/office/powerpoint/2010/main" val="2800925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620741-8FF3-7F49-91BB-E854020EDF72}" type="slidenum">
              <a:rPr lang="en-US" smtClean="0"/>
              <a:t>19</a:t>
            </a:fld>
            <a:endParaRPr lang="en-US"/>
          </a:p>
        </p:txBody>
      </p:sp>
    </p:spTree>
    <p:extLst>
      <p:ext uri="{BB962C8B-B14F-4D97-AF65-F5344CB8AC3E}">
        <p14:creationId xmlns:p14="http://schemas.microsoft.com/office/powerpoint/2010/main" val="1492609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620741-8FF3-7F49-91BB-E854020EDF72}" type="slidenum">
              <a:rPr lang="en-US" smtClean="0"/>
              <a:t>2</a:t>
            </a:fld>
            <a:endParaRPr lang="en-US"/>
          </a:p>
        </p:txBody>
      </p:sp>
    </p:spTree>
    <p:extLst>
      <p:ext uri="{BB962C8B-B14F-4D97-AF65-F5344CB8AC3E}">
        <p14:creationId xmlns:p14="http://schemas.microsoft.com/office/powerpoint/2010/main" val="498874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620741-8FF3-7F49-91BB-E854020EDF72}" type="slidenum">
              <a:rPr lang="en-US" smtClean="0"/>
              <a:t>4</a:t>
            </a:fld>
            <a:endParaRPr lang="en-US"/>
          </a:p>
        </p:txBody>
      </p:sp>
    </p:spTree>
    <p:extLst>
      <p:ext uri="{BB962C8B-B14F-4D97-AF65-F5344CB8AC3E}">
        <p14:creationId xmlns:p14="http://schemas.microsoft.com/office/powerpoint/2010/main" val="1288041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620741-8FF3-7F49-91BB-E854020EDF72}" type="slidenum">
              <a:rPr lang="en-US" smtClean="0"/>
              <a:t>5</a:t>
            </a:fld>
            <a:endParaRPr lang="en-US"/>
          </a:p>
        </p:txBody>
      </p:sp>
    </p:spTree>
    <p:extLst>
      <p:ext uri="{BB962C8B-B14F-4D97-AF65-F5344CB8AC3E}">
        <p14:creationId xmlns:p14="http://schemas.microsoft.com/office/powerpoint/2010/main" val="396284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620741-8FF3-7F49-91BB-E854020EDF72}" type="slidenum">
              <a:rPr lang="en-US" smtClean="0"/>
              <a:t>6</a:t>
            </a:fld>
            <a:endParaRPr lang="en-US"/>
          </a:p>
        </p:txBody>
      </p:sp>
    </p:spTree>
    <p:extLst>
      <p:ext uri="{BB962C8B-B14F-4D97-AF65-F5344CB8AC3E}">
        <p14:creationId xmlns:p14="http://schemas.microsoft.com/office/powerpoint/2010/main" val="1737417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CC620741-8FF3-7F49-91BB-E854020EDF72}" type="slidenum">
              <a:rPr lang="en-US" smtClean="0"/>
              <a:t>7</a:t>
            </a:fld>
            <a:endParaRPr lang="en-US"/>
          </a:p>
        </p:txBody>
      </p:sp>
    </p:spTree>
    <p:extLst>
      <p:ext uri="{BB962C8B-B14F-4D97-AF65-F5344CB8AC3E}">
        <p14:creationId xmlns:p14="http://schemas.microsoft.com/office/powerpoint/2010/main" val="1264159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620741-8FF3-7F49-91BB-E854020EDF72}" type="slidenum">
              <a:rPr lang="en-US" smtClean="0"/>
              <a:t>8</a:t>
            </a:fld>
            <a:endParaRPr lang="en-US"/>
          </a:p>
        </p:txBody>
      </p:sp>
    </p:spTree>
    <p:extLst>
      <p:ext uri="{BB962C8B-B14F-4D97-AF65-F5344CB8AC3E}">
        <p14:creationId xmlns:p14="http://schemas.microsoft.com/office/powerpoint/2010/main" val="1079535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620741-8FF3-7F49-91BB-E854020EDF72}" type="slidenum">
              <a:rPr lang="en-US" smtClean="0"/>
              <a:t>9</a:t>
            </a:fld>
            <a:endParaRPr lang="en-US"/>
          </a:p>
        </p:txBody>
      </p:sp>
    </p:spTree>
    <p:extLst>
      <p:ext uri="{BB962C8B-B14F-4D97-AF65-F5344CB8AC3E}">
        <p14:creationId xmlns:p14="http://schemas.microsoft.com/office/powerpoint/2010/main" val="1925348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C620741-8FF3-7F49-91BB-E854020EDF72}" type="slidenum">
              <a:rPr lang="en-US" smtClean="0"/>
              <a:t>10</a:t>
            </a:fld>
            <a:endParaRPr lang="en-US"/>
          </a:p>
        </p:txBody>
      </p:sp>
    </p:spTree>
    <p:extLst>
      <p:ext uri="{BB962C8B-B14F-4D97-AF65-F5344CB8AC3E}">
        <p14:creationId xmlns:p14="http://schemas.microsoft.com/office/powerpoint/2010/main" val="217455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11/6/2018</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11/6/2018</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11/6/2018</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11/6/2018</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11/6/2018</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adrenal glands</a:t>
            </a:r>
            <a:endParaRPr lang="en-US" dirty="0"/>
          </a:p>
        </p:txBody>
      </p:sp>
      <p:sp>
        <p:nvSpPr>
          <p:cNvPr id="3" name="Subtitle 2"/>
          <p:cNvSpPr>
            <a:spLocks noGrp="1"/>
          </p:cNvSpPr>
          <p:nvPr>
            <p:ph type="body" idx="1"/>
          </p:nvPr>
        </p:nvSpPr>
        <p:spPr/>
        <p:txBody>
          <a:bodyPr>
            <a:normAutofit/>
          </a:bodyPr>
          <a:lstStyle/>
          <a:p>
            <a:r>
              <a:rPr lang="en-US" dirty="0"/>
              <a:t>Chapter 13</a:t>
            </a:r>
          </a:p>
          <a:p>
            <a:r>
              <a:rPr lang="en-US" dirty="0"/>
              <a:t>Chapter 20 pages 675-684</a:t>
            </a:r>
          </a:p>
          <a:p>
            <a:endParaRPr lang="en-US" dirty="0"/>
          </a:p>
        </p:txBody>
      </p:sp>
    </p:spTree>
    <p:extLst>
      <p:ext uri="{BB962C8B-B14F-4D97-AF65-F5344CB8AC3E}">
        <p14:creationId xmlns:p14="http://schemas.microsoft.com/office/powerpoint/2010/main" val="17465077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hemorrhage</a:t>
            </a:r>
            <a:endParaRPr lang="en-US" dirty="0"/>
          </a:p>
        </p:txBody>
      </p:sp>
      <p:sp>
        <p:nvSpPr>
          <p:cNvPr id="3" name="Content Placeholder 2"/>
          <p:cNvSpPr>
            <a:spLocks noGrp="1"/>
          </p:cNvSpPr>
          <p:nvPr>
            <p:ph idx="1"/>
          </p:nvPr>
        </p:nvSpPr>
        <p:spPr>
          <a:xfrm>
            <a:off x="1251678" y="1469572"/>
            <a:ext cx="10178322" cy="3593591"/>
          </a:xfrm>
        </p:spPr>
        <p:txBody>
          <a:bodyPr>
            <a:normAutofit/>
          </a:bodyPr>
          <a:lstStyle/>
          <a:p>
            <a:r>
              <a:rPr lang="en-US" dirty="0" smtClean="0"/>
              <a:t>Occurs primarily in term neonates secondary to birth trauma or perinatal anoxia</a:t>
            </a:r>
          </a:p>
          <a:p>
            <a:pPr lvl="1"/>
            <a:r>
              <a:rPr lang="en-US" dirty="0" smtClean="0"/>
              <a:t>Most frequently identified between the 2</a:t>
            </a:r>
            <a:r>
              <a:rPr lang="en-US" baseline="30000" dirty="0" smtClean="0"/>
              <a:t>nd</a:t>
            </a:r>
            <a:r>
              <a:rPr lang="en-US" dirty="0" smtClean="0"/>
              <a:t> and 7</a:t>
            </a:r>
            <a:r>
              <a:rPr lang="en-US" baseline="30000" dirty="0" smtClean="0"/>
              <a:t>th</a:t>
            </a:r>
            <a:r>
              <a:rPr lang="en-US" dirty="0" smtClean="0"/>
              <a:t> days of life</a:t>
            </a:r>
          </a:p>
          <a:p>
            <a:pPr lvl="1"/>
            <a:r>
              <a:rPr lang="en-US" dirty="0" smtClean="0"/>
              <a:t>Occurs more frequently on the right side</a:t>
            </a:r>
          </a:p>
          <a:p>
            <a:pPr lvl="1"/>
            <a:r>
              <a:rPr lang="en-US" dirty="0" smtClean="0"/>
              <a:t>Clinical findings include a palpable mass, anemia, and jaundice</a:t>
            </a:r>
          </a:p>
          <a:p>
            <a:pPr lvl="1"/>
            <a:r>
              <a:rPr lang="en-US" dirty="0" smtClean="0"/>
              <a:t>Sonographic appearance varies depending on the age of the hemorrhage</a:t>
            </a:r>
          </a:p>
          <a:p>
            <a:pPr lvl="1"/>
            <a:r>
              <a:rPr lang="en-US" dirty="0" smtClean="0"/>
              <a:t>Must </a:t>
            </a:r>
            <a:r>
              <a:rPr lang="en-US" dirty="0" smtClean="0"/>
              <a:t>be distinguished from neuroblastoma</a:t>
            </a:r>
          </a:p>
          <a:p>
            <a:r>
              <a:rPr lang="en-US" dirty="0" smtClean="0"/>
              <a:t>Can occur in older children or adults due to trauma, anticoagulant therapy, septicemia, or adrenal vein thrombosis</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1514" b="64777"/>
          <a:stretch/>
        </p:blipFill>
        <p:spPr>
          <a:xfrm>
            <a:off x="2038507" y="5063163"/>
            <a:ext cx="1750247" cy="1644816"/>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30174" r="50501" b="40150"/>
          <a:stretch/>
        </p:blipFill>
        <p:spPr>
          <a:xfrm>
            <a:off x="4204038" y="5029430"/>
            <a:ext cx="2164313" cy="1678549"/>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1425" t="37725" b="25375"/>
          <a:stretch/>
        </p:blipFill>
        <p:spPr>
          <a:xfrm>
            <a:off x="6783635" y="5029430"/>
            <a:ext cx="1669627" cy="164073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62189" r="51189" b="2268"/>
          <a:stretch/>
        </p:blipFill>
        <p:spPr>
          <a:xfrm>
            <a:off x="8868546" y="5010521"/>
            <a:ext cx="1761890" cy="1659639"/>
          </a:xfrm>
          <a:prstGeom prst="rect">
            <a:avLst/>
          </a:prstGeom>
        </p:spPr>
      </p:pic>
    </p:spTree>
    <p:extLst>
      <p:ext uri="{BB962C8B-B14F-4D97-AF65-F5344CB8AC3E}">
        <p14:creationId xmlns:p14="http://schemas.microsoft.com/office/powerpoint/2010/main" val="15742588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Hypoadrenalism</a:t>
            </a:r>
            <a:endParaRPr lang="en-US" dirty="0"/>
          </a:p>
        </p:txBody>
      </p:sp>
      <p:sp>
        <p:nvSpPr>
          <p:cNvPr id="3" name="Content Placeholder 2"/>
          <p:cNvSpPr>
            <a:spLocks noGrp="1"/>
          </p:cNvSpPr>
          <p:nvPr>
            <p:ph idx="1"/>
          </p:nvPr>
        </p:nvSpPr>
        <p:spPr/>
        <p:txBody>
          <a:bodyPr>
            <a:normAutofit/>
          </a:bodyPr>
          <a:lstStyle/>
          <a:p>
            <a:r>
              <a:rPr lang="en-US" dirty="0" smtClean="0"/>
              <a:t>Chronic primary aka Addison disease</a:t>
            </a:r>
          </a:p>
          <a:p>
            <a:pPr lvl="1"/>
            <a:r>
              <a:rPr lang="en-US" dirty="0" smtClean="0"/>
              <a:t>The most common form of </a:t>
            </a:r>
            <a:r>
              <a:rPr lang="en-US" dirty="0" err="1" smtClean="0"/>
              <a:t>hypoadrenalism</a:t>
            </a:r>
            <a:endParaRPr lang="en-US" dirty="0" smtClean="0"/>
          </a:p>
          <a:p>
            <a:pPr lvl="1"/>
            <a:r>
              <a:rPr lang="en-US" dirty="0" smtClean="0"/>
              <a:t>Atrophy of the glands leads to insufficient secretion of adrenocortical hormones</a:t>
            </a:r>
          </a:p>
          <a:p>
            <a:pPr lvl="1"/>
            <a:r>
              <a:rPr lang="en-US" dirty="0" smtClean="0"/>
              <a:t>Underproduction of adrenal hormones leads to an increase in ACTH production</a:t>
            </a:r>
          </a:p>
          <a:p>
            <a:r>
              <a:rPr lang="en-US" dirty="0" smtClean="0"/>
              <a:t>Chronic secondary</a:t>
            </a:r>
          </a:p>
          <a:p>
            <a:pPr lvl="1"/>
            <a:r>
              <a:rPr lang="en-US" dirty="0" smtClean="0"/>
              <a:t>A problem with the hypothalamus or pituitary reduces output of ACTH, which leads to </a:t>
            </a:r>
            <a:r>
              <a:rPr lang="en-US" dirty="0"/>
              <a:t>insufficient secretion of adrenocortical hormones</a:t>
            </a:r>
          </a:p>
          <a:p>
            <a:r>
              <a:rPr lang="en-US" dirty="0" smtClean="0"/>
              <a:t>Acute aka Waterhouse-</a:t>
            </a:r>
            <a:r>
              <a:rPr lang="en-US" dirty="0" err="1" smtClean="0"/>
              <a:t>Friderichsen</a:t>
            </a:r>
            <a:r>
              <a:rPr lang="en-US" dirty="0" smtClean="0"/>
              <a:t> Syndrome</a:t>
            </a:r>
          </a:p>
          <a:p>
            <a:pPr lvl="1"/>
            <a:r>
              <a:rPr lang="en-US" dirty="0" smtClean="0"/>
              <a:t>Widespread septicemia leads to hemorrhagic destruction of the adrenal glands</a:t>
            </a:r>
            <a:endParaRPr lang="en-US" dirty="0"/>
          </a:p>
        </p:txBody>
      </p:sp>
    </p:spTree>
    <p:extLst>
      <p:ext uri="{BB962C8B-B14F-4D97-AF65-F5344CB8AC3E}">
        <p14:creationId xmlns:p14="http://schemas.microsoft.com/office/powerpoint/2010/main" val="10659650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hyperadrenalism</a:t>
            </a:r>
            <a:endParaRPr lang="en-US" dirty="0"/>
          </a:p>
        </p:txBody>
      </p:sp>
      <p:sp>
        <p:nvSpPr>
          <p:cNvPr id="3" name="Content Placeholder 2"/>
          <p:cNvSpPr>
            <a:spLocks noGrp="1"/>
          </p:cNvSpPr>
          <p:nvPr>
            <p:ph idx="1"/>
          </p:nvPr>
        </p:nvSpPr>
        <p:spPr>
          <a:xfrm>
            <a:off x="1251678" y="1571784"/>
            <a:ext cx="10178322" cy="3593591"/>
          </a:xfrm>
        </p:spPr>
        <p:txBody>
          <a:bodyPr>
            <a:normAutofit fontScale="92500" lnSpcReduction="20000"/>
          </a:bodyPr>
          <a:lstStyle/>
          <a:p>
            <a:r>
              <a:rPr lang="en-US" dirty="0" err="1" smtClean="0"/>
              <a:t>Hypercortisolism</a:t>
            </a:r>
            <a:r>
              <a:rPr lang="en-US" dirty="0" smtClean="0"/>
              <a:t> aka Cushing syndrome</a:t>
            </a:r>
          </a:p>
          <a:p>
            <a:pPr lvl="1"/>
            <a:r>
              <a:rPr lang="en-US" dirty="0" smtClean="0"/>
              <a:t>Hypersecretion of cortisol from the adrenal cortex </a:t>
            </a:r>
          </a:p>
          <a:p>
            <a:pPr lvl="1"/>
            <a:r>
              <a:rPr lang="en-US" dirty="0" smtClean="0"/>
              <a:t>Can be ACTH dependent (i.e., problem with pituitary or other non-adrenal organ) or ACTH independent (caused by an adrenocortical neoplasm)</a:t>
            </a:r>
          </a:p>
          <a:p>
            <a:r>
              <a:rPr lang="en-US" dirty="0" smtClean="0"/>
              <a:t>Hyperaldosteronism aka Conn syndrome</a:t>
            </a:r>
          </a:p>
          <a:p>
            <a:pPr lvl="1"/>
            <a:r>
              <a:rPr lang="en-US" dirty="0" smtClean="0"/>
              <a:t>Hypersecretion of aldosterone from the adrenal cortex</a:t>
            </a:r>
          </a:p>
          <a:p>
            <a:pPr lvl="1"/>
            <a:r>
              <a:rPr lang="en-US" dirty="0" smtClean="0"/>
              <a:t>Rare, but usually the result of a benign aldosterone-producing adrenal adenoma</a:t>
            </a:r>
          </a:p>
          <a:p>
            <a:r>
              <a:rPr lang="en-US" dirty="0" smtClean="0"/>
              <a:t>Congenital adrenal </a:t>
            </a:r>
            <a:r>
              <a:rPr lang="en-US" dirty="0"/>
              <a:t>h</a:t>
            </a:r>
            <a:r>
              <a:rPr lang="en-US" dirty="0" smtClean="0"/>
              <a:t>yperplasia aka </a:t>
            </a:r>
            <a:r>
              <a:rPr lang="en-US" dirty="0" err="1" smtClean="0"/>
              <a:t>adrenogenital</a:t>
            </a:r>
            <a:r>
              <a:rPr lang="en-US" dirty="0" smtClean="0"/>
              <a:t> syndrome</a:t>
            </a:r>
          </a:p>
          <a:p>
            <a:pPr lvl="1"/>
            <a:r>
              <a:rPr lang="en-US" dirty="0" smtClean="0"/>
              <a:t>A congenital deficiency of enzymes involved in steroidogenesis, leading to increased levels of ACTH, adrenal hyperplasia, and </a:t>
            </a:r>
            <a:r>
              <a:rPr lang="en-US" b="1" u="sng" dirty="0" smtClean="0"/>
              <a:t>excessive production of androgens</a:t>
            </a:r>
          </a:p>
          <a:p>
            <a:pPr lvl="1"/>
            <a:r>
              <a:rPr lang="en-US" dirty="0" smtClean="0"/>
              <a:t>Causes virilization</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32" r="1967"/>
          <a:stretch/>
        </p:blipFill>
        <p:spPr>
          <a:xfrm>
            <a:off x="4327072" y="4953103"/>
            <a:ext cx="4361550" cy="1758533"/>
          </a:xfrm>
          <a:prstGeom prst="rect">
            <a:avLst/>
          </a:prstGeom>
        </p:spPr>
      </p:pic>
    </p:spTree>
    <p:extLst>
      <p:ext uri="{BB962C8B-B14F-4D97-AF65-F5344CB8AC3E}">
        <p14:creationId xmlns:p14="http://schemas.microsoft.com/office/powerpoint/2010/main" val="7144987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Adrenal tumors</a:t>
            </a:r>
            <a:endParaRPr lang="en-US" dirty="0"/>
          </a:p>
        </p:txBody>
      </p:sp>
      <p:sp>
        <p:nvSpPr>
          <p:cNvPr id="4" name="Text Placeholder 3"/>
          <p:cNvSpPr>
            <a:spLocks noGrp="1"/>
          </p:cNvSpPr>
          <p:nvPr>
            <p:ph type="body" idx="1"/>
          </p:nvPr>
        </p:nvSpPr>
        <p:spPr/>
        <p:txBody>
          <a:bodyPr/>
          <a:lstStyle/>
          <a:p>
            <a:pPr algn="ctr"/>
            <a:r>
              <a:rPr lang="en-US" dirty="0" smtClean="0"/>
              <a:t>cortical</a:t>
            </a:r>
            <a:endParaRPr lang="en-US" dirty="0"/>
          </a:p>
        </p:txBody>
      </p:sp>
      <p:sp>
        <p:nvSpPr>
          <p:cNvPr id="5" name="Content Placeholder 4"/>
          <p:cNvSpPr>
            <a:spLocks noGrp="1"/>
          </p:cNvSpPr>
          <p:nvPr>
            <p:ph sz="half" idx="2"/>
          </p:nvPr>
        </p:nvSpPr>
        <p:spPr/>
        <p:txBody>
          <a:bodyPr/>
          <a:lstStyle/>
          <a:p>
            <a:r>
              <a:rPr lang="en-US" dirty="0" smtClean="0"/>
              <a:t>Adenoma</a:t>
            </a:r>
          </a:p>
          <a:p>
            <a:r>
              <a:rPr lang="en-US" dirty="0" smtClean="0"/>
              <a:t>Myelolipoma</a:t>
            </a:r>
          </a:p>
          <a:p>
            <a:r>
              <a:rPr lang="en-US" dirty="0" smtClean="0"/>
              <a:t>Adenocarcinoma </a:t>
            </a:r>
            <a:endParaRPr lang="en-US" dirty="0"/>
          </a:p>
        </p:txBody>
      </p:sp>
      <p:sp>
        <p:nvSpPr>
          <p:cNvPr id="6" name="Text Placeholder 5"/>
          <p:cNvSpPr>
            <a:spLocks noGrp="1"/>
          </p:cNvSpPr>
          <p:nvPr>
            <p:ph type="body" sz="quarter" idx="3"/>
          </p:nvPr>
        </p:nvSpPr>
        <p:spPr/>
        <p:txBody>
          <a:bodyPr/>
          <a:lstStyle/>
          <a:p>
            <a:pPr algn="ctr"/>
            <a:r>
              <a:rPr lang="en-US" dirty="0" smtClean="0"/>
              <a:t>medullary</a:t>
            </a:r>
            <a:endParaRPr lang="en-US" dirty="0"/>
          </a:p>
        </p:txBody>
      </p:sp>
      <p:sp>
        <p:nvSpPr>
          <p:cNvPr id="7" name="Content Placeholder 6"/>
          <p:cNvSpPr>
            <a:spLocks noGrp="1"/>
          </p:cNvSpPr>
          <p:nvPr>
            <p:ph sz="quarter" idx="4"/>
          </p:nvPr>
        </p:nvSpPr>
        <p:spPr/>
        <p:txBody>
          <a:bodyPr/>
          <a:lstStyle/>
          <a:p>
            <a:r>
              <a:rPr lang="en-US" dirty="0"/>
              <a:t>Neuroblastoma</a:t>
            </a:r>
          </a:p>
          <a:p>
            <a:r>
              <a:rPr lang="en-US" dirty="0" err="1" smtClean="0"/>
              <a:t>Pheochromocytoma</a:t>
            </a:r>
            <a:endParaRPr lang="en-US" dirty="0" smtClean="0"/>
          </a:p>
          <a:p>
            <a:r>
              <a:rPr lang="en-US" dirty="0" smtClean="0"/>
              <a:t>Metastatic disease </a:t>
            </a:r>
            <a:endParaRPr lang="en-US" dirty="0"/>
          </a:p>
        </p:txBody>
      </p:sp>
    </p:spTree>
    <p:extLst>
      <p:ext uri="{BB962C8B-B14F-4D97-AF65-F5344CB8AC3E}">
        <p14:creationId xmlns:p14="http://schemas.microsoft.com/office/powerpoint/2010/main" val="24674338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adenoma</a:t>
            </a:r>
            <a:endParaRPr lang="en-US" dirty="0"/>
          </a:p>
        </p:txBody>
      </p:sp>
      <p:sp>
        <p:nvSpPr>
          <p:cNvPr id="3" name="Content Placeholder 2"/>
          <p:cNvSpPr>
            <a:spLocks noGrp="1"/>
          </p:cNvSpPr>
          <p:nvPr>
            <p:ph idx="1"/>
          </p:nvPr>
        </p:nvSpPr>
        <p:spPr>
          <a:xfrm>
            <a:off x="1251678" y="1994300"/>
            <a:ext cx="10178322" cy="3593591"/>
          </a:xfrm>
        </p:spPr>
        <p:txBody>
          <a:bodyPr/>
          <a:lstStyle/>
          <a:p>
            <a:r>
              <a:rPr lang="en-US" dirty="0"/>
              <a:t>The most common benign adrenal tumor</a:t>
            </a:r>
          </a:p>
          <a:p>
            <a:r>
              <a:rPr lang="en-US" dirty="0"/>
              <a:t>Can be functioning or non-functioning </a:t>
            </a:r>
          </a:p>
          <a:p>
            <a:r>
              <a:rPr lang="en-US" dirty="0"/>
              <a:t>Increase in size with ACTH administration</a:t>
            </a:r>
          </a:p>
          <a:p>
            <a:r>
              <a:rPr lang="en-US" dirty="0" err="1"/>
              <a:t>Sonographically</a:t>
            </a:r>
            <a:r>
              <a:rPr lang="en-US" dirty="0"/>
              <a:t>, a homogeneous, hypoechoic mass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59" r="51271"/>
          <a:stretch/>
        </p:blipFill>
        <p:spPr>
          <a:xfrm>
            <a:off x="9122905" y="502168"/>
            <a:ext cx="2364365" cy="2045089"/>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30560" r="51321" b="40075"/>
          <a:stretch/>
        </p:blipFill>
        <p:spPr>
          <a:xfrm>
            <a:off x="1063556" y="4658041"/>
            <a:ext cx="3054699" cy="189476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1842" t="34245" b="40565"/>
          <a:stretch/>
        </p:blipFill>
        <p:spPr>
          <a:xfrm>
            <a:off x="4453648" y="4658041"/>
            <a:ext cx="3522979" cy="1894768"/>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63482" r="50774" b="3244"/>
          <a:stretch/>
        </p:blipFill>
        <p:spPr>
          <a:xfrm>
            <a:off x="8473854" y="4658041"/>
            <a:ext cx="2726176" cy="1894768"/>
          </a:xfrm>
          <a:prstGeom prst="rect">
            <a:avLst/>
          </a:prstGeom>
        </p:spPr>
      </p:pic>
    </p:spTree>
    <p:extLst>
      <p:ext uri="{BB962C8B-B14F-4D97-AF65-F5344CB8AC3E}">
        <p14:creationId xmlns:p14="http://schemas.microsoft.com/office/powerpoint/2010/main" val="4587150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myelolipoma</a:t>
            </a:r>
            <a:endParaRPr lang="en-US" dirty="0"/>
          </a:p>
        </p:txBody>
      </p:sp>
      <p:sp>
        <p:nvSpPr>
          <p:cNvPr id="3" name="Content Placeholder 2"/>
          <p:cNvSpPr>
            <a:spLocks noGrp="1"/>
          </p:cNvSpPr>
          <p:nvPr>
            <p:ph idx="1"/>
          </p:nvPr>
        </p:nvSpPr>
        <p:spPr>
          <a:xfrm>
            <a:off x="1251678" y="1874517"/>
            <a:ext cx="10178322" cy="3593591"/>
          </a:xfrm>
        </p:spPr>
        <p:txBody>
          <a:bodyPr/>
          <a:lstStyle/>
          <a:p>
            <a:r>
              <a:rPr lang="en-US" dirty="0"/>
              <a:t>Rare, benign tumor</a:t>
            </a:r>
          </a:p>
          <a:p>
            <a:r>
              <a:rPr lang="en-US" dirty="0"/>
              <a:t>Usually hormonally inactive and therefore asymptomatic</a:t>
            </a:r>
          </a:p>
          <a:p>
            <a:r>
              <a:rPr lang="en-US" dirty="0" err="1"/>
              <a:t>Sonographically</a:t>
            </a:r>
            <a:r>
              <a:rPr lang="en-US" dirty="0"/>
              <a:t>, a well-defined, markedly </a:t>
            </a:r>
            <a:r>
              <a:rPr lang="en-US" b="1" dirty="0"/>
              <a:t>hyperechoic</a:t>
            </a:r>
            <a:r>
              <a:rPr lang="en-US" dirty="0"/>
              <a:t> mass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46733" b="56052"/>
          <a:stretch/>
        </p:blipFill>
        <p:spPr>
          <a:xfrm>
            <a:off x="4977582" y="3991612"/>
            <a:ext cx="3176305" cy="263623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678" y="4003288"/>
            <a:ext cx="3113658" cy="263623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5663" b="56191"/>
          <a:stretch/>
        </p:blipFill>
        <p:spPr>
          <a:xfrm>
            <a:off x="8766133" y="3991612"/>
            <a:ext cx="2663867" cy="2647907"/>
          </a:xfrm>
          <a:prstGeom prst="rect">
            <a:avLst/>
          </a:prstGeom>
        </p:spPr>
      </p:pic>
    </p:spTree>
    <p:extLst>
      <p:ext uri="{BB962C8B-B14F-4D97-AF65-F5344CB8AC3E}">
        <p14:creationId xmlns:p14="http://schemas.microsoft.com/office/powerpoint/2010/main" val="1416703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adenocarcinoma</a:t>
            </a:r>
            <a:endParaRPr lang="en-US" dirty="0"/>
          </a:p>
        </p:txBody>
      </p:sp>
      <p:sp>
        <p:nvSpPr>
          <p:cNvPr id="3" name="Content Placeholder 2"/>
          <p:cNvSpPr>
            <a:spLocks noGrp="1"/>
          </p:cNvSpPr>
          <p:nvPr>
            <p:ph idx="1"/>
          </p:nvPr>
        </p:nvSpPr>
        <p:spPr>
          <a:xfrm>
            <a:off x="1251678" y="1874517"/>
            <a:ext cx="10178322" cy="3593591"/>
          </a:xfrm>
        </p:spPr>
        <p:txBody>
          <a:bodyPr/>
          <a:lstStyle/>
          <a:p>
            <a:r>
              <a:rPr lang="en-US" dirty="0"/>
              <a:t>Rare malignant tumor, accounting for only 2% of cancers in the world</a:t>
            </a:r>
          </a:p>
          <a:p>
            <a:r>
              <a:rPr lang="en-US" dirty="0"/>
              <a:t>Can be functioning or non-functioning</a:t>
            </a:r>
          </a:p>
          <a:p>
            <a:r>
              <a:rPr lang="en-US" dirty="0"/>
              <a:t>Are usually functioning – those that are non-functioning are highly malignant</a:t>
            </a:r>
          </a:p>
          <a:p>
            <a:r>
              <a:rPr lang="en-US" dirty="0" err="1"/>
              <a:t>Sonographically</a:t>
            </a:r>
            <a:r>
              <a:rPr lang="en-US" dirty="0"/>
              <a:t>, may be hypoechoic or heterogeneous, and invasion to surrounding vessels and nodes may be seen</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50989" b="70748"/>
          <a:stretch/>
        </p:blipFill>
        <p:spPr>
          <a:xfrm>
            <a:off x="1285767" y="4424952"/>
            <a:ext cx="3365994" cy="221676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209" b="70820"/>
          <a:stretch/>
        </p:blipFill>
        <p:spPr>
          <a:xfrm>
            <a:off x="4853647" y="4424952"/>
            <a:ext cx="3359199" cy="221676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1099" t="31443" b="31503"/>
          <a:stretch/>
        </p:blipFill>
        <p:spPr>
          <a:xfrm>
            <a:off x="8529033" y="4420990"/>
            <a:ext cx="2656038" cy="2220722"/>
          </a:xfrm>
          <a:prstGeom prst="rect">
            <a:avLst/>
          </a:prstGeom>
        </p:spPr>
      </p:pic>
    </p:spTree>
    <p:extLst>
      <p:ext uri="{BB962C8B-B14F-4D97-AF65-F5344CB8AC3E}">
        <p14:creationId xmlns:p14="http://schemas.microsoft.com/office/powerpoint/2010/main" val="17906565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neuroblastoma</a:t>
            </a:r>
            <a:endParaRPr lang="en-US" dirty="0"/>
          </a:p>
        </p:txBody>
      </p:sp>
      <p:sp>
        <p:nvSpPr>
          <p:cNvPr id="3" name="Content Placeholder 2"/>
          <p:cNvSpPr>
            <a:spLocks noGrp="1"/>
          </p:cNvSpPr>
          <p:nvPr>
            <p:ph idx="1"/>
          </p:nvPr>
        </p:nvSpPr>
        <p:spPr>
          <a:xfrm>
            <a:off x="1251678" y="1401824"/>
            <a:ext cx="10178322" cy="3593591"/>
          </a:xfrm>
        </p:spPr>
        <p:txBody>
          <a:bodyPr>
            <a:normAutofit fontScale="85000" lnSpcReduction="20000"/>
          </a:bodyPr>
          <a:lstStyle/>
          <a:p>
            <a:r>
              <a:rPr lang="en-US" dirty="0" smtClean="0"/>
              <a:t>The most common solid, extracranial malignant tumor in children, accounting for 8-10% of all childhood cancers</a:t>
            </a:r>
          </a:p>
          <a:p>
            <a:r>
              <a:rPr lang="en-US" dirty="0" smtClean="0"/>
              <a:t>Highly </a:t>
            </a:r>
            <a:r>
              <a:rPr lang="en-US" dirty="0"/>
              <a:t>malignant</a:t>
            </a:r>
          </a:p>
          <a:p>
            <a:r>
              <a:rPr lang="en-US" dirty="0"/>
              <a:t>Median age of diagnosis is 22 months</a:t>
            </a:r>
          </a:p>
          <a:p>
            <a:r>
              <a:rPr lang="en-US" dirty="0" smtClean="0"/>
              <a:t>Patients present with a palpable mass, and many have advanced disease by the time of diagnosis</a:t>
            </a:r>
          </a:p>
          <a:p>
            <a:r>
              <a:rPr lang="en-US" dirty="0" smtClean="0"/>
              <a:t>Prognosis depends on patient age and extent of disease at time of diagnosis</a:t>
            </a:r>
          </a:p>
          <a:p>
            <a:pPr lvl="1"/>
            <a:r>
              <a:rPr lang="en-US" dirty="0" smtClean="0"/>
              <a:t>Better in neonates and young infants than in older infants or children</a:t>
            </a:r>
          </a:p>
          <a:p>
            <a:pPr lvl="1"/>
            <a:r>
              <a:rPr lang="en-US" dirty="0" smtClean="0"/>
              <a:t>Early tumor detection is crucial to improve outcome</a:t>
            </a:r>
          </a:p>
          <a:p>
            <a:r>
              <a:rPr lang="en-US" dirty="0" smtClean="0"/>
              <a:t>Sonographic appearance</a:t>
            </a:r>
          </a:p>
          <a:p>
            <a:pPr lvl="1"/>
            <a:r>
              <a:rPr lang="en-US" dirty="0" smtClean="0"/>
              <a:t>Echogenic, hyperechoic to surrounding tissue</a:t>
            </a:r>
          </a:p>
          <a:p>
            <a:pPr lvl="1"/>
            <a:r>
              <a:rPr lang="en-US" dirty="0" smtClean="0"/>
              <a:t>Can be homogeneous or heterogeneous, containing calcifications or hypoechoic areas secondary to hemorrhage or necrosis</a:t>
            </a:r>
          </a:p>
          <a:p>
            <a:endParaRPr lang="en-US" dirty="0"/>
          </a:p>
          <a:p>
            <a:endParaRPr lang="en-US" dirty="0" smtClean="0"/>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42" r="49981" b="43413"/>
          <a:stretch/>
        </p:blipFill>
        <p:spPr>
          <a:xfrm>
            <a:off x="2824594" y="4995415"/>
            <a:ext cx="1461199" cy="174182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2603" y="4995415"/>
            <a:ext cx="2189448" cy="174182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4537" y="4995415"/>
            <a:ext cx="3389321" cy="1741827"/>
          </a:xfrm>
          <a:prstGeom prst="rect">
            <a:avLst/>
          </a:prstGeom>
        </p:spPr>
      </p:pic>
    </p:spTree>
    <p:extLst>
      <p:ext uri="{BB962C8B-B14F-4D97-AF65-F5344CB8AC3E}">
        <p14:creationId xmlns:p14="http://schemas.microsoft.com/office/powerpoint/2010/main" val="712598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Pheochromocytoma</a:t>
            </a:r>
            <a:r>
              <a:rPr lang="en-US" dirty="0" smtClean="0"/>
              <a:t> </a:t>
            </a:r>
            <a:endParaRPr lang="en-US" dirty="0"/>
          </a:p>
        </p:txBody>
      </p:sp>
      <p:sp>
        <p:nvSpPr>
          <p:cNvPr id="3" name="Content Placeholder 2"/>
          <p:cNvSpPr>
            <a:spLocks noGrp="1"/>
          </p:cNvSpPr>
          <p:nvPr>
            <p:ph sz="half" idx="1"/>
          </p:nvPr>
        </p:nvSpPr>
        <p:spPr>
          <a:xfrm>
            <a:off x="1257300" y="1874517"/>
            <a:ext cx="4800600" cy="4499809"/>
          </a:xfrm>
        </p:spPr>
        <p:txBody>
          <a:bodyPr>
            <a:normAutofit lnSpcReduction="10000"/>
          </a:bodyPr>
          <a:lstStyle/>
          <a:p>
            <a:r>
              <a:rPr lang="en-US" dirty="0"/>
              <a:t>A catecholamine-secreting tumor</a:t>
            </a:r>
          </a:p>
          <a:p>
            <a:r>
              <a:rPr lang="en-US" dirty="0" smtClean="0"/>
              <a:t>Can </a:t>
            </a:r>
            <a:r>
              <a:rPr lang="en-US" dirty="0"/>
              <a:t>be benign or malignant</a:t>
            </a:r>
          </a:p>
          <a:p>
            <a:r>
              <a:rPr lang="en-US" dirty="0" smtClean="0"/>
              <a:t>Rare</a:t>
            </a:r>
            <a:r>
              <a:rPr lang="en-US" dirty="0"/>
              <a:t>, but occur at a higher frequency in patients with HTN, MEN syndromes, and other hereditary syndromes</a:t>
            </a:r>
          </a:p>
          <a:p>
            <a:r>
              <a:rPr lang="en-US" dirty="0"/>
              <a:t>Clinical symptoms include HTN, </a:t>
            </a:r>
            <a:r>
              <a:rPr lang="en-US" dirty="0" smtClean="0"/>
              <a:t>headaches, </a:t>
            </a:r>
            <a:r>
              <a:rPr lang="en-US" dirty="0"/>
              <a:t>sweating, and tachycardia</a:t>
            </a:r>
          </a:p>
          <a:p>
            <a:r>
              <a:rPr lang="en-US" dirty="0" smtClean="0"/>
              <a:t>Sonographic appearance</a:t>
            </a:r>
          </a:p>
          <a:p>
            <a:pPr lvl="1"/>
            <a:r>
              <a:rPr lang="en-US" dirty="0" smtClean="0"/>
              <a:t>Highly variable echogenicity and echotexture</a:t>
            </a:r>
          </a:p>
          <a:p>
            <a:pPr lvl="1"/>
            <a:r>
              <a:rPr lang="en-US" dirty="0" smtClean="0"/>
              <a:t>Usually large, averaging 5-6 cm in size</a:t>
            </a:r>
          </a:p>
          <a:p>
            <a:pPr lvl="1"/>
            <a:r>
              <a:rPr lang="en-US" dirty="0" smtClean="0"/>
              <a:t>Highly vascular</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71" t="43407" r="41530"/>
          <a:stretch/>
        </p:blipFill>
        <p:spPr>
          <a:xfrm>
            <a:off x="6209556" y="4539460"/>
            <a:ext cx="2400300" cy="2128039"/>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59671" b="6871"/>
          <a:stretch/>
        </p:blipFill>
        <p:spPr>
          <a:xfrm>
            <a:off x="8878635" y="118865"/>
            <a:ext cx="2282585" cy="201917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3603" b="6299"/>
          <a:stretch/>
        </p:blipFill>
        <p:spPr>
          <a:xfrm>
            <a:off x="8609856" y="2309544"/>
            <a:ext cx="2820144" cy="1794887"/>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8342" t="43407" r="845"/>
          <a:stretch/>
        </p:blipFill>
        <p:spPr>
          <a:xfrm>
            <a:off x="8761512" y="4539459"/>
            <a:ext cx="1730828" cy="2128039"/>
          </a:xfrm>
          <a:prstGeom prst="rect">
            <a:avLst/>
          </a:prstGeom>
        </p:spPr>
      </p:pic>
    </p:spTree>
    <p:extLst>
      <p:ext uri="{BB962C8B-B14F-4D97-AF65-F5344CB8AC3E}">
        <p14:creationId xmlns:p14="http://schemas.microsoft.com/office/powerpoint/2010/main" val="19355459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Metastatic disease</a:t>
            </a:r>
            <a:endParaRPr lang="en-US" dirty="0"/>
          </a:p>
        </p:txBody>
      </p:sp>
      <p:sp>
        <p:nvSpPr>
          <p:cNvPr id="3" name="Content Placeholder 2"/>
          <p:cNvSpPr>
            <a:spLocks noGrp="1"/>
          </p:cNvSpPr>
          <p:nvPr>
            <p:ph sz="half" idx="1"/>
          </p:nvPr>
        </p:nvSpPr>
        <p:spPr>
          <a:xfrm>
            <a:off x="1257300" y="2285999"/>
            <a:ext cx="4573735" cy="4245429"/>
          </a:xfrm>
        </p:spPr>
        <p:txBody>
          <a:bodyPr/>
          <a:lstStyle/>
          <a:p>
            <a:r>
              <a:rPr lang="en-US" dirty="0" smtClean="0"/>
              <a:t>Adrenals are the 4</a:t>
            </a:r>
            <a:r>
              <a:rPr lang="en-US" baseline="30000" dirty="0" smtClean="0"/>
              <a:t>th</a:t>
            </a:r>
            <a:r>
              <a:rPr lang="en-US" dirty="0" smtClean="0"/>
              <a:t> most common site of </a:t>
            </a:r>
            <a:r>
              <a:rPr lang="en-US" dirty="0" err="1" smtClean="0"/>
              <a:t>mets</a:t>
            </a:r>
            <a:r>
              <a:rPr lang="en-US" dirty="0" smtClean="0"/>
              <a:t> after lungs, liver, and bones</a:t>
            </a:r>
          </a:p>
          <a:p>
            <a:r>
              <a:rPr lang="en-US" dirty="0" smtClean="0"/>
              <a:t>Primaries include lung, breast, lymphoma, GI tract, thyroid, pancreas, and kidney</a:t>
            </a:r>
          </a:p>
          <a:p>
            <a:r>
              <a:rPr lang="en-US" dirty="0" smtClean="0"/>
              <a:t>Metastatic involvement tends to be bilateral </a:t>
            </a:r>
          </a:p>
          <a:p>
            <a:r>
              <a:rPr lang="en-US" dirty="0" smtClean="0"/>
              <a:t>Usually hypoechoic, but can be heterogeneous due to hemorrhage or necrosis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2665" b="78313"/>
          <a:stretch/>
        </p:blipFill>
        <p:spPr>
          <a:xfrm>
            <a:off x="9234744" y="1434461"/>
            <a:ext cx="2711743" cy="183543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4810" b="54026"/>
          <a:stretch/>
        </p:blipFill>
        <p:spPr>
          <a:xfrm>
            <a:off x="9234745" y="4408713"/>
            <a:ext cx="2498244" cy="209005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47630" b="53814"/>
          <a:stretch/>
        </p:blipFill>
        <p:spPr>
          <a:xfrm>
            <a:off x="6216977" y="4408713"/>
            <a:ext cx="2926924" cy="2122715"/>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25230" r="51191" b="54633"/>
          <a:stretch/>
        </p:blipFill>
        <p:spPr>
          <a:xfrm>
            <a:off x="6216977" y="1434460"/>
            <a:ext cx="2926924" cy="1783997"/>
          </a:xfrm>
          <a:prstGeom prst="rect">
            <a:avLst/>
          </a:prstGeom>
        </p:spPr>
      </p:pic>
    </p:spTree>
    <p:extLst>
      <p:ext uri="{BB962C8B-B14F-4D97-AF65-F5344CB8AC3E}">
        <p14:creationId xmlns:p14="http://schemas.microsoft.com/office/powerpoint/2010/main" val="40326895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embryology</a:t>
            </a:r>
            <a:endParaRPr lang="en-US" dirty="0"/>
          </a:p>
        </p:txBody>
      </p:sp>
      <p:sp>
        <p:nvSpPr>
          <p:cNvPr id="3" name="Content Placeholder 2"/>
          <p:cNvSpPr>
            <a:spLocks noGrp="1"/>
          </p:cNvSpPr>
          <p:nvPr>
            <p:ph idx="1"/>
          </p:nvPr>
        </p:nvSpPr>
        <p:spPr>
          <a:xfrm>
            <a:off x="1251678" y="1874517"/>
            <a:ext cx="10178322" cy="3593591"/>
          </a:xfrm>
        </p:spPr>
        <p:txBody>
          <a:bodyPr/>
          <a:lstStyle/>
          <a:p>
            <a:r>
              <a:rPr lang="en-US" dirty="0" smtClean="0"/>
              <a:t>Cortex </a:t>
            </a:r>
          </a:p>
          <a:p>
            <a:pPr lvl="1"/>
            <a:r>
              <a:rPr lang="en-US" dirty="0" smtClean="0"/>
              <a:t> </a:t>
            </a:r>
            <a:r>
              <a:rPr lang="en-US" dirty="0"/>
              <a:t>C</a:t>
            </a:r>
            <a:r>
              <a:rPr lang="en-US" dirty="0" smtClean="0"/>
              <a:t>omposed of 2 zones during fetal development</a:t>
            </a:r>
          </a:p>
          <a:p>
            <a:pPr lvl="2"/>
            <a:r>
              <a:rPr lang="en-US" dirty="0" smtClean="0"/>
              <a:t>After birth, the thicker inner zone involutes, and the thinner outer zone continues to develop into the adult adrenal cortex</a:t>
            </a:r>
          </a:p>
          <a:p>
            <a:pPr lvl="1"/>
            <a:r>
              <a:rPr lang="en-US" dirty="0" smtClean="0"/>
              <a:t>By the age of 3 years, the cortex differentiates into 3 zones (zona glomerulosa, </a:t>
            </a:r>
            <a:r>
              <a:rPr lang="en-US" dirty="0" err="1" smtClean="0"/>
              <a:t>fasciculata</a:t>
            </a:r>
            <a:r>
              <a:rPr lang="en-US" dirty="0" smtClean="0"/>
              <a:t>, and </a:t>
            </a:r>
            <a:r>
              <a:rPr lang="en-US" dirty="0" smtClean="0"/>
              <a:t>reticularis)</a:t>
            </a:r>
            <a:endParaRPr lang="en-US" dirty="0" smtClean="0"/>
          </a:p>
          <a:p>
            <a:r>
              <a:rPr lang="en-US" dirty="0" smtClean="0"/>
              <a:t>Medulla</a:t>
            </a:r>
          </a:p>
          <a:p>
            <a:pPr lvl="1"/>
            <a:r>
              <a:rPr lang="en-US" dirty="0" smtClean="0"/>
              <a:t>Sympathetic neurons of the ANS differentiate into endocrine cells and form the adrenal medulla</a:t>
            </a:r>
          </a:p>
          <a:p>
            <a:pPr lvl="1"/>
            <a:endParaRPr lang="en-US" dirty="0"/>
          </a:p>
        </p:txBody>
      </p:sp>
      <p:pic>
        <p:nvPicPr>
          <p:cNvPr id="4" name="Picture 3"/>
          <p:cNvPicPr>
            <a:picLocks noChangeAspect="1"/>
          </p:cNvPicPr>
          <p:nvPr/>
        </p:nvPicPr>
        <p:blipFill>
          <a:blip r:embed="rId3"/>
          <a:stretch>
            <a:fillRect/>
          </a:stretch>
        </p:blipFill>
        <p:spPr>
          <a:xfrm>
            <a:off x="3269673" y="4952250"/>
            <a:ext cx="5694794" cy="1748795"/>
          </a:xfrm>
          <a:prstGeom prst="rect">
            <a:avLst/>
          </a:prstGeom>
        </p:spPr>
      </p:pic>
    </p:spTree>
    <p:extLst>
      <p:ext uri="{BB962C8B-B14F-4D97-AF65-F5344CB8AC3E}">
        <p14:creationId xmlns:p14="http://schemas.microsoft.com/office/powerpoint/2010/main" val="34282369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anatomy</a:t>
            </a:r>
            <a:endParaRPr lang="en-US" dirty="0"/>
          </a:p>
        </p:txBody>
      </p:sp>
      <p:sp>
        <p:nvSpPr>
          <p:cNvPr id="3" name="Content Placeholder 2"/>
          <p:cNvSpPr>
            <a:spLocks noGrp="1"/>
          </p:cNvSpPr>
          <p:nvPr>
            <p:ph idx="1"/>
          </p:nvPr>
        </p:nvSpPr>
        <p:spPr>
          <a:xfrm>
            <a:off x="1251678" y="2635411"/>
            <a:ext cx="10178322" cy="4052806"/>
          </a:xfrm>
        </p:spPr>
        <p:txBody>
          <a:bodyPr>
            <a:normAutofit lnSpcReduction="10000"/>
          </a:bodyPr>
          <a:lstStyle/>
          <a:p>
            <a:r>
              <a:rPr lang="en-US" dirty="0" smtClean="0"/>
              <a:t>Retroperitoneal organs that lie anterior, medial, and superior to the kidneys</a:t>
            </a:r>
          </a:p>
          <a:p>
            <a:r>
              <a:rPr lang="en-US" dirty="0" smtClean="0"/>
              <a:t>Surrounded by perinephric fat, which separates the gland from the kidney</a:t>
            </a:r>
          </a:p>
          <a:p>
            <a:r>
              <a:rPr lang="en-US" dirty="0" smtClean="0"/>
              <a:t>Contained within </a:t>
            </a:r>
            <a:r>
              <a:rPr lang="en-US" dirty="0" err="1" smtClean="0"/>
              <a:t>Gerota</a:t>
            </a:r>
            <a:r>
              <a:rPr lang="en-US" dirty="0" smtClean="0"/>
              <a:t> fascia</a:t>
            </a:r>
          </a:p>
          <a:p>
            <a:r>
              <a:rPr lang="en-US" dirty="0" smtClean="0"/>
              <a:t>Right adrenal gland</a:t>
            </a:r>
          </a:p>
          <a:p>
            <a:pPr lvl="1"/>
            <a:r>
              <a:rPr lang="en-US" dirty="0" smtClean="0"/>
              <a:t>Located posterior and lateral to the IVC, medial to the right lobe of the liver, lateral to the right crus of the diaphragm, and </a:t>
            </a:r>
            <a:r>
              <a:rPr lang="en-US" dirty="0" err="1" smtClean="0"/>
              <a:t>anterosuperior</a:t>
            </a:r>
            <a:r>
              <a:rPr lang="en-US" dirty="0" smtClean="0"/>
              <a:t> to the upper pole of the right kidney</a:t>
            </a:r>
          </a:p>
          <a:p>
            <a:pPr lvl="1"/>
            <a:r>
              <a:rPr lang="en-US" dirty="0" smtClean="0"/>
              <a:t>Triangular or pyramidal shaped</a:t>
            </a:r>
          </a:p>
          <a:p>
            <a:r>
              <a:rPr lang="en-US" dirty="0" smtClean="0"/>
              <a:t>Left adrenal gland</a:t>
            </a:r>
          </a:p>
          <a:p>
            <a:pPr lvl="1"/>
            <a:r>
              <a:rPr lang="en-US" dirty="0" smtClean="0"/>
              <a:t>Located lateral to the aorta and left crus of the diaphragm, medial to the spleen, posterior to the splenic vessels and pancreatic tail, and anteromedial to the upper pole of the left kidney</a:t>
            </a:r>
          </a:p>
          <a:p>
            <a:pPr lvl="1"/>
            <a:r>
              <a:rPr lang="en-US" dirty="0" smtClean="0"/>
              <a:t>Crescent or semilunar shaped</a:t>
            </a:r>
          </a:p>
          <a:p>
            <a:pPr lvl="1"/>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9491" y="163052"/>
            <a:ext cx="3498819" cy="2252193"/>
          </a:xfrm>
          <a:prstGeom prst="rect">
            <a:avLst/>
          </a:prstGeom>
        </p:spPr>
      </p:pic>
    </p:spTree>
    <p:extLst>
      <p:ext uri="{BB962C8B-B14F-4D97-AF65-F5344CB8AC3E}">
        <p14:creationId xmlns:p14="http://schemas.microsoft.com/office/powerpoint/2010/main" val="13201445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vasculature</a:t>
            </a:r>
            <a:endParaRPr lang="en-US" dirty="0"/>
          </a:p>
        </p:txBody>
      </p:sp>
      <p:sp>
        <p:nvSpPr>
          <p:cNvPr id="3" name="Content Placeholder 2"/>
          <p:cNvSpPr>
            <a:spLocks noGrp="1"/>
          </p:cNvSpPr>
          <p:nvPr>
            <p:ph idx="1"/>
          </p:nvPr>
        </p:nvSpPr>
        <p:spPr>
          <a:xfrm>
            <a:off x="1251678" y="1565564"/>
            <a:ext cx="10178322" cy="3593591"/>
          </a:xfrm>
        </p:spPr>
        <p:txBody>
          <a:bodyPr/>
          <a:lstStyle/>
          <a:p>
            <a:r>
              <a:rPr lang="en-US" dirty="0" smtClean="0"/>
              <a:t>Among the most vascular organs in the body</a:t>
            </a:r>
          </a:p>
          <a:p>
            <a:r>
              <a:rPr lang="en-US" dirty="0" smtClean="0"/>
              <a:t>Arterial supply to each adrenal comes from 3 arteries</a:t>
            </a:r>
          </a:p>
          <a:p>
            <a:pPr lvl="1"/>
            <a:r>
              <a:rPr lang="en-US" dirty="0" smtClean="0"/>
              <a:t>Superior suprarenal artery (a branch off of the inferior phrenic artery)</a:t>
            </a:r>
          </a:p>
          <a:p>
            <a:pPr lvl="1"/>
            <a:r>
              <a:rPr lang="en-US" dirty="0" smtClean="0"/>
              <a:t>Middle suprarenal artery (a branch off of the abdominal aorta)</a:t>
            </a:r>
          </a:p>
          <a:p>
            <a:pPr lvl="1"/>
            <a:r>
              <a:rPr lang="en-US" dirty="0" smtClean="0"/>
              <a:t>Inferior suprarenal artery (a branch off of the renal artery)</a:t>
            </a:r>
          </a:p>
          <a:p>
            <a:r>
              <a:rPr lang="en-US" dirty="0" smtClean="0"/>
              <a:t>Venous drainage from each adrenal is through a central vein that exits at the hilum</a:t>
            </a:r>
          </a:p>
          <a:p>
            <a:pPr lvl="1"/>
            <a:r>
              <a:rPr lang="en-US" dirty="0" smtClean="0"/>
              <a:t>Right suprarenal vein empties directly into the posterior aspect of the IVC</a:t>
            </a:r>
          </a:p>
          <a:p>
            <a:pPr lvl="1"/>
            <a:r>
              <a:rPr lang="en-US" dirty="0" smtClean="0"/>
              <a:t>Left suprarenal vein empties into the left renal vein</a:t>
            </a:r>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2047" y="4883324"/>
            <a:ext cx="3979984" cy="1840861"/>
          </a:xfrm>
          <a:prstGeom prst="rect">
            <a:avLst/>
          </a:prstGeom>
        </p:spPr>
      </p:pic>
    </p:spTree>
    <p:extLst>
      <p:ext uri="{BB962C8B-B14F-4D97-AF65-F5344CB8AC3E}">
        <p14:creationId xmlns:p14="http://schemas.microsoft.com/office/powerpoint/2010/main" val="7036194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Congenital anomalies</a:t>
            </a:r>
            <a:endParaRPr lang="en-US" dirty="0"/>
          </a:p>
        </p:txBody>
      </p:sp>
      <p:sp>
        <p:nvSpPr>
          <p:cNvPr id="3" name="Content Placeholder 2"/>
          <p:cNvSpPr>
            <a:spLocks noGrp="1"/>
          </p:cNvSpPr>
          <p:nvPr>
            <p:ph idx="1"/>
          </p:nvPr>
        </p:nvSpPr>
        <p:spPr/>
        <p:txBody>
          <a:bodyPr/>
          <a:lstStyle/>
          <a:p>
            <a:r>
              <a:rPr lang="en-US" dirty="0" smtClean="0"/>
              <a:t>Agenesis/ hypoplasia</a:t>
            </a:r>
          </a:p>
          <a:p>
            <a:r>
              <a:rPr lang="en-US" dirty="0"/>
              <a:t>Adrenal hypertrophy with renal agenesis</a:t>
            </a:r>
          </a:p>
          <a:p>
            <a:r>
              <a:rPr lang="en-US" dirty="0" smtClean="0"/>
              <a:t>Fusion anomalies</a:t>
            </a:r>
          </a:p>
          <a:p>
            <a:pPr lvl="1"/>
            <a:r>
              <a:rPr lang="en-US" dirty="0" err="1" smtClean="0"/>
              <a:t>Circumrenal</a:t>
            </a:r>
            <a:r>
              <a:rPr lang="en-US" dirty="0" smtClean="0"/>
              <a:t> adrenal gland</a:t>
            </a:r>
          </a:p>
          <a:p>
            <a:pPr lvl="1"/>
            <a:r>
              <a:rPr lang="en-US" dirty="0" smtClean="0"/>
              <a:t>Horseshoe adrenal gland</a:t>
            </a:r>
          </a:p>
          <a:p>
            <a:r>
              <a:rPr lang="en-US" dirty="0" smtClean="0"/>
              <a:t>Accessory </a:t>
            </a:r>
            <a:r>
              <a:rPr lang="en-US" dirty="0"/>
              <a:t>glands aka adrenal rests</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47" r="47906"/>
          <a:stretch/>
        </p:blipFill>
        <p:spPr>
          <a:xfrm>
            <a:off x="6090851" y="3016840"/>
            <a:ext cx="2841522" cy="213815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2373" y="382385"/>
            <a:ext cx="2778599" cy="2181201"/>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363" r="45139"/>
          <a:stretch/>
        </p:blipFill>
        <p:spPr>
          <a:xfrm>
            <a:off x="2022079" y="5044151"/>
            <a:ext cx="3587311" cy="167088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2743" r="3685"/>
          <a:stretch/>
        </p:blipFill>
        <p:spPr>
          <a:xfrm>
            <a:off x="9241971" y="3016840"/>
            <a:ext cx="2469001" cy="2138152"/>
          </a:xfrm>
          <a:prstGeom prst="rect">
            <a:avLst/>
          </a:prstGeom>
        </p:spPr>
      </p:pic>
    </p:spTree>
    <p:extLst>
      <p:ext uri="{BB962C8B-B14F-4D97-AF65-F5344CB8AC3E}">
        <p14:creationId xmlns:p14="http://schemas.microsoft.com/office/powerpoint/2010/main" val="6000046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physiology</a:t>
            </a:r>
            <a:endParaRPr lang="en-US" dirty="0"/>
          </a:p>
        </p:txBody>
      </p:sp>
      <p:sp>
        <p:nvSpPr>
          <p:cNvPr id="3" name="Content Placeholder 2"/>
          <p:cNvSpPr>
            <a:spLocks noGrp="1"/>
          </p:cNvSpPr>
          <p:nvPr>
            <p:ph sz="half" idx="1"/>
          </p:nvPr>
        </p:nvSpPr>
        <p:spPr>
          <a:xfrm>
            <a:off x="1251678" y="1515671"/>
            <a:ext cx="6814637" cy="4878584"/>
          </a:xfrm>
        </p:spPr>
        <p:txBody>
          <a:bodyPr>
            <a:normAutofit fontScale="85000" lnSpcReduction="20000"/>
          </a:bodyPr>
          <a:lstStyle/>
          <a:p>
            <a:r>
              <a:rPr lang="en-US" dirty="0" smtClean="0"/>
              <a:t>Cortex</a:t>
            </a:r>
            <a:endParaRPr lang="en-US" dirty="0" smtClean="0"/>
          </a:p>
          <a:p>
            <a:pPr lvl="1"/>
            <a:r>
              <a:rPr lang="en-US" dirty="0" smtClean="0"/>
              <a:t>3 specialized zones</a:t>
            </a:r>
          </a:p>
          <a:p>
            <a:pPr lvl="2"/>
            <a:r>
              <a:rPr lang="en-US" dirty="0" smtClean="0"/>
              <a:t>Zona glomerulosa produces aldosterone (a mineralocorticoid)</a:t>
            </a:r>
          </a:p>
          <a:p>
            <a:pPr lvl="2"/>
            <a:r>
              <a:rPr lang="en-US" dirty="0" smtClean="0"/>
              <a:t>Zona </a:t>
            </a:r>
            <a:r>
              <a:rPr lang="en-US" dirty="0" err="1" smtClean="0"/>
              <a:t>fasciculata</a:t>
            </a:r>
            <a:r>
              <a:rPr lang="en-US" dirty="0" smtClean="0"/>
              <a:t> produces cortisol (a </a:t>
            </a:r>
            <a:r>
              <a:rPr lang="en-US" dirty="0" err="1" smtClean="0"/>
              <a:t>glucocortisoid</a:t>
            </a:r>
            <a:r>
              <a:rPr lang="en-US" dirty="0" smtClean="0"/>
              <a:t>)</a:t>
            </a:r>
          </a:p>
          <a:p>
            <a:pPr lvl="2"/>
            <a:r>
              <a:rPr lang="en-US" dirty="0" smtClean="0"/>
              <a:t>Zona reticularis produces estrogens and androgens (</a:t>
            </a:r>
            <a:r>
              <a:rPr lang="en-US" dirty="0" err="1" smtClean="0"/>
              <a:t>gonadocorticoids</a:t>
            </a:r>
            <a:r>
              <a:rPr lang="en-US" dirty="0" smtClean="0"/>
              <a:t>)</a:t>
            </a:r>
          </a:p>
          <a:p>
            <a:pPr lvl="1"/>
            <a:r>
              <a:rPr lang="en-US" dirty="0" smtClean="0"/>
              <a:t>Hormone secretion controlled by a negative feedback mechanism</a:t>
            </a:r>
          </a:p>
          <a:p>
            <a:pPr lvl="2"/>
            <a:r>
              <a:rPr lang="en-US" dirty="0" smtClean="0"/>
              <a:t>Hypothalamus secretes CRH in response to low blood concentrations of adrenal hormones, which triggers the pituitary to release ACTH to stimulate adrenal hormone activity</a:t>
            </a:r>
          </a:p>
          <a:p>
            <a:pPr lvl="2"/>
            <a:r>
              <a:rPr lang="en-US" dirty="0" smtClean="0"/>
              <a:t>Referred to as the HPA axis (hypothalamic-pituitary-adrenal)</a:t>
            </a:r>
          </a:p>
          <a:p>
            <a:pPr lvl="2"/>
            <a:r>
              <a:rPr lang="en-US" dirty="0" smtClean="0"/>
              <a:t>Increased concentration of adrenal hormones inhibits CRH and ACTH secretion</a:t>
            </a:r>
          </a:p>
          <a:p>
            <a:r>
              <a:rPr lang="en-US" dirty="0" smtClean="0"/>
              <a:t>Medulla</a:t>
            </a:r>
          </a:p>
          <a:p>
            <a:pPr lvl="1"/>
            <a:r>
              <a:rPr lang="en-US" dirty="0" smtClean="0"/>
              <a:t>Secretes epinephrine and norepinephrine (</a:t>
            </a:r>
            <a:r>
              <a:rPr lang="en-US" dirty="0" err="1" smtClean="0"/>
              <a:t>catecholamines</a:t>
            </a:r>
            <a:r>
              <a:rPr lang="en-US" dirty="0" smtClean="0"/>
              <a:t>)</a:t>
            </a:r>
          </a:p>
          <a:p>
            <a:pPr lvl="1"/>
            <a:r>
              <a:rPr lang="en-US" dirty="0" smtClean="0"/>
              <a:t>Release of hormones stimulated through the sympathetic nervous system</a:t>
            </a:r>
          </a:p>
          <a:p>
            <a:pPr lvl="1"/>
            <a:r>
              <a:rPr lang="en-US" dirty="0" smtClean="0"/>
              <a:t>Fight-or-flight response</a:t>
            </a:r>
          </a:p>
          <a:p>
            <a:pPr lvl="2"/>
            <a:r>
              <a:rPr lang="en-US" dirty="0" smtClean="0"/>
              <a:t>Anticipation of stress or pain leads to an increased output of epinephrine and norepinephrine to help the body react to the stimulus</a:t>
            </a:r>
          </a:p>
        </p:txBody>
      </p:sp>
      <p:pic>
        <p:nvPicPr>
          <p:cNvPr id="4" name="Picture 3"/>
          <p:cNvPicPr>
            <a:picLocks noChangeAspect="1"/>
          </p:cNvPicPr>
          <p:nvPr/>
        </p:nvPicPr>
        <p:blipFill>
          <a:blip r:embed="rId3"/>
          <a:stretch>
            <a:fillRect/>
          </a:stretch>
        </p:blipFill>
        <p:spPr>
          <a:xfrm>
            <a:off x="8190880" y="774271"/>
            <a:ext cx="3533034" cy="2715412"/>
          </a:xfrm>
          <a:prstGeom prst="rect">
            <a:avLst/>
          </a:prstGeom>
        </p:spPr>
      </p:pic>
      <p:pic>
        <p:nvPicPr>
          <p:cNvPr id="5" name="Picture 4"/>
          <p:cNvPicPr>
            <a:picLocks noChangeAspect="1"/>
          </p:cNvPicPr>
          <p:nvPr/>
        </p:nvPicPr>
        <p:blipFill>
          <a:blip r:embed="rId4"/>
          <a:stretch>
            <a:fillRect/>
          </a:stretch>
        </p:blipFill>
        <p:spPr>
          <a:xfrm>
            <a:off x="8498154" y="3881569"/>
            <a:ext cx="2951143" cy="2512686"/>
          </a:xfrm>
          <a:prstGeom prst="rect">
            <a:avLst/>
          </a:prstGeom>
        </p:spPr>
      </p:pic>
    </p:spTree>
    <p:extLst>
      <p:ext uri="{BB962C8B-B14F-4D97-AF65-F5344CB8AC3E}">
        <p14:creationId xmlns:p14="http://schemas.microsoft.com/office/powerpoint/2010/main" val="38187582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Sonographic evaluation</a:t>
            </a:r>
            <a:endParaRPr lang="en-US" dirty="0"/>
          </a:p>
        </p:txBody>
      </p:sp>
      <p:sp>
        <p:nvSpPr>
          <p:cNvPr id="3" name="Content Placeholder 2"/>
          <p:cNvSpPr>
            <a:spLocks noGrp="1"/>
          </p:cNvSpPr>
          <p:nvPr>
            <p:ph sz="half" idx="1"/>
          </p:nvPr>
        </p:nvSpPr>
        <p:spPr>
          <a:xfrm>
            <a:off x="1257300" y="1874517"/>
            <a:ext cx="5099550" cy="4803373"/>
          </a:xfrm>
        </p:spPr>
        <p:txBody>
          <a:bodyPr>
            <a:normAutofit fontScale="85000" lnSpcReduction="10000"/>
          </a:bodyPr>
          <a:lstStyle/>
          <a:p>
            <a:r>
              <a:rPr lang="en-US" dirty="0" smtClean="0"/>
              <a:t>Much easier to see in neonates than older children and adults</a:t>
            </a:r>
          </a:p>
          <a:p>
            <a:pPr lvl="1"/>
            <a:r>
              <a:rPr lang="en-US" dirty="0" smtClean="0"/>
              <a:t>Proportionally larger than adult adrenal glands</a:t>
            </a:r>
          </a:p>
          <a:p>
            <a:pPr lvl="1"/>
            <a:r>
              <a:rPr lang="en-US" dirty="0" smtClean="0"/>
              <a:t>Sparsity of </a:t>
            </a:r>
            <a:r>
              <a:rPr lang="en-US" dirty="0" err="1" smtClean="0"/>
              <a:t>perirenal</a:t>
            </a:r>
            <a:r>
              <a:rPr lang="en-US" dirty="0" smtClean="0"/>
              <a:t> fat</a:t>
            </a:r>
          </a:p>
          <a:p>
            <a:pPr lvl="1"/>
            <a:r>
              <a:rPr lang="en-US" dirty="0" smtClean="0"/>
              <a:t>Closer to the skin surface</a:t>
            </a:r>
          </a:p>
          <a:p>
            <a:r>
              <a:rPr lang="en-US" dirty="0" smtClean="0"/>
              <a:t>Right adrenal</a:t>
            </a:r>
          </a:p>
          <a:p>
            <a:pPr lvl="1"/>
            <a:r>
              <a:rPr lang="en-US" dirty="0" smtClean="0"/>
              <a:t>Use the liver and possibly right kidney as acoustic windows, scanning </a:t>
            </a:r>
            <a:r>
              <a:rPr lang="en-US" dirty="0" err="1" smtClean="0"/>
              <a:t>intercostally</a:t>
            </a:r>
            <a:r>
              <a:rPr lang="en-US" dirty="0" smtClean="0"/>
              <a:t> (supine or LLD)</a:t>
            </a:r>
          </a:p>
          <a:p>
            <a:r>
              <a:rPr lang="en-US" dirty="0" smtClean="0"/>
              <a:t>Left </a:t>
            </a:r>
            <a:r>
              <a:rPr lang="en-US" dirty="0" smtClean="0"/>
              <a:t>adrenal</a:t>
            </a:r>
          </a:p>
          <a:p>
            <a:pPr lvl="1"/>
            <a:r>
              <a:rPr lang="en-US" dirty="0" smtClean="0"/>
              <a:t>Use the spleen or left kidney as acoustic windows, scanning </a:t>
            </a:r>
            <a:r>
              <a:rPr lang="en-US" dirty="0" err="1" smtClean="0"/>
              <a:t>intercostally</a:t>
            </a:r>
            <a:r>
              <a:rPr lang="en-US" dirty="0" smtClean="0"/>
              <a:t> (RLD or right anterior oblique)</a:t>
            </a:r>
          </a:p>
          <a:p>
            <a:pPr lvl="1"/>
            <a:r>
              <a:rPr lang="en-US" dirty="0" smtClean="0"/>
              <a:t>OR, use the liver, IVC, and aorta as acoustic windows, scanning </a:t>
            </a:r>
            <a:r>
              <a:rPr lang="en-US" dirty="0" err="1" smtClean="0"/>
              <a:t>intercostally</a:t>
            </a:r>
            <a:r>
              <a:rPr lang="en-US" dirty="0" smtClean="0"/>
              <a:t> from the right side with the patient left posterior oblique (the </a:t>
            </a:r>
            <a:r>
              <a:rPr lang="en-US" b="1" u="sng" dirty="0" smtClean="0"/>
              <a:t>cava-suprarenal line position</a:t>
            </a:r>
            <a:r>
              <a:rPr lang="en-US" dirty="0" smtClean="0"/>
              <a:t>) – this has a higher success rate than the conventional approach</a:t>
            </a:r>
          </a:p>
          <a:p>
            <a:pPr lvl="1"/>
            <a:endParaRPr lang="en-US" dirty="0" smtClean="0"/>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6728" y="1531037"/>
            <a:ext cx="3269673" cy="219348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7230" y="3906982"/>
            <a:ext cx="2047967" cy="272505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6871" y="3906982"/>
            <a:ext cx="2787929" cy="2770908"/>
          </a:xfrm>
          <a:prstGeom prst="rect">
            <a:avLst/>
          </a:prstGeom>
        </p:spPr>
      </p:pic>
    </p:spTree>
    <p:extLst>
      <p:ext uri="{BB962C8B-B14F-4D97-AF65-F5344CB8AC3E}">
        <p14:creationId xmlns:p14="http://schemas.microsoft.com/office/powerpoint/2010/main" val="11334906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sonographic appearance</a:t>
            </a:r>
            <a:endParaRPr lang="en-US" dirty="0"/>
          </a:p>
        </p:txBody>
      </p:sp>
      <p:sp>
        <p:nvSpPr>
          <p:cNvPr id="3" name="Content Placeholder 2"/>
          <p:cNvSpPr>
            <a:spLocks noGrp="1"/>
          </p:cNvSpPr>
          <p:nvPr>
            <p:ph idx="1"/>
          </p:nvPr>
        </p:nvSpPr>
        <p:spPr>
          <a:xfrm>
            <a:off x="1251678" y="1664837"/>
            <a:ext cx="10178322" cy="3593591"/>
          </a:xfrm>
        </p:spPr>
        <p:txBody>
          <a:bodyPr/>
          <a:lstStyle/>
          <a:p>
            <a:r>
              <a:rPr lang="en-US" dirty="0" smtClean="0"/>
              <a:t>In adults and older children, the cortex and medulla are </a:t>
            </a:r>
            <a:r>
              <a:rPr lang="en-US" dirty="0" err="1" smtClean="0"/>
              <a:t>sonographically</a:t>
            </a:r>
            <a:r>
              <a:rPr lang="en-US" dirty="0" smtClean="0"/>
              <a:t> indistinguishable with the gland appearing homogeneous and hypoechoic surrounded by echogenic fat</a:t>
            </a:r>
          </a:p>
          <a:p>
            <a:r>
              <a:rPr lang="en-US" dirty="0" smtClean="0"/>
              <a:t>In newborns, the cortex is relatively thick, and the hypoechoic cortex can be seen surrounding the central echogenic medulla</a:t>
            </a:r>
          </a:p>
          <a:p>
            <a:r>
              <a:rPr lang="en-US" dirty="0" smtClean="0"/>
              <a:t>After birth, the fetal zone of the cortex undergoes involution, gradually shrinking, and taking on a more typical adult appearance by 1 year of age</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3572" b="32381"/>
          <a:stretch/>
        </p:blipFill>
        <p:spPr>
          <a:xfrm>
            <a:off x="7856911" y="5036535"/>
            <a:ext cx="3573089" cy="175973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642" t="60424" r="1642" b="2912"/>
          <a:stretch/>
        </p:blipFill>
        <p:spPr>
          <a:xfrm>
            <a:off x="1943099" y="4262369"/>
            <a:ext cx="3853544" cy="2278511"/>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71835" b="4841"/>
          <a:stretch/>
        </p:blipFill>
        <p:spPr>
          <a:xfrm>
            <a:off x="7856910" y="3737754"/>
            <a:ext cx="3573089" cy="1205497"/>
          </a:xfrm>
          <a:prstGeom prst="rect">
            <a:avLst/>
          </a:prstGeom>
        </p:spPr>
      </p:pic>
    </p:spTree>
    <p:extLst>
      <p:ext uri="{BB962C8B-B14F-4D97-AF65-F5344CB8AC3E}">
        <p14:creationId xmlns:p14="http://schemas.microsoft.com/office/powerpoint/2010/main" val="3950278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cysts</a:t>
            </a:r>
            <a:endParaRPr lang="en-US" dirty="0"/>
          </a:p>
        </p:txBody>
      </p:sp>
      <p:sp>
        <p:nvSpPr>
          <p:cNvPr id="3" name="Content Placeholder 2"/>
          <p:cNvSpPr>
            <a:spLocks noGrp="1"/>
          </p:cNvSpPr>
          <p:nvPr>
            <p:ph idx="1"/>
          </p:nvPr>
        </p:nvSpPr>
        <p:spPr>
          <a:xfrm>
            <a:off x="1251678" y="1453244"/>
            <a:ext cx="10178322" cy="3593591"/>
          </a:xfrm>
        </p:spPr>
        <p:txBody>
          <a:bodyPr/>
          <a:lstStyle/>
          <a:p>
            <a:r>
              <a:rPr lang="en-US" dirty="0" smtClean="0"/>
              <a:t>Relatively infrequent and usually asymptomatic</a:t>
            </a:r>
          </a:p>
          <a:p>
            <a:r>
              <a:rPr lang="en-US" dirty="0" smtClean="0"/>
              <a:t>May be secondary to hemorrhage or degeneration of adenomas</a:t>
            </a:r>
          </a:p>
          <a:p>
            <a:r>
              <a:rPr lang="en-US" dirty="0" err="1" smtClean="0"/>
              <a:t>Sonographically</a:t>
            </a:r>
            <a:r>
              <a:rPr lang="en-US" dirty="0" smtClean="0"/>
              <a:t>, a rounded, fluid-filled mass with thin, smooth walls</a:t>
            </a:r>
          </a:p>
          <a:p>
            <a:r>
              <a:rPr lang="en-US" dirty="0" smtClean="0"/>
              <a:t>May be </a:t>
            </a:r>
            <a:r>
              <a:rPr lang="en-US" dirty="0" err="1" smtClean="0"/>
              <a:t>unilocular</a:t>
            </a:r>
            <a:r>
              <a:rPr lang="en-US" dirty="0" smtClean="0"/>
              <a:t> or </a:t>
            </a:r>
            <a:r>
              <a:rPr lang="en-US" dirty="0" err="1" smtClean="0"/>
              <a:t>multilocular</a:t>
            </a:r>
            <a:r>
              <a:rPr lang="en-US" dirty="0" smtClean="0"/>
              <a:t>, small or large</a:t>
            </a:r>
          </a:p>
          <a:p>
            <a:r>
              <a:rPr lang="en-US" dirty="0" smtClean="0"/>
              <a:t>May have calcified wall (eggshell calcification) – these are associated with malignancy</a:t>
            </a:r>
          </a:p>
          <a:p>
            <a:r>
              <a:rPr lang="en-US" dirty="0" smtClean="0"/>
              <a:t>Must be distinguished from renal cysts, hepatic or splenic cysts, or pancreatic pseudocysts</a:t>
            </a:r>
          </a:p>
          <a:p>
            <a:r>
              <a:rPr lang="en-US" dirty="0" smtClean="0"/>
              <a:t>FNA can confirm diagnosis</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2855" r="51137" b="4449"/>
          <a:stretch/>
        </p:blipFill>
        <p:spPr>
          <a:xfrm>
            <a:off x="8180614" y="4645367"/>
            <a:ext cx="3170112" cy="195605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434" b="51997"/>
          <a:stretch/>
        </p:blipFill>
        <p:spPr>
          <a:xfrm>
            <a:off x="4650840" y="4645368"/>
            <a:ext cx="2782020" cy="1941795"/>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51297" b="51686"/>
          <a:stretch/>
        </p:blipFill>
        <p:spPr>
          <a:xfrm>
            <a:off x="1251678" y="4645368"/>
            <a:ext cx="2792227" cy="1956055"/>
          </a:xfrm>
          <a:prstGeom prst="rect">
            <a:avLst/>
          </a:prstGeom>
        </p:spPr>
      </p:pic>
    </p:spTree>
    <p:extLst>
      <p:ext uri="{BB962C8B-B14F-4D97-AF65-F5344CB8AC3E}">
        <p14:creationId xmlns:p14="http://schemas.microsoft.com/office/powerpoint/2010/main" val="9983159"/>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1561</TotalTime>
  <Words>1261</Words>
  <Application>Microsoft Office PowerPoint</Application>
  <PresentationFormat>Widescreen</PresentationFormat>
  <Paragraphs>166</Paragraphs>
  <Slides>19</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Gill Sans MT</vt:lpstr>
      <vt:lpstr>Impact</vt:lpstr>
      <vt:lpstr>Badge</vt:lpstr>
      <vt:lpstr>The adrenal glands</vt:lpstr>
      <vt:lpstr>embryology</vt:lpstr>
      <vt:lpstr>anatomy</vt:lpstr>
      <vt:lpstr>vasculature</vt:lpstr>
      <vt:lpstr>Congenital anomalies</vt:lpstr>
      <vt:lpstr>physiology</vt:lpstr>
      <vt:lpstr>Sonographic evaluation</vt:lpstr>
      <vt:lpstr>Normal sonographic appearance</vt:lpstr>
      <vt:lpstr>cysts</vt:lpstr>
      <vt:lpstr>hemorrhage</vt:lpstr>
      <vt:lpstr>Hypoadrenalism</vt:lpstr>
      <vt:lpstr>hyperadrenalism</vt:lpstr>
      <vt:lpstr>Adrenal tumors</vt:lpstr>
      <vt:lpstr>adenoma</vt:lpstr>
      <vt:lpstr>myelolipoma</vt:lpstr>
      <vt:lpstr>adenocarcinoma</vt:lpstr>
      <vt:lpstr>neuroblastoma</vt:lpstr>
      <vt:lpstr>Pheochromocytoma </vt:lpstr>
      <vt:lpstr>Metastatic disease</vt:lpstr>
    </vt:vector>
  </TitlesOfParts>
  <Company>BCHS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adrenal glands</dc:title>
  <dc:creator>Abigail Kurtz</dc:creator>
  <cp:lastModifiedBy>Abigail Kurtz</cp:lastModifiedBy>
  <cp:revision>50</cp:revision>
  <dcterms:created xsi:type="dcterms:W3CDTF">2016-08-19T16:06:33Z</dcterms:created>
  <dcterms:modified xsi:type="dcterms:W3CDTF">2018-11-06T13:25:26Z</dcterms:modified>
</cp:coreProperties>
</file>