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3" r:id="rId4"/>
    <p:sldId id="264" r:id="rId5"/>
    <p:sldId id="290" r:id="rId6"/>
    <p:sldId id="258" r:id="rId7"/>
    <p:sldId id="265" r:id="rId8"/>
    <p:sldId id="266" r:id="rId9"/>
    <p:sldId id="267" r:id="rId10"/>
    <p:sldId id="283" r:id="rId11"/>
    <p:sldId id="286" r:id="rId12"/>
    <p:sldId id="284" r:id="rId13"/>
    <p:sldId id="288" r:id="rId14"/>
    <p:sldId id="287" r:id="rId15"/>
    <p:sldId id="268" r:id="rId16"/>
    <p:sldId id="289" r:id="rId17"/>
    <p:sldId id="259" r:id="rId18"/>
    <p:sldId id="285" r:id="rId19"/>
    <p:sldId id="269" r:id="rId20"/>
    <p:sldId id="282" r:id="rId21"/>
    <p:sldId id="293" r:id="rId22"/>
    <p:sldId id="294" r:id="rId23"/>
    <p:sldId id="295" r:id="rId24"/>
    <p:sldId id="291" r:id="rId25"/>
    <p:sldId id="292" r:id="rId26"/>
    <p:sldId id="296" r:id="rId27"/>
    <p:sldId id="297" r:id="rId2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71001" autoAdjust="0"/>
  </p:normalViewPr>
  <p:slideViewPr>
    <p:cSldViewPr>
      <p:cViewPr varScale="1">
        <p:scale>
          <a:sx n="50" d="100"/>
          <a:sy n="50" d="100"/>
        </p:scale>
        <p:origin x="112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8D35C71-FE39-4F22-A64B-198884FB99D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B4B62B3-3ED0-4055-9C92-ED004E15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2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5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0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3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3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3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3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2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8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7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5" indent="-174245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62B3-3ED0-4055-9C92-ED004E1566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DAB4D-3772-4BBB-B853-8CAD74A9A23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268F-A471-4F97-BF15-DA8556ABB86F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KnbiZxNHJAhWCRSYKHZyJAdwQjRwIBw&amp;url=http://www.flheartlung.com/speciality-services/pulmonary/thoracentesis/&amp;psig=AFQjCNGlZcAPS6HUHK95r62GKT0Auosxzg&amp;ust=144984513589704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com/url?sa=i&amp;rct=j&amp;q=&amp;esrc=s&amp;source=images&amp;cd=&amp;cad=rja&amp;uact=8&amp;ved=0ahUKEwi26qGWxdHJAhVIRyYKHWHRCBsQjRwIBw&amp;url=http://www.med.uottawa.ca/courses/ugt/US%20Guided%20Techniques/e_us_guided.html&amp;bvm=bv.109395566,d.eWE&amp;psig=AFQjCNEVxreOux4mFu7HWLeBpSzztABlcw&amp;ust=1449845399512003" TargetMode="External"/><Relationship Id="rId7" Type="http://schemas.openxmlformats.org/officeDocument/2006/relationships/hyperlink" Target="http://www.google.com/url?sa=i&amp;rct=j&amp;q=&amp;esrc=s&amp;source=images&amp;cd=&amp;cad=rja&amp;uact=8&amp;ved=0ahUKEwiihIu2xdHJAhXCPCYKHeaQDQYQjRwIBw&amp;url=http://www.medison.ru/uzi/gal285.htm&amp;psig=AFQjCNEVxreOux4mFu7HWLeBpSzztABlcw&amp;ust=144984539951200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/url?sa=i&amp;rct=j&amp;q=&amp;esrc=s&amp;source=images&amp;cd=&amp;cad=rja&amp;uact=8&amp;ved=0ahUKEwiT-P2fxdHJAhUGyyYKHYSGChUQjRwIBw&amp;url=http://journal.publications.chestnet.org/article.aspx?articleid%3D1084499&amp;psig=AFQjCNEVxreOux4mFu7HWLeBpSzztABlcw&amp;ust=1449845399512003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www.ultrasoundcases.info/Case-List.aspx?cat=4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Abdominal Wall, Diaphragm, and Non-Cardiac Chest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</a:p>
          <a:p>
            <a:r>
              <a:rPr lang="en-US" dirty="0" smtClean="0"/>
              <a:t>Chapter 25 pages </a:t>
            </a:r>
            <a:r>
              <a:rPr lang="en-US" dirty="0" smtClean="0"/>
              <a:t>763-765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Hernias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Hernias occurring in the anterior or lateral abdominal wall</a:t>
            </a:r>
          </a:p>
          <a:p>
            <a:r>
              <a:rPr lang="en-US" dirty="0" smtClean="0"/>
              <a:t>Types include umbilical, </a:t>
            </a:r>
            <a:r>
              <a:rPr lang="en-US" dirty="0" err="1" smtClean="0"/>
              <a:t>paraumbilical</a:t>
            </a:r>
            <a:r>
              <a:rPr lang="en-US" dirty="0" smtClean="0"/>
              <a:t>, epigastric, hypogastric, Spigelian, and incisional</a:t>
            </a:r>
          </a:p>
          <a:p>
            <a:r>
              <a:rPr lang="en-US" dirty="0"/>
              <a:t>Umbilical hernia – the most common type of ventral hernia</a:t>
            </a:r>
          </a:p>
          <a:p>
            <a:pPr lvl="1"/>
            <a:r>
              <a:rPr lang="en-US" dirty="0"/>
              <a:t>Can be congenital or acquired</a:t>
            </a:r>
          </a:p>
          <a:p>
            <a:pPr lvl="1"/>
            <a:r>
              <a:rPr lang="en-US" dirty="0"/>
              <a:t>Common in women, infants, and small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Hernias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2133599"/>
            <a:ext cx="2667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7112" r="14666" b="4001"/>
          <a:stretch/>
        </p:blipFill>
        <p:spPr>
          <a:xfrm>
            <a:off x="685799" y="2174419"/>
            <a:ext cx="2133600" cy="2051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 b="7422"/>
          <a:stretch/>
        </p:blipFill>
        <p:spPr>
          <a:xfrm>
            <a:off x="3073716" y="2174419"/>
            <a:ext cx="3095627" cy="19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311" r="14667" b="6800"/>
          <a:stretch/>
        </p:blipFill>
        <p:spPr>
          <a:xfrm>
            <a:off x="468087" y="4495800"/>
            <a:ext cx="2362198" cy="2187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6667" r="15467" b="8000"/>
          <a:stretch/>
        </p:blipFill>
        <p:spPr>
          <a:xfrm>
            <a:off x="3073716" y="4495800"/>
            <a:ext cx="2369487" cy="2187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98" y="1360941"/>
            <a:ext cx="982324" cy="772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21929"/>
            <a:ext cx="2846616" cy="21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Groin Hernias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905000"/>
            <a:ext cx="7125112" cy="40514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Hernias occurring in the </a:t>
            </a:r>
            <a:r>
              <a:rPr lang="en-US" dirty="0" err="1" smtClean="0"/>
              <a:t>ilioinguinal</a:t>
            </a:r>
            <a:r>
              <a:rPr lang="en-US" dirty="0" smtClean="0"/>
              <a:t> crease at the junction of the abdomen and thigh and the adjacent areas immediately above and below</a:t>
            </a:r>
          </a:p>
          <a:p>
            <a:r>
              <a:rPr lang="en-US" dirty="0" smtClean="0"/>
              <a:t>Types include inguinal and femoral</a:t>
            </a:r>
          </a:p>
          <a:p>
            <a:r>
              <a:rPr lang="en-US" dirty="0"/>
              <a:t>Inguinal hernias </a:t>
            </a:r>
            <a:r>
              <a:rPr lang="en-US" dirty="0" smtClean="0"/>
              <a:t>– the </a:t>
            </a:r>
            <a:r>
              <a:rPr lang="en-US" dirty="0"/>
              <a:t>most common type of abdominal wall hernia</a:t>
            </a:r>
          </a:p>
          <a:p>
            <a:pPr lvl="1"/>
            <a:r>
              <a:rPr lang="en-US" dirty="0"/>
              <a:t>Can be direct or indirect</a:t>
            </a:r>
          </a:p>
          <a:p>
            <a:pPr lvl="1"/>
            <a:r>
              <a:rPr lang="en-US" dirty="0"/>
              <a:t>Indirect are more common and most commonly occur in boys and young men</a:t>
            </a:r>
          </a:p>
          <a:p>
            <a:pPr lvl="1"/>
            <a:r>
              <a:rPr lang="en-US" dirty="0"/>
              <a:t>Indirect hernias arise from the deep inguinal ring and extend superficially and </a:t>
            </a:r>
            <a:r>
              <a:rPr lang="en-US" dirty="0" err="1"/>
              <a:t>interomedially</a:t>
            </a:r>
            <a:r>
              <a:rPr lang="en-US" dirty="0"/>
              <a:t> down the inguinal canal – they can extend down into the scrotum in males and the labium </a:t>
            </a:r>
            <a:r>
              <a:rPr lang="en-US" dirty="0" err="1"/>
              <a:t>majorum</a:t>
            </a:r>
            <a:r>
              <a:rPr lang="en-US" dirty="0"/>
              <a:t> in females</a:t>
            </a:r>
          </a:p>
          <a:p>
            <a:pPr lvl="1"/>
            <a:r>
              <a:rPr lang="en-US" dirty="0"/>
              <a:t>Direct are usually found in elderly men with weak abdominal muscles  - a direct inguinal hernia presents as a generalized bulge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Groin Hernias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3000"/>
          <a:stretch/>
        </p:blipFill>
        <p:spPr>
          <a:xfrm>
            <a:off x="1752600" y="1799544"/>
            <a:ext cx="2209800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r="7340"/>
          <a:stretch/>
        </p:blipFill>
        <p:spPr>
          <a:xfrm>
            <a:off x="5334000" y="1799544"/>
            <a:ext cx="2362201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5" y="4495800"/>
            <a:ext cx="2764971" cy="207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495800"/>
            <a:ext cx="2764971" cy="20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Hernias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42" y="1621970"/>
            <a:ext cx="2876758" cy="2157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600199"/>
            <a:ext cx="2905787" cy="217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9334"/>
          <a:stretch/>
        </p:blipFill>
        <p:spPr>
          <a:xfrm>
            <a:off x="321156" y="4206800"/>
            <a:ext cx="2421547" cy="227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4878"/>
          <a:stretch/>
        </p:blipFill>
        <p:spPr>
          <a:xfrm>
            <a:off x="2971800" y="4195914"/>
            <a:ext cx="2818903" cy="2281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3713" r="4952" b="6875"/>
          <a:stretch/>
        </p:blipFill>
        <p:spPr>
          <a:xfrm>
            <a:off x="5943600" y="4195914"/>
            <a:ext cx="3084080" cy="22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Wall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981200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Lipoma</a:t>
            </a:r>
            <a:r>
              <a:rPr lang="en-US" dirty="0" smtClean="0"/>
              <a:t> – benign fatty tumor found anywhere fat is present</a:t>
            </a:r>
          </a:p>
          <a:p>
            <a:r>
              <a:rPr lang="en-US" dirty="0" err="1" smtClean="0"/>
              <a:t>Desmoid</a:t>
            </a:r>
            <a:r>
              <a:rPr lang="en-US" dirty="0" smtClean="0"/>
              <a:t> tumor – benign fibrous tumor associated with pregnancy</a:t>
            </a:r>
          </a:p>
          <a:p>
            <a:r>
              <a:rPr lang="en-US" dirty="0" smtClean="0"/>
              <a:t>Neuroma – swollen nerve tissue caused by damage to a nerve during surgery </a:t>
            </a:r>
          </a:p>
          <a:p>
            <a:r>
              <a:rPr lang="en-US" dirty="0" err="1" smtClean="0"/>
              <a:t>Endometrioma</a:t>
            </a:r>
            <a:r>
              <a:rPr lang="en-US" dirty="0" smtClean="0"/>
              <a:t> – endometrial tissue located outside of the uterus</a:t>
            </a:r>
          </a:p>
          <a:p>
            <a:r>
              <a:rPr lang="en-US" dirty="0" smtClean="0"/>
              <a:t>Sarcoma – malignant tumor that can grow quite large before causing clinical symptoms</a:t>
            </a:r>
          </a:p>
          <a:p>
            <a:r>
              <a:rPr lang="en-US" dirty="0" smtClean="0"/>
              <a:t>Metastasis – frequently an extension from a nearby primary such as ovary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Neoplasms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1009442" y="1676400"/>
            <a:ext cx="3886200" cy="1693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0" b="54444"/>
          <a:stretch/>
        </p:blipFill>
        <p:spPr>
          <a:xfrm>
            <a:off x="1705576" y="3886200"/>
            <a:ext cx="2493931" cy="25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199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095" r="9333" b="6571"/>
          <a:stretch/>
        </p:blipFill>
        <p:spPr>
          <a:xfrm>
            <a:off x="5105399" y="4114800"/>
            <a:ext cx="2854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46" y="332994"/>
            <a:ext cx="7125113" cy="924475"/>
          </a:xfrm>
        </p:spPr>
        <p:txBody>
          <a:bodyPr/>
          <a:lstStyle/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490083"/>
            <a:ext cx="7125112" cy="4051437"/>
          </a:xfrm>
        </p:spPr>
        <p:txBody>
          <a:bodyPr/>
          <a:lstStyle/>
          <a:p>
            <a:r>
              <a:rPr lang="en-US" dirty="0" smtClean="0"/>
              <a:t>Musculotendinous partition separating the thoracic and abdominal cavities</a:t>
            </a:r>
          </a:p>
          <a:p>
            <a:r>
              <a:rPr lang="en-US" dirty="0" smtClean="0"/>
              <a:t>Major muscle of inspiration</a:t>
            </a:r>
          </a:p>
          <a:p>
            <a:r>
              <a:rPr lang="en-US" dirty="0" smtClean="0"/>
              <a:t>Diaphragmatic </a:t>
            </a:r>
            <a:r>
              <a:rPr lang="en-US" dirty="0" err="1" smtClean="0"/>
              <a:t>crura</a:t>
            </a:r>
            <a:r>
              <a:rPr lang="en-US" dirty="0" smtClean="0"/>
              <a:t> – attached to lumbar vertebrae and form a tether for muscular contraction</a:t>
            </a:r>
          </a:p>
          <a:p>
            <a:r>
              <a:rPr lang="en-US" dirty="0" smtClean="0"/>
              <a:t>Diaphragmatic apertures – openings for structures to pass between the thorax and abdomen</a:t>
            </a:r>
            <a:endParaRPr lang="en-US" dirty="0"/>
          </a:p>
        </p:txBody>
      </p:sp>
      <p:pic>
        <p:nvPicPr>
          <p:cNvPr id="2050" name="Picture 2" descr="C:\Users\e126602\Desktop\figure_2.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54" y="3869338"/>
            <a:ext cx="3851366" cy="28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984966" y="466344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38652" y="4114800"/>
            <a:ext cx="75111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5041" y="53107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4871681"/>
            <a:ext cx="990600" cy="799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868216" cy="924475"/>
          </a:xfrm>
        </p:spPr>
        <p:txBody>
          <a:bodyPr/>
          <a:lstStyle/>
          <a:p>
            <a:r>
              <a:rPr lang="en-US" dirty="0" smtClean="0"/>
              <a:t>Diaphragm and Diaphragmatic Crus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48" y="3020634"/>
            <a:ext cx="4088668" cy="271316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20634"/>
            <a:ext cx="3541528" cy="26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4565"/>
            <a:ext cx="7125112" cy="4051437"/>
          </a:xfrm>
        </p:spPr>
        <p:txBody>
          <a:bodyPr/>
          <a:lstStyle/>
          <a:p>
            <a:r>
              <a:rPr lang="en-US" dirty="0" smtClean="0"/>
              <a:t>Excessive fluid accumulation in the pleural space around the lung</a:t>
            </a:r>
          </a:p>
          <a:p>
            <a:r>
              <a:rPr lang="en-US" dirty="0" smtClean="0"/>
              <a:t>Fluid can be simple or complex</a:t>
            </a:r>
          </a:p>
          <a:p>
            <a:r>
              <a:rPr lang="en-US" dirty="0" smtClean="0"/>
              <a:t>Variety of causes including CHF, cancer, pneumonia, cirrhosis, and end-stage renal disease</a:t>
            </a:r>
          </a:p>
          <a:p>
            <a:r>
              <a:rPr lang="en-US" dirty="0" smtClean="0"/>
              <a:t>Patients present with SOB and pleuritic chest pain</a:t>
            </a:r>
          </a:p>
          <a:p>
            <a:r>
              <a:rPr lang="en-US" dirty="0" smtClean="0"/>
              <a:t>US used to evaluate presence/ size of effusion, fluid characteristics, and to mark/ guide for thoracentesis</a:t>
            </a:r>
            <a:endParaRPr lang="en-US" dirty="0"/>
          </a:p>
        </p:txBody>
      </p:sp>
      <p:pic>
        <p:nvPicPr>
          <p:cNvPr id="1026" name="Picture 2" descr="http://www.flheartlung.com/wp-content/uploads/2015/06/Thoracentesis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4" y="4648200"/>
            <a:ext cx="4072104" cy="20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229600" cy="924475"/>
          </a:xfrm>
        </p:spPr>
        <p:txBody>
          <a:bodyPr/>
          <a:lstStyle/>
          <a:p>
            <a:r>
              <a:rPr lang="en-US" dirty="0" smtClean="0"/>
              <a:t>Anterolateral Abdominal Wall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4" y="1806430"/>
            <a:ext cx="7125112" cy="2925097"/>
          </a:xfrm>
        </p:spPr>
        <p:txBody>
          <a:bodyPr>
            <a:normAutofit/>
          </a:bodyPr>
          <a:lstStyle/>
          <a:p>
            <a:r>
              <a:rPr lang="en-US" dirty="0" smtClean="0"/>
              <a:t>Skin</a:t>
            </a:r>
          </a:p>
          <a:p>
            <a:r>
              <a:rPr lang="en-US" dirty="0"/>
              <a:t>S</a:t>
            </a:r>
            <a:r>
              <a:rPr lang="en-US" dirty="0" smtClean="0"/>
              <a:t>uperficial fascia/ subcutaneous tissue</a:t>
            </a:r>
          </a:p>
          <a:p>
            <a:r>
              <a:rPr lang="en-US" dirty="0" smtClean="0"/>
              <a:t>Muscles and their aponeuroses</a:t>
            </a:r>
          </a:p>
          <a:p>
            <a:r>
              <a:rPr lang="en-US" dirty="0" smtClean="0"/>
              <a:t>Deep fascia</a:t>
            </a:r>
          </a:p>
          <a:p>
            <a:r>
              <a:rPr lang="en-US" dirty="0" err="1" smtClean="0"/>
              <a:t>Extraperitoneal</a:t>
            </a:r>
            <a:r>
              <a:rPr lang="en-US" dirty="0" smtClean="0"/>
              <a:t> fat</a:t>
            </a:r>
          </a:p>
          <a:p>
            <a:r>
              <a:rPr lang="en-US" dirty="0" smtClean="0"/>
              <a:t>Parietal peritoneum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7467600" cy="17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125113" cy="924475"/>
          </a:xfrm>
        </p:spPr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pic>
        <p:nvPicPr>
          <p:cNvPr id="2052" name="Picture 4" descr="http://www.med.uottawa.ca/courses/ugt/US%20Guided%20Techniques/e_images/tb_right_pleural_effu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67" y="1419886"/>
            <a:ext cx="3024351" cy="24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ournal.publications.chestnet.org/data/journals/chest/22044/m_zcb0060602540001.jpe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>
            <a:off x="1010072" y="4153878"/>
            <a:ext cx="3455740" cy="2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dison.ru/uzi/img/p28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3" y="4153879"/>
            <a:ext cx="3128041" cy="23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ultrasoundcases.info/files/Jpg/lbox_16559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28" y="1419886"/>
            <a:ext cx="3177007" cy="23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33400"/>
            <a:ext cx="7125113" cy="924475"/>
          </a:xfrm>
        </p:spPr>
        <p:txBody>
          <a:bodyPr/>
          <a:lstStyle/>
          <a:p>
            <a:r>
              <a:rPr lang="en-US" dirty="0" smtClean="0"/>
              <a:t>Diaphragmatic 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19200"/>
            <a:ext cx="7125112" cy="4051437"/>
          </a:xfrm>
        </p:spPr>
        <p:txBody>
          <a:bodyPr/>
          <a:lstStyle/>
          <a:p>
            <a:r>
              <a:rPr lang="en-US" dirty="0" smtClean="0"/>
              <a:t>Defect or whole in the diaphragm that allows abdominal contents to move into the thoracic cavity</a:t>
            </a:r>
          </a:p>
          <a:p>
            <a:r>
              <a:rPr lang="en-US" dirty="0" smtClean="0"/>
              <a:t>Can be congenital or acquired</a:t>
            </a:r>
          </a:p>
          <a:p>
            <a:r>
              <a:rPr lang="en-US" dirty="0" smtClean="0"/>
              <a:t>Congenital hernias result from diaphragmatic fusion failure, </a:t>
            </a:r>
            <a:r>
              <a:rPr lang="en-US" dirty="0" err="1" smtClean="0"/>
              <a:t>maldevelopment</a:t>
            </a:r>
            <a:r>
              <a:rPr lang="en-US" dirty="0" smtClean="0"/>
              <a:t>, or localized weakness</a:t>
            </a:r>
          </a:p>
          <a:p>
            <a:pPr lvl="1"/>
            <a:r>
              <a:rPr lang="en-US" dirty="0" smtClean="0"/>
              <a:t>2 types – </a:t>
            </a:r>
            <a:r>
              <a:rPr lang="en-US" dirty="0" err="1" smtClean="0"/>
              <a:t>Bochdalek</a:t>
            </a:r>
            <a:r>
              <a:rPr lang="en-US" dirty="0" smtClean="0"/>
              <a:t> and Morgagni</a:t>
            </a:r>
          </a:p>
          <a:p>
            <a:pPr lvl="1"/>
            <a:r>
              <a:rPr lang="en-US" dirty="0" smtClean="0"/>
              <a:t>Often diagnosed prenatally</a:t>
            </a:r>
          </a:p>
          <a:p>
            <a:r>
              <a:rPr lang="en-US" dirty="0" smtClean="0"/>
              <a:t>Acquired hernias result from penetrating or blunt trauma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1395" b="55635"/>
          <a:stretch/>
        </p:blipFill>
        <p:spPr>
          <a:xfrm>
            <a:off x="839159" y="5044573"/>
            <a:ext cx="3104569" cy="1399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44932" b="54426"/>
          <a:stretch/>
        </p:blipFill>
        <p:spPr>
          <a:xfrm>
            <a:off x="4761999" y="5046785"/>
            <a:ext cx="2133600" cy="139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1" r="45187"/>
          <a:stretch/>
        </p:blipFill>
        <p:spPr>
          <a:xfrm>
            <a:off x="6878014" y="5044573"/>
            <a:ext cx="1961184" cy="13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92013"/>
            <a:ext cx="7125112" cy="3227588"/>
          </a:xfrm>
        </p:spPr>
        <p:txBody>
          <a:bodyPr/>
          <a:lstStyle/>
          <a:p>
            <a:r>
              <a:rPr lang="en-US" dirty="0" smtClean="0"/>
              <a:t>Abnormal elevation of the diaphragm</a:t>
            </a:r>
          </a:p>
          <a:p>
            <a:r>
              <a:rPr lang="en-US" dirty="0" smtClean="0"/>
              <a:t>Often due to a congenital weakness, allowing the spleen or liver to protrude upward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3352800" cy="26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64747"/>
            <a:ext cx="7125112" cy="4051437"/>
          </a:xfrm>
        </p:spPr>
        <p:txBody>
          <a:bodyPr/>
          <a:lstStyle/>
          <a:p>
            <a:r>
              <a:rPr lang="en-US" dirty="0" smtClean="0"/>
              <a:t>Absent </a:t>
            </a:r>
            <a:r>
              <a:rPr lang="en-US" dirty="0"/>
              <a:t>or paradoxical motion of a </a:t>
            </a:r>
            <a:r>
              <a:rPr lang="en-US" dirty="0" err="1"/>
              <a:t>hemidiaphragm</a:t>
            </a:r>
            <a:r>
              <a:rPr lang="en-US" dirty="0"/>
              <a:t> caused by phrenic nerve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Lack of diaphragmatic movement inhibits breathing and ventilation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3" y="4191000"/>
            <a:ext cx="5924550" cy="22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dirty="0" smtClean="0"/>
              <a:t>Pneumothorax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64797" y="3048000"/>
            <a:ext cx="3471277" cy="576262"/>
          </a:xfrm>
        </p:spPr>
        <p:txBody>
          <a:bodyPr/>
          <a:lstStyle/>
          <a:p>
            <a:pPr algn="ctr"/>
            <a:r>
              <a:rPr lang="en-US" sz="2000" dirty="0" smtClean="0"/>
              <a:t>Normal – Seashore Sign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8926" y="3124200"/>
            <a:ext cx="3471275" cy="576262"/>
          </a:xfrm>
        </p:spPr>
        <p:txBody>
          <a:bodyPr/>
          <a:lstStyle/>
          <a:p>
            <a:pPr algn="ctr"/>
            <a:r>
              <a:rPr lang="en-US" sz="2000" dirty="0" smtClean="0"/>
              <a:t>Abnormal – Barcode or Stratosphere Sign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04138"/>
            <a:ext cx="3935528" cy="2806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810000"/>
            <a:ext cx="3734072" cy="2800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752600"/>
            <a:ext cx="73152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DEF5FA"/>
              </a:buClr>
              <a:buFont typeface="Wingdings 2" charset="2"/>
              <a:buChar char=""/>
            </a:pPr>
            <a:r>
              <a:rPr lang="en-US" dirty="0" smtClean="0">
                <a:solidFill>
                  <a:prstClr val="white"/>
                </a:solidFill>
              </a:rPr>
              <a:t>Abnormal collection of air in the pleural space between the lung and chest wall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DEF5FA"/>
              </a:buClr>
              <a:buFont typeface="Wingdings 2" charset="2"/>
              <a:buChar char=""/>
            </a:pPr>
            <a:r>
              <a:rPr lang="en-US" dirty="0" smtClean="0">
                <a:solidFill>
                  <a:prstClr val="white"/>
                </a:solidFill>
              </a:rPr>
              <a:t>Normal lung sliding is not present with a pneumothorax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Edema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1372" y="3200400"/>
            <a:ext cx="3471277" cy="576262"/>
          </a:xfrm>
        </p:spPr>
        <p:txBody>
          <a:bodyPr/>
          <a:lstStyle/>
          <a:p>
            <a:pPr algn="ctr"/>
            <a:r>
              <a:rPr lang="en-US" sz="2000" dirty="0" smtClean="0"/>
              <a:t>Normal – A Lines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20352" y="3200400"/>
            <a:ext cx="3471275" cy="576262"/>
          </a:xfrm>
        </p:spPr>
        <p:txBody>
          <a:bodyPr/>
          <a:lstStyle/>
          <a:p>
            <a:pPr algn="ctr"/>
            <a:r>
              <a:rPr lang="en-US" sz="2000" dirty="0" smtClean="0"/>
              <a:t>Abnormal – B Lines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3558380" cy="2556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2" r="52500" b="13334"/>
          <a:stretch/>
        </p:blipFill>
        <p:spPr>
          <a:xfrm>
            <a:off x="1142999" y="4038600"/>
            <a:ext cx="3168024" cy="2556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9442" y="2014564"/>
            <a:ext cx="7425738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DEF5FA"/>
              </a:buClr>
              <a:buFont typeface="Wingdings 2" charset="2"/>
              <a:buChar char=""/>
            </a:pPr>
            <a:r>
              <a:rPr lang="en-US" dirty="0" smtClean="0">
                <a:solidFill>
                  <a:prstClr val="white"/>
                </a:solidFill>
              </a:rPr>
              <a:t>Excessive fluid accumulation in the alveoli of the lungs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DEF5FA"/>
              </a:buClr>
              <a:buFont typeface="Wingdings 2" charset="2"/>
              <a:buChar char=""/>
            </a:pPr>
            <a:r>
              <a:rPr lang="en-US" dirty="0" smtClean="0">
                <a:solidFill>
                  <a:prstClr val="white"/>
                </a:solidFill>
              </a:rPr>
              <a:t>Causes ring down artifacts known as B lines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8586" y="381000"/>
            <a:ext cx="7125113" cy="924475"/>
          </a:xfrm>
        </p:spPr>
        <p:txBody>
          <a:bodyPr/>
          <a:lstStyle/>
          <a:p>
            <a:r>
              <a:rPr lang="en-US" dirty="0" smtClean="0"/>
              <a:t>Thymus Gland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8587" y="1066800"/>
            <a:ext cx="7125112" cy="4051437"/>
          </a:xfrm>
        </p:spPr>
        <p:txBody>
          <a:bodyPr/>
          <a:lstStyle/>
          <a:p>
            <a:r>
              <a:rPr lang="en-US" dirty="0" err="1" smtClean="0"/>
              <a:t>Bilobed</a:t>
            </a:r>
            <a:r>
              <a:rPr lang="en-US" dirty="0" smtClean="0"/>
              <a:t> gland located within the mediastinum</a:t>
            </a:r>
          </a:p>
          <a:p>
            <a:r>
              <a:rPr lang="en-US" dirty="0" smtClean="0"/>
              <a:t>Proportionally larger in neonates and young infants</a:t>
            </a:r>
          </a:p>
          <a:p>
            <a:r>
              <a:rPr lang="en-US" dirty="0" smtClean="0"/>
              <a:t>Increases in size in childhood to reach a maximum weight at puberty</a:t>
            </a:r>
          </a:p>
          <a:p>
            <a:r>
              <a:rPr lang="en-US" dirty="0" smtClean="0"/>
              <a:t>Plays important role in maintaining immune competency</a:t>
            </a:r>
          </a:p>
          <a:p>
            <a:r>
              <a:rPr lang="en-US" dirty="0" smtClean="0"/>
              <a:t>Lies anterior to the great vessels and posterior to the sternum</a:t>
            </a:r>
          </a:p>
          <a:p>
            <a:r>
              <a:rPr lang="en-US" dirty="0" smtClean="0"/>
              <a:t>Best demonstrated using suprasternal, </a:t>
            </a:r>
            <a:r>
              <a:rPr lang="en-US" dirty="0" err="1" smtClean="0"/>
              <a:t>transsternal</a:t>
            </a:r>
            <a:r>
              <a:rPr lang="en-US" dirty="0" smtClean="0"/>
              <a:t>, or parasternal approaches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06" y="4953000"/>
            <a:ext cx="2667431" cy="1747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34953"/>
            <a:ext cx="2299530" cy="175786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62600" y="5257800"/>
            <a:ext cx="391820" cy="2286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30655" y="4959419"/>
            <a:ext cx="391820" cy="2286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50374" y="5370986"/>
            <a:ext cx="391820" cy="2286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37" y="365888"/>
            <a:ext cx="7125113" cy="924475"/>
          </a:xfrm>
        </p:spPr>
        <p:txBody>
          <a:bodyPr/>
          <a:lstStyle/>
          <a:p>
            <a:r>
              <a:rPr lang="en-US" dirty="0" smtClean="0"/>
              <a:t>Thymus Sonographic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938" y="914400"/>
            <a:ext cx="7125112" cy="4051437"/>
          </a:xfrm>
        </p:spPr>
        <p:txBody>
          <a:bodyPr/>
          <a:lstStyle/>
          <a:p>
            <a:r>
              <a:rPr lang="en-US" dirty="0" smtClean="0"/>
              <a:t>Quadrilateral shape in infants and more triangular shape in older children</a:t>
            </a:r>
          </a:p>
          <a:p>
            <a:r>
              <a:rPr lang="en-US" dirty="0" smtClean="0"/>
              <a:t>Echogenicity - hypoechoic to subcutaneous tissue and nearly isoechoic to liver</a:t>
            </a:r>
          </a:p>
          <a:p>
            <a:r>
              <a:rPr lang="en-US" dirty="0" smtClean="0"/>
              <a:t>Echotexture – linear and punctate </a:t>
            </a:r>
            <a:r>
              <a:rPr lang="en-US" dirty="0" err="1" smtClean="0"/>
              <a:t>echodensities</a:t>
            </a:r>
            <a:r>
              <a:rPr lang="en-US" dirty="0" smtClean="0"/>
              <a:t> throughout the gland</a:t>
            </a:r>
          </a:p>
          <a:p>
            <a:r>
              <a:rPr lang="en-US" dirty="0"/>
              <a:t>Multiple small vessels throughout</a:t>
            </a:r>
          </a:p>
          <a:p>
            <a:r>
              <a:rPr lang="en-US" dirty="0" smtClean="0"/>
              <a:t>Left lobe usually larger than the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56777" b="50134"/>
          <a:stretch/>
        </p:blipFill>
        <p:spPr>
          <a:xfrm>
            <a:off x="1676400" y="4662326"/>
            <a:ext cx="18288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1" r="1454" b="50134"/>
          <a:stretch/>
        </p:blipFill>
        <p:spPr>
          <a:xfrm>
            <a:off x="3657600" y="4677507"/>
            <a:ext cx="2362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51784" r="56777"/>
          <a:stretch/>
        </p:blipFill>
        <p:spPr>
          <a:xfrm>
            <a:off x="6172200" y="4677506"/>
            <a:ext cx="1876868" cy="19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848600" cy="924475"/>
          </a:xfrm>
        </p:spPr>
        <p:txBody>
          <a:bodyPr/>
          <a:lstStyle/>
          <a:p>
            <a:r>
              <a:rPr lang="en-US" dirty="0" smtClean="0"/>
              <a:t>Anterolateral Abdominal Wall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44" y="1893194"/>
            <a:ext cx="7125112" cy="4051437"/>
          </a:xfrm>
        </p:spPr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abdominus</a:t>
            </a:r>
            <a:r>
              <a:rPr lang="en-US" dirty="0" smtClean="0"/>
              <a:t> </a:t>
            </a:r>
          </a:p>
          <a:p>
            <a:r>
              <a:rPr lang="en-US" dirty="0" err="1"/>
              <a:t>Pyramidalis</a:t>
            </a:r>
            <a:endParaRPr lang="en-US" dirty="0"/>
          </a:p>
          <a:p>
            <a:r>
              <a:rPr lang="en-US" dirty="0" smtClean="0"/>
              <a:t>External </a:t>
            </a:r>
            <a:r>
              <a:rPr lang="en-US" dirty="0" err="1" smtClean="0"/>
              <a:t>obliques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Internal </a:t>
            </a:r>
            <a:r>
              <a:rPr lang="en-US" dirty="0" err="1" smtClean="0"/>
              <a:t>obliques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Transversus </a:t>
            </a:r>
            <a:r>
              <a:rPr lang="en-US" dirty="0" err="1" smtClean="0"/>
              <a:t>abdominus</a:t>
            </a:r>
            <a:endParaRPr lang="en-US" dirty="0"/>
          </a:p>
        </p:txBody>
      </p:sp>
      <p:pic>
        <p:nvPicPr>
          <p:cNvPr id="1026" name="Picture 2" descr="C:\Users\e126602\Desktop\figure_2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7422"/>
            <a:ext cx="4300894" cy="39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Anterolateral Abdominal Wall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95487"/>
            <a:ext cx="3623677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Rectus sheath – strong fibrous compartment for the rectus abdominis and </a:t>
            </a:r>
            <a:r>
              <a:rPr lang="en-US" dirty="0" err="1" smtClean="0"/>
              <a:t>pyramidalis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Linea alba – courses the length of the abdominal wall, separating the bilateral rectus sheaths</a:t>
            </a:r>
          </a:p>
          <a:p>
            <a:r>
              <a:rPr lang="en-US" dirty="0" smtClean="0"/>
              <a:t>Umbilicus – area where all layers of the anterolateral abdominal wall fuse</a:t>
            </a:r>
          </a:p>
          <a:p>
            <a:r>
              <a:rPr lang="en-US" dirty="0" smtClean="0"/>
              <a:t>Umbilical ring – defect in the </a:t>
            </a:r>
            <a:r>
              <a:rPr lang="en-US" dirty="0" err="1" smtClean="0"/>
              <a:t>linea</a:t>
            </a:r>
            <a:r>
              <a:rPr lang="en-US" dirty="0" smtClean="0"/>
              <a:t> alba located deep to the umbilicus</a:t>
            </a:r>
          </a:p>
          <a:p>
            <a:r>
              <a:rPr lang="en-US" dirty="0" smtClean="0"/>
              <a:t>Inguinal canal – oblique passage formed during fetal development where structures exit and enter the abdominal cavity</a:t>
            </a:r>
            <a:endParaRPr lang="en-US" dirty="0"/>
          </a:p>
        </p:txBody>
      </p:sp>
      <p:pic>
        <p:nvPicPr>
          <p:cNvPr id="2050" name="Picture 2" descr="C:\Users\e126602\Desktop\figure_2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2133600"/>
            <a:ext cx="4363611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Wall Structures</a:t>
            </a:r>
            <a:endParaRPr lang="en-US" dirty="0"/>
          </a:p>
        </p:txBody>
      </p:sp>
      <p:pic>
        <p:nvPicPr>
          <p:cNvPr id="6" name="Picture 2" descr="C:\Users\e126602\Desktop\figure_2.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3335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"/>
          <a:stretch/>
        </p:blipFill>
        <p:spPr>
          <a:xfrm>
            <a:off x="4953000" y="2133600"/>
            <a:ext cx="3835546" cy="43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dirty="0" smtClean="0"/>
              <a:t>Posterior Abdominal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86" y="914400"/>
            <a:ext cx="7125112" cy="4051437"/>
          </a:xfrm>
        </p:spPr>
        <p:txBody>
          <a:bodyPr/>
          <a:lstStyle/>
          <a:p>
            <a:r>
              <a:rPr lang="en-US" dirty="0" smtClean="0"/>
              <a:t>Lumbar vertebra</a:t>
            </a:r>
          </a:p>
          <a:p>
            <a:r>
              <a:rPr lang="en-US" dirty="0" smtClean="0"/>
              <a:t>Posterior abdominal wall muscles</a:t>
            </a:r>
          </a:p>
          <a:p>
            <a:r>
              <a:rPr lang="en-US" dirty="0" smtClean="0"/>
              <a:t>Diaphragm</a:t>
            </a:r>
          </a:p>
          <a:p>
            <a:r>
              <a:rPr lang="en-US" dirty="0" smtClean="0"/>
              <a:t>Fascia</a:t>
            </a:r>
          </a:p>
          <a:p>
            <a:r>
              <a:rPr lang="en-US" dirty="0" smtClean="0"/>
              <a:t>Lumbar plexus</a:t>
            </a:r>
          </a:p>
          <a:p>
            <a:r>
              <a:rPr lang="en-US" dirty="0" smtClean="0"/>
              <a:t>Fat, nerves, blood vessels, and lymphatic channels</a:t>
            </a:r>
            <a:endParaRPr lang="en-US" dirty="0"/>
          </a:p>
        </p:txBody>
      </p:sp>
      <p:pic>
        <p:nvPicPr>
          <p:cNvPr id="1026" name="Picture 2" descr="C:\Users\e126602\Desktop\figure_2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69526"/>
            <a:ext cx="4490884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Wall Abscess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4248358" cy="4591051"/>
          </a:xfrm>
        </p:spPr>
        <p:txBody>
          <a:bodyPr>
            <a:normAutofit/>
          </a:bodyPr>
          <a:lstStyle/>
          <a:p>
            <a:r>
              <a:rPr lang="en-US" dirty="0" smtClean="0"/>
              <a:t>A collection of dead tissue and pus that forms in response to inflammation</a:t>
            </a:r>
          </a:p>
          <a:p>
            <a:r>
              <a:rPr lang="en-US" dirty="0" smtClean="0"/>
              <a:t>Fluid content allows them to assume varied shapes</a:t>
            </a:r>
          </a:p>
          <a:p>
            <a:r>
              <a:rPr lang="en-US" dirty="0" smtClean="0"/>
              <a:t>Frequently occur as a result of postsurgical incisional infections or as extensions of a superficial intraperitoneal abscess</a:t>
            </a:r>
          </a:p>
          <a:p>
            <a:r>
              <a:rPr lang="en-US" dirty="0" smtClean="0"/>
              <a:t>Clinically, heat, redness, pain, swelling, and ↑ WBC</a:t>
            </a:r>
          </a:p>
          <a:p>
            <a:r>
              <a:rPr lang="en-US" dirty="0" smtClean="0"/>
              <a:t>Treated with antibiotics and possible aspiration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7" b="57937"/>
          <a:stretch/>
        </p:blipFill>
        <p:spPr>
          <a:xfrm>
            <a:off x="5633472" y="1809749"/>
            <a:ext cx="3048000" cy="2137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3" b="57937"/>
          <a:stretch/>
        </p:blipFill>
        <p:spPr>
          <a:xfrm>
            <a:off x="5633472" y="4171950"/>
            <a:ext cx="3048000" cy="24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Wall 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791682"/>
            <a:ext cx="7125112" cy="2963198"/>
          </a:xfrm>
        </p:spPr>
        <p:txBody>
          <a:bodyPr/>
          <a:lstStyle/>
          <a:p>
            <a:r>
              <a:rPr lang="en-US" dirty="0" smtClean="0"/>
              <a:t>Generally associated with muscular trauma that results in hemorrhage </a:t>
            </a:r>
          </a:p>
          <a:p>
            <a:r>
              <a:rPr lang="en-US" dirty="0" smtClean="0"/>
              <a:t>Most common location is within the rectus sheath</a:t>
            </a:r>
          </a:p>
          <a:p>
            <a:r>
              <a:rPr lang="en-US" dirty="0" smtClean="0"/>
              <a:t>Clinically, pain, redness, a palpable mass present in both sitting and supine positions, and ↓ </a:t>
            </a:r>
            <a:r>
              <a:rPr lang="en-US" dirty="0" err="1" smtClean="0"/>
              <a:t>Hct</a:t>
            </a:r>
            <a:endParaRPr lang="en-US" dirty="0" smtClean="0"/>
          </a:p>
          <a:p>
            <a:r>
              <a:rPr lang="en-US" dirty="0" smtClean="0"/>
              <a:t>US used to monitor size and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1" r="43302" b="1785"/>
          <a:stretch/>
        </p:blipFill>
        <p:spPr>
          <a:xfrm>
            <a:off x="2438400" y="4724400"/>
            <a:ext cx="3886200" cy="19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dirty="0" smtClean="0"/>
              <a:t>Abdominal Wall Hernias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4051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main categories – ventral and groin</a:t>
            </a:r>
          </a:p>
          <a:p>
            <a:r>
              <a:rPr lang="en-US" dirty="0" smtClean="0"/>
              <a:t>Risk factors – abdominal wall defect, naturally weak areas, and any condition that increases intraabdominal pressure</a:t>
            </a:r>
          </a:p>
          <a:p>
            <a:r>
              <a:rPr lang="en-US" dirty="0" smtClean="0"/>
              <a:t>Consist of 3 parts – the sac, the contents of the sac, and the covering of the sac</a:t>
            </a:r>
          </a:p>
          <a:p>
            <a:r>
              <a:rPr lang="en-US" dirty="0" smtClean="0"/>
              <a:t>Contents vary – may contain only fat or fat and bowel</a:t>
            </a:r>
          </a:p>
          <a:p>
            <a:pPr lvl="1"/>
            <a:r>
              <a:rPr lang="en-US" dirty="0" smtClean="0"/>
              <a:t>Those containing bowel are at risk for more serious complications</a:t>
            </a:r>
          </a:p>
          <a:p>
            <a:r>
              <a:rPr lang="en-US" dirty="0" smtClean="0"/>
              <a:t>Hernia complications</a:t>
            </a:r>
          </a:p>
          <a:p>
            <a:pPr lvl="1"/>
            <a:r>
              <a:rPr lang="en-US" dirty="0" smtClean="0"/>
              <a:t>Incarceration</a:t>
            </a:r>
          </a:p>
          <a:p>
            <a:pPr lvl="1"/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Strangulation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e126602\Desktop\figure_2.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515436" cy="24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2657</TotalTime>
  <Words>957</Words>
  <Application>Microsoft Office PowerPoint</Application>
  <PresentationFormat>On-screen Show (4:3)</PresentationFormat>
  <Paragraphs>154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Trebuchet MS</vt:lpstr>
      <vt:lpstr>Verdana</vt:lpstr>
      <vt:lpstr>Wingdings 2</vt:lpstr>
      <vt:lpstr>Summer</vt:lpstr>
      <vt:lpstr>Abdominal Wall, Diaphragm, and Non-Cardiac Chest</vt:lpstr>
      <vt:lpstr>Anterolateral Abdominal Wall Layers</vt:lpstr>
      <vt:lpstr>Anterolateral Abdominal Wall Muscles</vt:lpstr>
      <vt:lpstr>Other Anterolateral Abdominal Wall Structures</vt:lpstr>
      <vt:lpstr>Abdominal Wall Structures</vt:lpstr>
      <vt:lpstr>Posterior Abdominal Wall</vt:lpstr>
      <vt:lpstr>Abdominal Wall Abscess</vt:lpstr>
      <vt:lpstr>Abdominal Wall Hematoma</vt:lpstr>
      <vt:lpstr>Abdominal Wall Hernias</vt:lpstr>
      <vt:lpstr>Ventral Hernias</vt:lpstr>
      <vt:lpstr>Ventral Hernias</vt:lpstr>
      <vt:lpstr>Groin Hernias</vt:lpstr>
      <vt:lpstr> Groin Hernias</vt:lpstr>
      <vt:lpstr>Complicated Hernias</vt:lpstr>
      <vt:lpstr>Abdominal Wall Neoplasms</vt:lpstr>
      <vt:lpstr>Neoplasms</vt:lpstr>
      <vt:lpstr>Diaphragm</vt:lpstr>
      <vt:lpstr>Diaphragm and Diaphragmatic Crus</vt:lpstr>
      <vt:lpstr>Pleural Effusion</vt:lpstr>
      <vt:lpstr>Pleural Effusion</vt:lpstr>
      <vt:lpstr>Diaphragmatic Hernia</vt:lpstr>
      <vt:lpstr>Eventration</vt:lpstr>
      <vt:lpstr>Paralysis</vt:lpstr>
      <vt:lpstr>Pneumothorax</vt:lpstr>
      <vt:lpstr>Pulmonary Edema</vt:lpstr>
      <vt:lpstr>Thymus Gland</vt:lpstr>
      <vt:lpstr>Thymus Sonographic Appearance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Wall and Diaphragm</dc:title>
  <dc:creator>Default Image</dc:creator>
  <cp:lastModifiedBy>Abigail Kurtz</cp:lastModifiedBy>
  <cp:revision>116</cp:revision>
  <cp:lastPrinted>2017-11-22T15:27:10Z</cp:lastPrinted>
  <dcterms:created xsi:type="dcterms:W3CDTF">2015-11-30T14:25:03Z</dcterms:created>
  <dcterms:modified xsi:type="dcterms:W3CDTF">2018-08-27T20:25:18Z</dcterms:modified>
</cp:coreProperties>
</file>