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84" r:id="rId1"/>
  </p:sldMasterIdLst>
  <p:notesMasterIdLst>
    <p:notesMasterId r:id="rId33"/>
  </p:notesMasterIdLst>
  <p:handoutMasterIdLst>
    <p:handoutMasterId r:id="rId34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89" r:id="rId13"/>
    <p:sldId id="288" r:id="rId14"/>
    <p:sldId id="291" r:id="rId15"/>
    <p:sldId id="268" r:id="rId16"/>
    <p:sldId id="269" r:id="rId17"/>
    <p:sldId id="271" r:id="rId18"/>
    <p:sldId id="273" r:id="rId19"/>
    <p:sldId id="272" r:id="rId20"/>
    <p:sldId id="278" r:id="rId21"/>
    <p:sldId id="274" r:id="rId22"/>
    <p:sldId id="275" r:id="rId23"/>
    <p:sldId id="276" r:id="rId24"/>
    <p:sldId id="277" r:id="rId25"/>
    <p:sldId id="280" r:id="rId26"/>
    <p:sldId id="279" r:id="rId27"/>
    <p:sldId id="282" r:id="rId28"/>
    <p:sldId id="292" r:id="rId29"/>
    <p:sldId id="283" r:id="rId30"/>
    <p:sldId id="285" r:id="rId31"/>
    <p:sldId id="284" r:id="rId32"/>
  </p:sldIdLst>
  <p:sldSz cx="9144000" cy="6858000" type="screen4x3"/>
  <p:notesSz cx="6954838" cy="93091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1pPr>
    <a:lvl2pPr marL="4572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2pPr>
    <a:lvl3pPr marL="9144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3pPr>
    <a:lvl4pPr marL="13716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4pPr>
    <a:lvl5pPr marL="18288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5pPr>
    <a:lvl6pPr marL="22860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6pPr>
    <a:lvl7pPr marL="27432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7pPr>
    <a:lvl8pPr marL="32004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8pPr>
    <a:lvl9pPr marL="36576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8774" autoAdjust="0"/>
  </p:normalViewPr>
  <p:slideViewPr>
    <p:cSldViewPr>
      <p:cViewPr varScale="1">
        <p:scale>
          <a:sx n="55" d="100"/>
          <a:sy n="55" d="100"/>
        </p:scale>
        <p:origin x="110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7072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9466" y="0"/>
            <a:ext cx="3013763" cy="467072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>
              <a:defRPr sz="1200"/>
            </a:lvl1pPr>
          </a:lstStyle>
          <a:p>
            <a:fld id="{C9A91964-1474-46E8-A52C-7DEFA8B8E580}" type="datetimeFigureOut">
              <a:rPr lang="en-US" smtClean="0"/>
              <a:t>8/27/2018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13763" cy="467071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9466" y="8842030"/>
            <a:ext cx="3013763" cy="467071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>
              <a:defRPr sz="1200"/>
            </a:lvl1pPr>
          </a:lstStyle>
          <a:p>
            <a:fld id="{7BF1DF6B-9652-487D-8A35-225B776409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15420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8500"/>
            <a:ext cx="4652962" cy="34909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2" name="Rectangle 2"/>
          <p:cNvSpPr>
            <a:spLocks noGrp="1" noChangeArrowheads="1"/>
          </p:cNvSpPr>
          <p:nvPr>
            <p:ph type="body" sz="quarter" idx="1"/>
          </p:nvPr>
        </p:nvSpPr>
        <p:spPr bwMode="auto">
          <a:xfrm>
            <a:off x="695484" y="4421823"/>
            <a:ext cx="5563870" cy="4189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vert="horz" wrap="square" lIns="92930" tIns="46465" rIns="92930" bIns="464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407627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0938" y="698500"/>
            <a:ext cx="4652962" cy="34909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5484" y="4421823"/>
            <a:ext cx="5563870" cy="418909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endParaRPr lang="en-US" dirty="0">
              <a:latin typeface="Helvetica" charset="0"/>
              <a:cs typeface="Helvetica" charset="0"/>
              <a:sym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78398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0938" y="698500"/>
            <a:ext cx="4652962" cy="34909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5484" y="4421823"/>
            <a:ext cx="5563870" cy="418909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endParaRPr lang="en-US" dirty="0"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78170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0938" y="698500"/>
            <a:ext cx="4652962" cy="34909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5484" y="4421823"/>
            <a:ext cx="5563870" cy="418909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endParaRPr lang="en-US" dirty="0"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39640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61196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4554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0938" y="698500"/>
            <a:ext cx="4652962" cy="34909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5484" y="4421823"/>
            <a:ext cx="5563870" cy="418909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endParaRPr lang="en-US" dirty="0" smtClean="0"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  <a:p>
            <a:endParaRPr lang="en-US" dirty="0" smtClean="0"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  <a:p>
            <a:endParaRPr lang="en-US" dirty="0" smtClean="0"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76844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0938" y="698500"/>
            <a:ext cx="4652962" cy="34909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5484" y="4421823"/>
            <a:ext cx="5563870" cy="418909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endParaRPr lang="en-US" dirty="0"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82574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0938" y="698500"/>
            <a:ext cx="4652962" cy="34909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5484" y="4421823"/>
            <a:ext cx="5563870" cy="418909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endParaRPr lang="en-US" dirty="0"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43313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0938" y="698500"/>
            <a:ext cx="4652962" cy="34909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5484" y="4421823"/>
            <a:ext cx="5563870" cy="418909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pPr>
              <a:spcBef>
                <a:spcPts val="711"/>
              </a:spcBef>
            </a:pPr>
            <a:endParaRPr lang="en-US" dirty="0" smtClean="0"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0841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0938" y="698500"/>
            <a:ext cx="4652962" cy="34909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5484" y="4421823"/>
            <a:ext cx="5563870" cy="418909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endParaRPr lang="en-US" dirty="0"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25645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0938" y="698500"/>
            <a:ext cx="4652962" cy="34909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5484" y="4421823"/>
            <a:ext cx="5563870" cy="418909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endParaRPr lang="en-US" dirty="0"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47218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0938" y="698500"/>
            <a:ext cx="4652962" cy="34909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5484" y="4421823"/>
            <a:ext cx="5563870" cy="418909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endParaRPr lang="en-US" dirty="0"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54691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0938" y="698500"/>
            <a:ext cx="4652962" cy="34909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5484" y="4421823"/>
            <a:ext cx="5563870" cy="418909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endParaRPr lang="en-US" dirty="0"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656071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0938" y="698500"/>
            <a:ext cx="4652962" cy="34909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5484" y="4421823"/>
            <a:ext cx="5563870" cy="418909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endParaRPr lang="en-US" dirty="0"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259641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0938" y="698500"/>
            <a:ext cx="4652962" cy="34909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5484" y="4421823"/>
            <a:ext cx="5563870" cy="418909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endParaRPr lang="en-US" dirty="0"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952831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0938" y="698500"/>
            <a:ext cx="4652962" cy="34909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5484" y="4421823"/>
            <a:ext cx="5563870" cy="418909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endParaRPr lang="en-US" dirty="0"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622090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0938" y="698500"/>
            <a:ext cx="4652962" cy="34909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5484" y="4421823"/>
            <a:ext cx="5563870" cy="418909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endParaRPr lang="en-US" dirty="0"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069052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904787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46087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</p:spTree>
    <p:extLst>
      <p:ext uri="{BB962C8B-B14F-4D97-AF65-F5344CB8AC3E}">
        <p14:creationId xmlns:p14="http://schemas.microsoft.com/office/powerpoint/2010/main" val="256776911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948451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5190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0938" y="698500"/>
            <a:ext cx="4652962" cy="34909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5484" y="4421823"/>
            <a:ext cx="5563870" cy="418909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endParaRPr lang="en-US" dirty="0"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400126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509770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94569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0938" y="698500"/>
            <a:ext cx="4652962" cy="34909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5484" y="4421823"/>
            <a:ext cx="5563870" cy="418909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endParaRPr lang="en-US" dirty="0"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6278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0938" y="698500"/>
            <a:ext cx="4652962" cy="34909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5484" y="4421823"/>
            <a:ext cx="5563870" cy="418909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endParaRPr lang="en-US" dirty="0"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13171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0938" y="698500"/>
            <a:ext cx="4652962" cy="34909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5484" y="4421823"/>
            <a:ext cx="5563870" cy="418909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endParaRPr lang="en-US" dirty="0"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71502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0938" y="698500"/>
            <a:ext cx="4652962" cy="34909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5484" y="4421823"/>
            <a:ext cx="5563870" cy="418909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endParaRPr lang="en-US" dirty="0"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31571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0938" y="698500"/>
            <a:ext cx="4652962" cy="34909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5484" y="4421823"/>
            <a:ext cx="5563870" cy="418909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endParaRPr lang="en-US" dirty="0"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30319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0938" y="698500"/>
            <a:ext cx="4652962" cy="34909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5484" y="4421823"/>
            <a:ext cx="5563870" cy="418909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endParaRPr lang="en-US" dirty="0"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96951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4000">
                <a:schemeClr val="accent1">
                  <a:lumMod val="60000"/>
                  <a:lumOff val="40000"/>
                </a:schemeClr>
              </a:gs>
              <a:gs pos="83000">
                <a:schemeClr val="accent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chemeClr val="accent1">
                  <a:alpha val="0"/>
                </a:schemeClr>
              </a:gs>
              <a:gs pos="57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alpha val="0"/>
                </a:scheme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3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b="1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1676400"/>
            <a:ext cx="3886200" cy="1524000"/>
          </a:xfrm>
        </p:spPr>
        <p:txBody>
          <a:bodyPr anchor="b" anchorCtr="0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203574"/>
            <a:ext cx="3886200" cy="182562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5ECD5-515E-4817-8A06-1D2ED2C83850}" type="datetime4">
              <a:rPr lang="en-US" smtClean="0"/>
              <a:pPr/>
              <a:t>August 27,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5EE3993A-78B3-454F-B7F8-E419CF993B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B59F4-DDCB-41FF-83F5-A48440F36FA7}" type="datetime4">
              <a:rPr lang="en-US" smtClean="0"/>
              <a:pPr/>
              <a:t>August 27,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95A8D-FA8B-4515-BD0B-EC6A5A7DD5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56348-D703-428C-A1C4-7D6796EF5F41}" type="datetime4">
              <a:rPr lang="en-US" smtClean="0"/>
              <a:pPr/>
              <a:t>August 27,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BD9BB-7F3B-41A2-BF75-3CB809228C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1"/>
            <a:ext cx="7772400" cy="3733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D1919-1B5F-4141-B613-3E5C6008A186}" type="datetime4">
              <a:rPr lang="en-US" smtClean="0"/>
              <a:pPr/>
              <a:t>August 27,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50934-1A2B-4B3E-893A-99449EAC1A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14000">
                <a:srgbClr val="333333"/>
              </a:gs>
              <a:gs pos="83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rgbClr val="000000">
                  <a:alpha val="0"/>
                </a:srgbClr>
              </a:gs>
              <a:gs pos="57000">
                <a:srgbClr val="4D4D4D"/>
              </a:gs>
              <a:gs pos="100000">
                <a:srgbClr val="000000">
                  <a:alpha val="0"/>
                </a:srgb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33787"/>
            <a:ext cx="7772400" cy="1362075"/>
          </a:xfrm>
        </p:spPr>
        <p:txBody>
          <a:bodyPr anchor="t"/>
          <a:lstStyle>
            <a:lvl1pPr algn="l">
              <a:defRPr sz="40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336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22427-B1DD-49E6-9F05-DE0F1467D7DC}" type="datetime4">
              <a:rPr lang="en-US" smtClean="0"/>
              <a:pPr/>
              <a:t>August 27,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956D2-A304-4610-A3B1-CEA296732B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CA7B5-8BC9-491C-A887-7C3E7ED947D8}" type="datetime4">
              <a:rPr lang="en-US" smtClean="0"/>
              <a:pPr/>
              <a:t>August 27, 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24C56-3672-4B09-A3B0-E0F04BA6DC7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685800" y="1536192"/>
            <a:ext cx="3657600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4800600" y="1536192"/>
            <a:ext cx="3657600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Freeform 11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18ED0-40F2-434C-A848-B92581875164}" type="datetime4">
              <a:rPr lang="en-US" smtClean="0"/>
              <a:pPr/>
              <a:t>August 27, 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DC4A3-699B-435A-B46F-51DE9FF9623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685800" y="2209800"/>
            <a:ext cx="3657600" cy="320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657600" cy="320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5437F-F4F9-44A9-B4D3-9191CA04E889}" type="datetime4">
              <a:rPr lang="en-US" smtClean="0"/>
              <a:pPr/>
              <a:t>August 27, 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48DA6-9E85-45C0-B7C8-9767D5D5AF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3"/>
              </a:gs>
              <a:gs pos="50000">
                <a:schemeClr val="accent3">
                  <a:lumMod val="40000"/>
                  <a:lumOff val="60000"/>
                </a:schemeClr>
              </a:gs>
              <a:gs pos="5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0" y="5381627"/>
            <a:ext cx="3286124" cy="1207294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6996854"/>
              <a:gd name="connsiteY0" fmla="*/ 0 h 1571625"/>
              <a:gd name="connsiteX1" fmla="*/ 6996854 w 6996854"/>
              <a:gd name="connsiteY1" fmla="*/ 1266825 h 1571625"/>
              <a:gd name="connsiteX2" fmla="*/ 0 w 6996854"/>
              <a:gd name="connsiteY2" fmla="*/ 1571625 h 1571625"/>
              <a:gd name="connsiteX3" fmla="*/ 0 w 6996854"/>
              <a:gd name="connsiteY3" fmla="*/ 0 h 1571625"/>
              <a:gd name="connsiteX0" fmla="*/ 0 w 7583417"/>
              <a:gd name="connsiteY0" fmla="*/ 0 h 800100"/>
              <a:gd name="connsiteX1" fmla="*/ 7583417 w 7583417"/>
              <a:gd name="connsiteY1" fmla="*/ 495300 h 800100"/>
              <a:gd name="connsiteX2" fmla="*/ 586563 w 7583417"/>
              <a:gd name="connsiteY2" fmla="*/ 800100 h 800100"/>
              <a:gd name="connsiteX3" fmla="*/ 0 w 7583417"/>
              <a:gd name="connsiteY3" fmla="*/ 0 h 800100"/>
              <a:gd name="connsiteX0" fmla="*/ 0 w 7017803"/>
              <a:gd name="connsiteY0" fmla="*/ 0 h 1200150"/>
              <a:gd name="connsiteX1" fmla="*/ 7017803 w 7017803"/>
              <a:gd name="connsiteY1" fmla="*/ 895350 h 1200150"/>
              <a:gd name="connsiteX2" fmla="*/ 20949 w 7017803"/>
              <a:gd name="connsiteY2" fmla="*/ 1200150 h 1200150"/>
              <a:gd name="connsiteX3" fmla="*/ 0 w 7017803"/>
              <a:gd name="connsiteY3" fmla="*/ 0 h 1200150"/>
              <a:gd name="connsiteX0" fmla="*/ 0 w 6410292"/>
              <a:gd name="connsiteY0" fmla="*/ 0 h 1752600"/>
              <a:gd name="connsiteX1" fmla="*/ 6410292 w 6410292"/>
              <a:gd name="connsiteY1" fmla="*/ 1752600 h 1752600"/>
              <a:gd name="connsiteX2" fmla="*/ 20949 w 6410292"/>
              <a:gd name="connsiteY2" fmla="*/ 1200150 h 1752600"/>
              <a:gd name="connsiteX3" fmla="*/ 0 w 6410292"/>
              <a:gd name="connsiteY3" fmla="*/ 0 h 1752600"/>
              <a:gd name="connsiteX0" fmla="*/ 0 w 7227290"/>
              <a:gd name="connsiteY0" fmla="*/ 0 h 1200150"/>
              <a:gd name="connsiteX1" fmla="*/ 7227290 w 7227290"/>
              <a:gd name="connsiteY1" fmla="*/ 885825 h 1200150"/>
              <a:gd name="connsiteX2" fmla="*/ 20949 w 7227290"/>
              <a:gd name="connsiteY2" fmla="*/ 1200150 h 1200150"/>
              <a:gd name="connsiteX3" fmla="*/ 0 w 7227290"/>
              <a:gd name="connsiteY3" fmla="*/ 0 h 1200150"/>
              <a:gd name="connsiteX0" fmla="*/ 0 w 7227290"/>
              <a:gd name="connsiteY0" fmla="*/ 0 h 885825"/>
              <a:gd name="connsiteX1" fmla="*/ 7227290 w 7227290"/>
              <a:gd name="connsiteY1" fmla="*/ 885825 h 885825"/>
              <a:gd name="connsiteX2" fmla="*/ 555141 w 7227290"/>
              <a:gd name="connsiteY2" fmla="*/ 862013 h 885825"/>
              <a:gd name="connsiteX3" fmla="*/ 0 w 7227290"/>
              <a:gd name="connsiteY3" fmla="*/ 0 h 885825"/>
              <a:gd name="connsiteX0" fmla="*/ 0 w 7227290"/>
              <a:gd name="connsiteY0" fmla="*/ 0 h 1207294"/>
              <a:gd name="connsiteX1" fmla="*/ 7227290 w 7227290"/>
              <a:gd name="connsiteY1" fmla="*/ 885825 h 1207294"/>
              <a:gd name="connsiteX2" fmla="*/ 0 w 7227290"/>
              <a:gd name="connsiteY2" fmla="*/ 1207294 h 1207294"/>
              <a:gd name="connsiteX3" fmla="*/ 0 w 7227290"/>
              <a:gd name="connsiteY3" fmla="*/ 0 h 1207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27290" h="1207294">
                <a:moveTo>
                  <a:pt x="0" y="0"/>
                </a:moveTo>
                <a:lnTo>
                  <a:pt x="7227290" y="885825"/>
                </a:lnTo>
                <a:lnTo>
                  <a:pt x="0" y="1207294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196" y="5347020"/>
            <a:ext cx="3426231" cy="944725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2830674 w 7605568"/>
              <a:gd name="connsiteY2" fmla="*/ 806612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2930931"/>
              <a:gd name="connsiteY0" fmla="*/ 0 h 806612"/>
              <a:gd name="connsiteX1" fmla="*/ 0 w 2930931"/>
              <a:gd name="connsiteY1" fmla="*/ 75665 h 806612"/>
              <a:gd name="connsiteX2" fmla="*/ 2830674 w 2930931"/>
              <a:gd name="connsiteY2" fmla="*/ 806612 h 806612"/>
              <a:gd name="connsiteX3" fmla="*/ 2930931 w 2930931"/>
              <a:gd name="connsiteY3" fmla="*/ 785765 h 806612"/>
              <a:gd name="connsiteX4" fmla="*/ 1 w 2930931"/>
              <a:gd name="connsiteY4" fmla="*/ 0 h 806612"/>
              <a:gd name="connsiteX0" fmla="*/ 1 w 3204530"/>
              <a:gd name="connsiteY0" fmla="*/ 0 h 944725"/>
              <a:gd name="connsiteX1" fmla="*/ 0 w 3204530"/>
              <a:gd name="connsiteY1" fmla="*/ 75665 h 944725"/>
              <a:gd name="connsiteX2" fmla="*/ 3204530 w 3204530"/>
              <a:gd name="connsiteY2" fmla="*/ 944725 h 944725"/>
              <a:gd name="connsiteX3" fmla="*/ 2930931 w 3204530"/>
              <a:gd name="connsiteY3" fmla="*/ 785765 h 944725"/>
              <a:gd name="connsiteX4" fmla="*/ 1 w 3204530"/>
              <a:gd name="connsiteY4" fmla="*/ 0 h 944725"/>
              <a:gd name="connsiteX0" fmla="*/ 1 w 3426231"/>
              <a:gd name="connsiteY0" fmla="*/ 0 h 944725"/>
              <a:gd name="connsiteX1" fmla="*/ 0 w 3426231"/>
              <a:gd name="connsiteY1" fmla="*/ 75665 h 944725"/>
              <a:gd name="connsiteX2" fmla="*/ 3204530 w 3426231"/>
              <a:gd name="connsiteY2" fmla="*/ 944725 h 944725"/>
              <a:gd name="connsiteX3" fmla="*/ 3426231 w 3426231"/>
              <a:gd name="connsiteY3" fmla="*/ 923877 h 944725"/>
              <a:gd name="connsiteX4" fmla="*/ 1 w 3426231"/>
              <a:gd name="connsiteY4" fmla="*/ 0 h 944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6231" h="944725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3204530" y="944725"/>
                </a:lnTo>
                <a:lnTo>
                  <a:pt x="3426231" y="923877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24E59-01D0-4537-B876-7E5EC75B028D}" type="datetime4">
              <a:rPr lang="en-US" smtClean="0"/>
              <a:pPr/>
              <a:t>August 27, 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BC74E-851C-4678-9F4A-503B540D4E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A2E49-18A1-40BC-BA5D-5A2EC8FDDF15}" type="datetime4">
              <a:rPr lang="en-US" smtClean="0"/>
              <a:pPr/>
              <a:t>August 27, 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D6D0D-56AE-480D-B252-514CDDE01F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572000" y="609600"/>
            <a:ext cx="3886200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676274" y="1527048"/>
            <a:ext cx="3383280" cy="329184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0" y="609600"/>
            <a:ext cx="3886200" cy="4190999"/>
          </a:xfrm>
          <a:ln w="79375">
            <a:solidFill>
              <a:schemeClr val="tx1"/>
            </a:solidFill>
            <a:miter lim="800000"/>
          </a:ln>
          <a:effectLst>
            <a:outerShdw blurRad="50800" dist="38100" dir="5400000" algn="ctr" rotWithShape="0">
              <a:srgbClr val="000000">
                <a:alpha val="42000"/>
              </a:srgb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5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83DA4-3B24-449B-95CA-514EB7E30A99}" type="datetime4">
              <a:rPr lang="en-US" smtClean="0"/>
              <a:pPr/>
              <a:t>August 27, 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8BBF-47A0-4100-BA6B-8F97BDA5DB6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676656" y="1524000"/>
            <a:ext cx="3381375" cy="329565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13">
              <a:alphaModFix amt="15000"/>
            </a:blip>
            <a:srcRect/>
            <a:tile tx="0" ty="0" sx="76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11430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600200"/>
            <a:ext cx="7772400" cy="4525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6416675"/>
            <a:ext cx="1981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lang="en-US" sz="900" kern="1200" cap="all" spc="110" baseline="0" smtClean="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</a:lstStyle>
          <a:p>
            <a:fld id="{942120D2-3948-4F8F-BE5D-E7E7D97880B2}" type="datetime4">
              <a:rPr lang="en-US" smtClean="0"/>
              <a:pPr/>
              <a:t>August 27, 2018</a:t>
            </a:fld>
            <a:endParaRPr lang="en-US" dirty="0" err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6416675"/>
            <a:ext cx="28956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l">
              <a:defRPr sz="900" cap="all" spc="110" baseline="0">
                <a:solidFill>
                  <a:srgbClr val="4D4D4D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416675"/>
            <a:ext cx="457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sz="1100" b="1" baseline="0">
                <a:solidFill>
                  <a:srgbClr val="4D4D4D"/>
                </a:solidFill>
              </a:defRPr>
            </a:lvl1pPr>
          </a:lstStyle>
          <a:p>
            <a:fld id="{E3414C12-5696-44AC-A15E-89768C90B58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cad=rja&amp;uact=8&amp;ved=0ahUKEwis0NXIjfvOAhVMzoMKHVrSDfkQjRwIBw&amp;url=https://quizlet.com/58008421/superior-and-posterior-mediastinum-flash-cards/&amp;psig=AFQjCNEVcrk7NcHpjQ8FpFIQoD3ar24Fwg&amp;ust=1473263813078102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/>
          </p:cNvSpPr>
          <p:nvPr/>
        </p:nvSpPr>
        <p:spPr bwMode="auto">
          <a:xfrm>
            <a:off x="0" y="0"/>
            <a:ext cx="9156700" cy="68580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098" name="Freeform 2"/>
          <p:cNvSpPr>
            <a:spLocks/>
          </p:cNvSpPr>
          <p:nvPr/>
        </p:nvSpPr>
        <p:spPr bwMode="auto">
          <a:xfrm>
            <a:off x="0" y="5292725"/>
            <a:ext cx="9144000" cy="1443038"/>
          </a:xfrm>
          <a:custGeom>
            <a:avLst/>
            <a:gdLst>
              <a:gd name="T0" fmla="*/ 0 w 21600"/>
              <a:gd name="T1" fmla="*/ 107 h 21600"/>
              <a:gd name="T2" fmla="*/ 21600 w 21600"/>
              <a:gd name="T3" fmla="*/ 0 h 21600"/>
              <a:gd name="T4" fmla="*/ 21594 w 21600"/>
              <a:gd name="T5" fmla="*/ 3814 h 21600"/>
              <a:gd name="T6" fmla="*/ 14878 w 21600"/>
              <a:gd name="T7" fmla="*/ 21600 h 21600"/>
              <a:gd name="T8" fmla="*/ 0 w 21600"/>
              <a:gd name="T9" fmla="*/ 5489 h 21600"/>
              <a:gd name="T10" fmla="*/ 0 w 21600"/>
              <a:gd name="T11" fmla="*/ 107 h 21600"/>
              <a:gd name="T12" fmla="*/ 0 w 21600"/>
              <a:gd name="T13" fmla="*/ 10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600" h="21600">
                <a:moveTo>
                  <a:pt x="0" y="107"/>
                </a:moveTo>
                <a:lnTo>
                  <a:pt x="21600" y="0"/>
                </a:lnTo>
                <a:cubicBezTo>
                  <a:pt x="21596" y="1236"/>
                  <a:pt x="21598" y="2578"/>
                  <a:pt x="21594" y="3814"/>
                </a:cubicBezTo>
                <a:lnTo>
                  <a:pt x="14878" y="21600"/>
                </a:lnTo>
                <a:lnTo>
                  <a:pt x="0" y="5489"/>
                </a:lnTo>
                <a:lnTo>
                  <a:pt x="0" y="107"/>
                </a:lnTo>
                <a:close/>
                <a:moveTo>
                  <a:pt x="0" y="107"/>
                </a:moveTo>
              </a:path>
            </a:pathLst>
          </a:custGeom>
          <a:gradFill rotWithShape="0">
            <a:gsLst>
              <a:gs pos="0">
                <a:srgbClr val="F0AD00"/>
              </a:gs>
              <a:gs pos="14000">
                <a:srgbClr val="FFD15D"/>
              </a:gs>
              <a:gs pos="82999">
                <a:srgbClr val="F0AD00"/>
              </a:gs>
              <a:gs pos="100000">
                <a:srgbClr val="F0AD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099" name="Freeform 3"/>
          <p:cNvSpPr>
            <a:spLocks/>
          </p:cNvSpPr>
          <p:nvPr/>
        </p:nvSpPr>
        <p:spPr bwMode="auto">
          <a:xfrm>
            <a:off x="0" y="5292725"/>
            <a:ext cx="9144000" cy="1443038"/>
          </a:xfrm>
          <a:custGeom>
            <a:avLst/>
            <a:gdLst>
              <a:gd name="T0" fmla="*/ 0 w 21600"/>
              <a:gd name="T1" fmla="*/ 107 h 21600"/>
              <a:gd name="T2" fmla="*/ 21600 w 21600"/>
              <a:gd name="T3" fmla="*/ 0 h 21600"/>
              <a:gd name="T4" fmla="*/ 21594 w 21600"/>
              <a:gd name="T5" fmla="*/ 3814 h 21600"/>
              <a:gd name="T6" fmla="*/ 14878 w 21600"/>
              <a:gd name="T7" fmla="*/ 21600 h 21600"/>
              <a:gd name="T8" fmla="*/ 0 w 21600"/>
              <a:gd name="T9" fmla="*/ 5489 h 21600"/>
              <a:gd name="T10" fmla="*/ 0 w 21600"/>
              <a:gd name="T11" fmla="*/ 107 h 21600"/>
              <a:gd name="T12" fmla="*/ 0 w 21600"/>
              <a:gd name="T13" fmla="*/ 10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600" h="21600">
                <a:moveTo>
                  <a:pt x="0" y="107"/>
                </a:moveTo>
                <a:lnTo>
                  <a:pt x="21600" y="0"/>
                </a:lnTo>
                <a:cubicBezTo>
                  <a:pt x="21596" y="1236"/>
                  <a:pt x="21598" y="2578"/>
                  <a:pt x="21594" y="3814"/>
                </a:cubicBezTo>
                <a:lnTo>
                  <a:pt x="14878" y="21600"/>
                </a:lnTo>
                <a:lnTo>
                  <a:pt x="0" y="5489"/>
                </a:lnTo>
                <a:lnTo>
                  <a:pt x="0" y="107"/>
                </a:lnTo>
                <a:close/>
                <a:moveTo>
                  <a:pt x="0" y="107"/>
                </a:moveTo>
              </a:path>
            </a:pathLst>
          </a:custGeom>
          <a:gradFill rotWithShape="0">
            <a:gsLst>
              <a:gs pos="0">
                <a:srgbClr val="F0AD00">
                  <a:alpha val="0"/>
                </a:srgbClr>
              </a:gs>
              <a:gs pos="43001">
                <a:srgbClr val="FFE093">
                  <a:alpha val="0"/>
                </a:srgbClr>
              </a:gs>
              <a:gs pos="59001">
                <a:srgbClr val="F0AD00">
                  <a:alpha val="0"/>
                </a:srgbClr>
              </a:gs>
              <a:gs pos="100000">
                <a:srgbClr val="F0AD00">
                  <a:alpha val="0"/>
                </a:srgbClr>
              </a:gs>
            </a:gsLst>
            <a:lin ang="168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100" name="Freeform 4"/>
          <p:cNvSpPr>
            <a:spLocks/>
          </p:cNvSpPr>
          <p:nvPr/>
        </p:nvSpPr>
        <p:spPr bwMode="auto">
          <a:xfrm>
            <a:off x="0" y="5545138"/>
            <a:ext cx="9145588" cy="1314450"/>
          </a:xfrm>
          <a:custGeom>
            <a:avLst/>
            <a:gdLst>
              <a:gd name="T0" fmla="*/ 0 w 21600"/>
              <a:gd name="T1" fmla="*/ 2152 h 21600"/>
              <a:gd name="T2" fmla="*/ 14938 w 21600"/>
              <a:gd name="T3" fmla="*/ 19683 h 21600"/>
              <a:gd name="T4" fmla="*/ 21589 w 21600"/>
              <a:gd name="T5" fmla="*/ 0 h 21600"/>
              <a:gd name="T6" fmla="*/ 21600 w 21600"/>
              <a:gd name="T7" fmla="*/ 21600 h 21600"/>
              <a:gd name="T8" fmla="*/ 0 w 21600"/>
              <a:gd name="T9" fmla="*/ 21561 h 21600"/>
              <a:gd name="T10" fmla="*/ 0 w 21600"/>
              <a:gd name="T11" fmla="*/ 2152 h 21600"/>
              <a:gd name="T12" fmla="*/ 0 w 21600"/>
              <a:gd name="T13" fmla="*/ 215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600" h="21600">
                <a:moveTo>
                  <a:pt x="0" y="2152"/>
                </a:moveTo>
                <a:lnTo>
                  <a:pt x="14938" y="19683"/>
                </a:lnTo>
                <a:lnTo>
                  <a:pt x="21589" y="0"/>
                </a:lnTo>
                <a:lnTo>
                  <a:pt x="21600" y="21600"/>
                </a:lnTo>
                <a:lnTo>
                  <a:pt x="0" y="21561"/>
                </a:lnTo>
                <a:lnTo>
                  <a:pt x="0" y="2152"/>
                </a:lnTo>
                <a:close/>
                <a:moveTo>
                  <a:pt x="0" y="2152"/>
                </a:moveTo>
              </a:path>
            </a:pathLst>
          </a:custGeom>
          <a:gradFill rotWithShape="0">
            <a:gsLst>
              <a:gs pos="0">
                <a:srgbClr val="F4C4C4"/>
              </a:gs>
              <a:gs pos="50000">
                <a:srgbClr val="E66C7D"/>
              </a:gs>
              <a:gs pos="100000">
                <a:srgbClr val="F0A6A6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101" name="Rectangle 5"/>
          <p:cNvSpPr>
            <a:spLocks/>
          </p:cNvSpPr>
          <p:nvPr/>
        </p:nvSpPr>
        <p:spPr bwMode="auto">
          <a:xfrm>
            <a:off x="0" y="5260975"/>
            <a:ext cx="9156700" cy="7461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102" name="Freeform 6"/>
          <p:cNvSpPr>
            <a:spLocks/>
          </p:cNvSpPr>
          <p:nvPr/>
        </p:nvSpPr>
        <p:spPr bwMode="auto">
          <a:xfrm>
            <a:off x="0" y="5502275"/>
            <a:ext cx="9144000" cy="1270000"/>
          </a:xfrm>
          <a:custGeom>
            <a:avLst/>
            <a:gdLst>
              <a:gd name="T0" fmla="*/ 5 w 21600"/>
              <a:gd name="T1" fmla="*/ 2064 h 21600"/>
              <a:gd name="T2" fmla="*/ 14901 w 21600"/>
              <a:gd name="T3" fmla="*/ 20294 h 21600"/>
              <a:gd name="T4" fmla="*/ 21600 w 21600"/>
              <a:gd name="T5" fmla="*/ 0 h 21600"/>
              <a:gd name="T6" fmla="*/ 21594 w 21600"/>
              <a:gd name="T7" fmla="*/ 1346 h 21600"/>
              <a:gd name="T8" fmla="*/ 14918 w 21600"/>
              <a:gd name="T9" fmla="*/ 21600 h 21600"/>
              <a:gd name="T10" fmla="*/ 0 w 21600"/>
              <a:gd name="T11" fmla="*/ 3410 h 21600"/>
              <a:gd name="T12" fmla="*/ 5 w 21600"/>
              <a:gd name="T13" fmla="*/ 2064 h 21600"/>
              <a:gd name="T14" fmla="*/ 5 w 21600"/>
              <a:gd name="T15" fmla="*/ 206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1600" h="21600">
                <a:moveTo>
                  <a:pt x="5" y="2064"/>
                </a:moveTo>
                <a:lnTo>
                  <a:pt x="14901" y="20294"/>
                </a:lnTo>
                <a:lnTo>
                  <a:pt x="21600" y="0"/>
                </a:lnTo>
                <a:cubicBezTo>
                  <a:pt x="21598" y="449"/>
                  <a:pt x="21596" y="897"/>
                  <a:pt x="21594" y="1346"/>
                </a:cubicBezTo>
                <a:lnTo>
                  <a:pt x="14918" y="21600"/>
                </a:lnTo>
                <a:lnTo>
                  <a:pt x="0" y="3410"/>
                </a:lnTo>
                <a:cubicBezTo>
                  <a:pt x="0" y="2935"/>
                  <a:pt x="5" y="2540"/>
                  <a:pt x="5" y="2064"/>
                </a:cubicBezTo>
                <a:close/>
                <a:moveTo>
                  <a:pt x="5" y="2064"/>
                </a:moveTo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ctrTitle"/>
          </p:nvPr>
        </p:nvSpPr>
        <p:spPr>
          <a:ln/>
        </p:spPr>
        <p:txBody>
          <a:bodyPr/>
          <a:lstStyle/>
          <a:p>
            <a:r>
              <a:rPr lang="en-US" dirty="0" smtClean="0"/>
              <a:t>Vascular structures</a:t>
            </a:r>
            <a:endParaRPr lang="en-US" dirty="0"/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4572000" y="3299836"/>
            <a:ext cx="3886200" cy="1825625"/>
          </a:xfrm>
          <a:ln/>
        </p:spPr>
        <p:txBody>
          <a:bodyPr/>
          <a:lstStyle/>
          <a:p>
            <a:r>
              <a:rPr lang="en-US" dirty="0"/>
              <a:t>Chapter </a:t>
            </a:r>
            <a:r>
              <a:rPr lang="en-US" dirty="0" smtClean="0"/>
              <a:t>4</a:t>
            </a:r>
          </a:p>
          <a:p>
            <a:r>
              <a:rPr lang="en-US" dirty="0" smtClean="0"/>
              <a:t>Chapter 19 pages 635-638</a:t>
            </a:r>
            <a:r>
              <a:rPr lang="en-US" dirty="0" smtClean="0"/>
              <a:t> </a:t>
            </a:r>
            <a:endParaRPr lang="en-US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/>
          </p:cNvSpPr>
          <p:nvPr/>
        </p:nvSpPr>
        <p:spPr bwMode="auto">
          <a:xfrm>
            <a:off x="0" y="0"/>
            <a:ext cx="9156700" cy="68580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3554" name="Freeform 2"/>
          <p:cNvSpPr>
            <a:spLocks/>
          </p:cNvSpPr>
          <p:nvPr/>
        </p:nvSpPr>
        <p:spPr bwMode="auto">
          <a:xfrm>
            <a:off x="0" y="5457825"/>
            <a:ext cx="7239000" cy="1400175"/>
          </a:xfrm>
          <a:custGeom>
            <a:avLst/>
            <a:gdLst>
              <a:gd name="T0" fmla="*/ 0 w 21600"/>
              <a:gd name="T1" fmla="*/ 0 h 21600"/>
              <a:gd name="T2" fmla="*/ 21600 w 21600"/>
              <a:gd name="T3" fmla="*/ 13371 h 21600"/>
              <a:gd name="T4" fmla="*/ 5457 w 21600"/>
              <a:gd name="T5" fmla="*/ 21600 h 21600"/>
              <a:gd name="T6" fmla="*/ 0 w 21600"/>
              <a:gd name="T7" fmla="*/ 21600 h 21600"/>
              <a:gd name="T8" fmla="*/ 0 w 21600"/>
              <a:gd name="T9" fmla="*/ 0 h 21600"/>
              <a:gd name="T10" fmla="*/ 0 w 21600"/>
              <a:gd name="T11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13371"/>
                </a:lnTo>
                <a:lnTo>
                  <a:pt x="5457" y="21600"/>
                </a:lnTo>
                <a:lnTo>
                  <a:pt x="0" y="21600"/>
                </a:lnTo>
                <a:lnTo>
                  <a:pt x="0" y="0"/>
                </a:lnTo>
                <a:close/>
                <a:moveTo>
                  <a:pt x="0" y="0"/>
                </a:moveTo>
              </a:path>
            </a:pathLst>
          </a:custGeom>
          <a:gradFill rotWithShape="0">
            <a:gsLst>
              <a:gs pos="0">
                <a:srgbClr val="F0AD00"/>
              </a:gs>
              <a:gs pos="51999">
                <a:srgbClr val="FFE093"/>
              </a:gs>
              <a:gs pos="65999">
                <a:srgbClr val="F0AD00"/>
              </a:gs>
              <a:gs pos="100000">
                <a:srgbClr val="F0AD00"/>
              </a:gs>
            </a:gsLst>
            <a:lin ang="1662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3555" name="Freeform 3"/>
          <p:cNvSpPr>
            <a:spLocks/>
          </p:cNvSpPr>
          <p:nvPr/>
        </p:nvSpPr>
        <p:spPr bwMode="auto">
          <a:xfrm>
            <a:off x="1806575" y="6146800"/>
            <a:ext cx="7339013" cy="712788"/>
          </a:xfrm>
          <a:custGeom>
            <a:avLst/>
            <a:gdLst>
              <a:gd name="T0" fmla="*/ 0 w 21600"/>
              <a:gd name="T1" fmla="*/ 21538 h 21600"/>
              <a:gd name="T2" fmla="*/ 21600 w 21600"/>
              <a:gd name="T3" fmla="*/ 0 h 21600"/>
              <a:gd name="T4" fmla="*/ 21593 w 21600"/>
              <a:gd name="T5" fmla="*/ 21600 h 21600"/>
              <a:gd name="T6" fmla="*/ 0 w 21600"/>
              <a:gd name="T7" fmla="*/ 21538 h 21600"/>
              <a:gd name="T8" fmla="*/ 0 w 21600"/>
              <a:gd name="T9" fmla="*/ 21538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600" h="21600">
                <a:moveTo>
                  <a:pt x="0" y="21538"/>
                </a:moveTo>
                <a:lnTo>
                  <a:pt x="21600" y="0"/>
                </a:lnTo>
                <a:cubicBezTo>
                  <a:pt x="21595" y="7128"/>
                  <a:pt x="21598" y="14472"/>
                  <a:pt x="21593" y="21600"/>
                </a:cubicBezTo>
                <a:lnTo>
                  <a:pt x="0" y="21538"/>
                </a:lnTo>
                <a:close/>
                <a:moveTo>
                  <a:pt x="0" y="21538"/>
                </a:moveTo>
              </a:path>
            </a:pathLst>
          </a:custGeom>
          <a:gradFill rotWithShape="0">
            <a:gsLst>
              <a:gs pos="0">
                <a:srgbClr val="E66C7D"/>
              </a:gs>
              <a:gs pos="52000">
                <a:srgbClr val="E66C7D"/>
              </a:gs>
              <a:gs pos="60001">
                <a:srgbClr val="F4C4C4"/>
              </a:gs>
              <a:gs pos="72000">
                <a:srgbClr val="E66C7D"/>
              </a:gs>
              <a:gs pos="100000">
                <a:srgbClr val="E66C7D"/>
              </a:gs>
            </a:gsLst>
            <a:lin ang="51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3556" name="Freeform 4"/>
          <p:cNvSpPr>
            <a:spLocks/>
          </p:cNvSpPr>
          <p:nvPr/>
        </p:nvSpPr>
        <p:spPr bwMode="auto">
          <a:xfrm>
            <a:off x="0" y="5411788"/>
            <a:ext cx="7604125" cy="927100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1761 h 21600"/>
              <a:gd name="T4" fmla="*/ 20520 w 21600"/>
              <a:gd name="T5" fmla="*/ 21600 h 21600"/>
              <a:gd name="T6" fmla="*/ 21600 w 21600"/>
              <a:gd name="T7" fmla="*/ 20898 h 21600"/>
              <a:gd name="T8" fmla="*/ 0 w 21600"/>
              <a:gd name="T9" fmla="*/ 0 h 21600"/>
              <a:gd name="T10" fmla="*/ 0 w 21600"/>
              <a:gd name="T11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600" h="21600">
                <a:moveTo>
                  <a:pt x="0" y="0"/>
                </a:moveTo>
                <a:cubicBezTo>
                  <a:pt x="0" y="587"/>
                  <a:pt x="0" y="1174"/>
                  <a:pt x="0" y="1761"/>
                </a:cubicBezTo>
                <a:lnTo>
                  <a:pt x="20520" y="21600"/>
                </a:lnTo>
                <a:lnTo>
                  <a:pt x="21600" y="20898"/>
                </a:lnTo>
                <a:lnTo>
                  <a:pt x="0" y="0"/>
                </a:lnTo>
                <a:close/>
                <a:moveTo>
                  <a:pt x="0" y="0"/>
                </a:moveTo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3557" name="Freeform 5"/>
          <p:cNvSpPr>
            <a:spLocks/>
          </p:cNvSpPr>
          <p:nvPr/>
        </p:nvSpPr>
        <p:spPr bwMode="auto">
          <a:xfrm>
            <a:off x="1679575" y="6115050"/>
            <a:ext cx="7466013" cy="742950"/>
          </a:xfrm>
          <a:custGeom>
            <a:avLst/>
            <a:gdLst>
              <a:gd name="T0" fmla="*/ 21600 w 21600"/>
              <a:gd name="T1" fmla="*/ 0 h 21600"/>
              <a:gd name="T2" fmla="*/ 0 w 21600"/>
              <a:gd name="T3" fmla="*/ 21600 h 21600"/>
              <a:gd name="T4" fmla="*/ 2185 w 21600"/>
              <a:gd name="T5" fmla="*/ 21600 h 21600"/>
              <a:gd name="T6" fmla="*/ 21600 w 21600"/>
              <a:gd name="T7" fmla="*/ 2174 h 21600"/>
              <a:gd name="T8" fmla="*/ 21600 w 21600"/>
              <a:gd name="T9" fmla="*/ 0 h 21600"/>
              <a:gd name="T10" fmla="*/ 21600 w 21600"/>
              <a:gd name="T11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600" h="21600">
                <a:moveTo>
                  <a:pt x="21600" y="0"/>
                </a:moveTo>
                <a:lnTo>
                  <a:pt x="0" y="21600"/>
                </a:lnTo>
                <a:lnTo>
                  <a:pt x="2185" y="21600"/>
                </a:lnTo>
                <a:lnTo>
                  <a:pt x="21600" y="2174"/>
                </a:lnTo>
                <a:lnTo>
                  <a:pt x="21600" y="0"/>
                </a:lnTo>
                <a:close/>
                <a:moveTo>
                  <a:pt x="21600" y="0"/>
                </a:moveTo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/>
              <a:t>Renal </a:t>
            </a:r>
            <a:r>
              <a:rPr lang="en-US" dirty="0" smtClean="0"/>
              <a:t>Arteries</a:t>
            </a:r>
            <a:endParaRPr lang="en-US" dirty="0"/>
          </a:p>
        </p:txBody>
      </p:sp>
      <p:sp>
        <p:nvSpPr>
          <p:cNvPr id="23560" name="Rectangle 8"/>
          <p:cNvSpPr>
            <a:spLocks noGrp="1" noChangeArrowheads="1"/>
          </p:cNvSpPr>
          <p:nvPr>
            <p:ph idx="1"/>
          </p:nvPr>
        </p:nvSpPr>
        <p:spPr>
          <a:xfrm>
            <a:off x="692150" y="1343170"/>
            <a:ext cx="7772400" cy="3733800"/>
          </a:xfrm>
          <a:ln/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dirty="0"/>
              <a:t>Branch from aorta just inferior to origin of SMA</a:t>
            </a:r>
          </a:p>
          <a:p>
            <a:r>
              <a:rPr lang="en-US" dirty="0"/>
              <a:t>The only large lateral branches of aorta</a:t>
            </a:r>
          </a:p>
          <a:p>
            <a:r>
              <a:rPr lang="en-US" dirty="0"/>
              <a:t>Right arises </a:t>
            </a:r>
            <a:r>
              <a:rPr lang="en-US" dirty="0" err="1"/>
              <a:t>anterolaterally</a:t>
            </a:r>
            <a:r>
              <a:rPr lang="en-US" dirty="0"/>
              <a:t> and courses posterior to the IVC to the right renal hilum</a:t>
            </a:r>
          </a:p>
          <a:p>
            <a:r>
              <a:rPr lang="en-US" dirty="0"/>
              <a:t>Left arises </a:t>
            </a:r>
            <a:r>
              <a:rPr lang="en-US" dirty="0" err="1"/>
              <a:t>posterolaterally</a:t>
            </a:r>
            <a:r>
              <a:rPr lang="en-US" dirty="0"/>
              <a:t> and courses directly to the left renal hilum</a:t>
            </a:r>
          </a:p>
        </p:txBody>
      </p:sp>
      <p:pic>
        <p:nvPicPr>
          <p:cNvPr id="23561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913188"/>
            <a:ext cx="4572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3562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463925"/>
            <a:ext cx="2386013" cy="318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/>
          </p:cNvSpPr>
          <p:nvPr/>
        </p:nvSpPr>
        <p:spPr bwMode="auto">
          <a:xfrm>
            <a:off x="0" y="0"/>
            <a:ext cx="9156700" cy="68580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5602" name="Freeform 2"/>
          <p:cNvSpPr>
            <a:spLocks/>
          </p:cNvSpPr>
          <p:nvPr/>
        </p:nvSpPr>
        <p:spPr bwMode="auto">
          <a:xfrm>
            <a:off x="0" y="5457825"/>
            <a:ext cx="7239000" cy="1400175"/>
          </a:xfrm>
          <a:custGeom>
            <a:avLst/>
            <a:gdLst>
              <a:gd name="T0" fmla="*/ 0 w 21600"/>
              <a:gd name="T1" fmla="*/ 0 h 21600"/>
              <a:gd name="T2" fmla="*/ 21600 w 21600"/>
              <a:gd name="T3" fmla="*/ 13371 h 21600"/>
              <a:gd name="T4" fmla="*/ 5457 w 21600"/>
              <a:gd name="T5" fmla="*/ 21600 h 21600"/>
              <a:gd name="T6" fmla="*/ 0 w 21600"/>
              <a:gd name="T7" fmla="*/ 21600 h 21600"/>
              <a:gd name="T8" fmla="*/ 0 w 21600"/>
              <a:gd name="T9" fmla="*/ 0 h 21600"/>
              <a:gd name="T10" fmla="*/ 0 w 21600"/>
              <a:gd name="T11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13371"/>
                </a:lnTo>
                <a:lnTo>
                  <a:pt x="5457" y="21600"/>
                </a:lnTo>
                <a:lnTo>
                  <a:pt x="0" y="21600"/>
                </a:lnTo>
                <a:lnTo>
                  <a:pt x="0" y="0"/>
                </a:lnTo>
                <a:close/>
                <a:moveTo>
                  <a:pt x="0" y="0"/>
                </a:moveTo>
              </a:path>
            </a:pathLst>
          </a:custGeom>
          <a:gradFill rotWithShape="0">
            <a:gsLst>
              <a:gs pos="0">
                <a:srgbClr val="F0AD00"/>
              </a:gs>
              <a:gs pos="51999">
                <a:srgbClr val="FFE093"/>
              </a:gs>
              <a:gs pos="65999">
                <a:srgbClr val="F0AD00"/>
              </a:gs>
              <a:gs pos="100000">
                <a:srgbClr val="F0AD00"/>
              </a:gs>
            </a:gsLst>
            <a:lin ang="1662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5603" name="Freeform 3"/>
          <p:cNvSpPr>
            <a:spLocks/>
          </p:cNvSpPr>
          <p:nvPr/>
        </p:nvSpPr>
        <p:spPr bwMode="auto">
          <a:xfrm>
            <a:off x="1806575" y="6146800"/>
            <a:ext cx="7339013" cy="712788"/>
          </a:xfrm>
          <a:custGeom>
            <a:avLst/>
            <a:gdLst>
              <a:gd name="T0" fmla="*/ 0 w 21600"/>
              <a:gd name="T1" fmla="*/ 21538 h 21600"/>
              <a:gd name="T2" fmla="*/ 21600 w 21600"/>
              <a:gd name="T3" fmla="*/ 0 h 21600"/>
              <a:gd name="T4" fmla="*/ 21593 w 21600"/>
              <a:gd name="T5" fmla="*/ 21600 h 21600"/>
              <a:gd name="T6" fmla="*/ 0 w 21600"/>
              <a:gd name="T7" fmla="*/ 21538 h 21600"/>
              <a:gd name="T8" fmla="*/ 0 w 21600"/>
              <a:gd name="T9" fmla="*/ 21538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600" h="21600">
                <a:moveTo>
                  <a:pt x="0" y="21538"/>
                </a:moveTo>
                <a:lnTo>
                  <a:pt x="21600" y="0"/>
                </a:lnTo>
                <a:cubicBezTo>
                  <a:pt x="21595" y="7128"/>
                  <a:pt x="21598" y="14472"/>
                  <a:pt x="21593" y="21600"/>
                </a:cubicBezTo>
                <a:lnTo>
                  <a:pt x="0" y="21538"/>
                </a:lnTo>
                <a:close/>
                <a:moveTo>
                  <a:pt x="0" y="21538"/>
                </a:moveTo>
              </a:path>
            </a:pathLst>
          </a:custGeom>
          <a:gradFill rotWithShape="0">
            <a:gsLst>
              <a:gs pos="0">
                <a:srgbClr val="E66C7D"/>
              </a:gs>
              <a:gs pos="52000">
                <a:srgbClr val="E66C7D"/>
              </a:gs>
              <a:gs pos="60001">
                <a:srgbClr val="F4C4C4"/>
              </a:gs>
              <a:gs pos="72000">
                <a:srgbClr val="E66C7D"/>
              </a:gs>
              <a:gs pos="100000">
                <a:srgbClr val="E66C7D"/>
              </a:gs>
            </a:gsLst>
            <a:lin ang="51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5604" name="Freeform 4"/>
          <p:cNvSpPr>
            <a:spLocks/>
          </p:cNvSpPr>
          <p:nvPr/>
        </p:nvSpPr>
        <p:spPr bwMode="auto">
          <a:xfrm>
            <a:off x="0" y="5411788"/>
            <a:ext cx="7604125" cy="927100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1761 h 21600"/>
              <a:gd name="T4" fmla="*/ 20520 w 21600"/>
              <a:gd name="T5" fmla="*/ 21600 h 21600"/>
              <a:gd name="T6" fmla="*/ 21600 w 21600"/>
              <a:gd name="T7" fmla="*/ 20898 h 21600"/>
              <a:gd name="T8" fmla="*/ 0 w 21600"/>
              <a:gd name="T9" fmla="*/ 0 h 21600"/>
              <a:gd name="T10" fmla="*/ 0 w 21600"/>
              <a:gd name="T11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600" h="21600">
                <a:moveTo>
                  <a:pt x="0" y="0"/>
                </a:moveTo>
                <a:cubicBezTo>
                  <a:pt x="0" y="587"/>
                  <a:pt x="0" y="1174"/>
                  <a:pt x="0" y="1761"/>
                </a:cubicBezTo>
                <a:lnTo>
                  <a:pt x="20520" y="21600"/>
                </a:lnTo>
                <a:lnTo>
                  <a:pt x="21600" y="20898"/>
                </a:lnTo>
                <a:lnTo>
                  <a:pt x="0" y="0"/>
                </a:lnTo>
                <a:close/>
                <a:moveTo>
                  <a:pt x="0" y="0"/>
                </a:moveTo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5605" name="Freeform 5"/>
          <p:cNvSpPr>
            <a:spLocks/>
          </p:cNvSpPr>
          <p:nvPr/>
        </p:nvSpPr>
        <p:spPr bwMode="auto">
          <a:xfrm>
            <a:off x="1679575" y="6115050"/>
            <a:ext cx="7466013" cy="742950"/>
          </a:xfrm>
          <a:custGeom>
            <a:avLst/>
            <a:gdLst>
              <a:gd name="T0" fmla="*/ 21600 w 21600"/>
              <a:gd name="T1" fmla="*/ 0 h 21600"/>
              <a:gd name="T2" fmla="*/ 0 w 21600"/>
              <a:gd name="T3" fmla="*/ 21600 h 21600"/>
              <a:gd name="T4" fmla="*/ 2185 w 21600"/>
              <a:gd name="T5" fmla="*/ 21600 h 21600"/>
              <a:gd name="T6" fmla="*/ 21600 w 21600"/>
              <a:gd name="T7" fmla="*/ 2174 h 21600"/>
              <a:gd name="T8" fmla="*/ 21600 w 21600"/>
              <a:gd name="T9" fmla="*/ 0 h 21600"/>
              <a:gd name="T10" fmla="*/ 21600 w 21600"/>
              <a:gd name="T11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600" h="21600">
                <a:moveTo>
                  <a:pt x="21600" y="0"/>
                </a:moveTo>
                <a:lnTo>
                  <a:pt x="0" y="21600"/>
                </a:lnTo>
                <a:lnTo>
                  <a:pt x="2185" y="21600"/>
                </a:lnTo>
                <a:lnTo>
                  <a:pt x="21600" y="2174"/>
                </a:lnTo>
                <a:lnTo>
                  <a:pt x="21600" y="0"/>
                </a:lnTo>
                <a:close/>
                <a:moveTo>
                  <a:pt x="21600" y="0"/>
                </a:moveTo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 err="1"/>
              <a:t>Renovascular</a:t>
            </a:r>
            <a:r>
              <a:rPr lang="en-US" dirty="0"/>
              <a:t> </a:t>
            </a:r>
            <a:r>
              <a:rPr lang="en-US" dirty="0" smtClean="0"/>
              <a:t>Hypertension</a:t>
            </a:r>
            <a:endParaRPr lang="en-US" dirty="0"/>
          </a:p>
        </p:txBody>
      </p:sp>
      <p:sp>
        <p:nvSpPr>
          <p:cNvPr id="25608" name="Rectangle 8"/>
          <p:cNvSpPr>
            <a:spLocks noGrp="1" noChangeArrowheads="1"/>
          </p:cNvSpPr>
          <p:nvPr>
            <p:ph idx="1"/>
          </p:nvPr>
        </p:nvSpPr>
        <p:spPr>
          <a:xfrm>
            <a:off x="685800" y="1320800"/>
            <a:ext cx="7772400" cy="3733800"/>
          </a:xfrm>
          <a:ln/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dirty="0"/>
              <a:t>1%-5% of HTN attributed to renal artery stenosis</a:t>
            </a:r>
          </a:p>
          <a:p>
            <a:r>
              <a:rPr lang="en-US" dirty="0"/>
              <a:t>Doppler US is a low cost, noninvasive way to evaluate renal arteries and is not dependent on renal function</a:t>
            </a:r>
          </a:p>
          <a:p>
            <a:r>
              <a:rPr lang="en-US" dirty="0"/>
              <a:t>Atherosclerotic plaque causing stenosis generally located within 2cm of origin</a:t>
            </a:r>
          </a:p>
          <a:p>
            <a:r>
              <a:rPr lang="en-US" dirty="0"/>
              <a:t>Normal renal artery waveform is low resistive</a:t>
            </a:r>
          </a:p>
          <a:p>
            <a:r>
              <a:rPr lang="en-US" dirty="0" err="1"/>
              <a:t>Tardus-parvus</a:t>
            </a:r>
            <a:r>
              <a:rPr lang="en-US" dirty="0"/>
              <a:t> </a:t>
            </a:r>
            <a:r>
              <a:rPr lang="en-US" dirty="0" smtClean="0"/>
              <a:t>intrarenal waveform </a:t>
            </a:r>
            <a:r>
              <a:rPr lang="en-US" dirty="0"/>
              <a:t>indicates </a:t>
            </a:r>
            <a:r>
              <a:rPr lang="en-US" dirty="0" smtClean="0"/>
              <a:t>a more proximal renal </a:t>
            </a:r>
            <a:r>
              <a:rPr lang="en-US" dirty="0"/>
              <a:t>artery stenosis</a:t>
            </a:r>
          </a:p>
        </p:txBody>
      </p:sp>
      <p:pic>
        <p:nvPicPr>
          <p:cNvPr id="25609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4781" y="4241800"/>
            <a:ext cx="3767138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1989"/>
            <a:ext cx="7125113" cy="924475"/>
          </a:xfrm>
        </p:spPr>
        <p:txBody>
          <a:bodyPr/>
          <a:lstStyle/>
          <a:p>
            <a:r>
              <a:rPr lang="en-US" dirty="0" smtClean="0"/>
              <a:t>Hepatic vasculature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60319"/>
            <a:ext cx="8382000" cy="4745839"/>
          </a:xfrm>
        </p:spPr>
        <p:txBody>
          <a:bodyPr>
            <a:normAutofit/>
          </a:bodyPr>
          <a:lstStyle/>
          <a:p>
            <a:r>
              <a:rPr lang="en-US" dirty="0" smtClean="0"/>
              <a:t>Portal Venous System</a:t>
            </a:r>
          </a:p>
          <a:p>
            <a:pPr lvl="1"/>
            <a:r>
              <a:rPr lang="en-US" dirty="0" smtClean="0"/>
              <a:t>MPV begins at junction of SV and SMV</a:t>
            </a:r>
          </a:p>
          <a:p>
            <a:pPr lvl="1"/>
            <a:r>
              <a:rPr lang="en-US" dirty="0" smtClean="0"/>
              <a:t>MPV lies anterior to IVC and enters liver at </a:t>
            </a:r>
            <a:r>
              <a:rPr lang="en-US" dirty="0" err="1" smtClean="0"/>
              <a:t>porta</a:t>
            </a:r>
            <a:r>
              <a:rPr lang="en-US" dirty="0" smtClean="0"/>
              <a:t> </a:t>
            </a:r>
            <a:r>
              <a:rPr lang="en-US" dirty="0" err="1" smtClean="0"/>
              <a:t>hepatis</a:t>
            </a:r>
            <a:endParaRPr lang="en-US" dirty="0" smtClean="0"/>
          </a:p>
          <a:p>
            <a:pPr lvl="1"/>
            <a:r>
              <a:rPr lang="en-US" dirty="0" smtClean="0"/>
              <a:t>MPV branches into RPV and LPV after entering liver (</a:t>
            </a:r>
            <a:r>
              <a:rPr lang="en-US" dirty="0" err="1" smtClean="0"/>
              <a:t>intrasegmental</a:t>
            </a:r>
            <a:r>
              <a:rPr lang="en-US" dirty="0" smtClean="0"/>
              <a:t>)</a:t>
            </a:r>
          </a:p>
          <a:p>
            <a:r>
              <a:rPr lang="en-US" dirty="0" smtClean="0"/>
              <a:t>Hepatic </a:t>
            </a:r>
            <a:r>
              <a:rPr lang="en-US" dirty="0"/>
              <a:t>Artery (proper)</a:t>
            </a:r>
          </a:p>
          <a:p>
            <a:pPr lvl="1"/>
            <a:r>
              <a:rPr lang="en-US" dirty="0"/>
              <a:t>Proper hepatic artery begins where common hepatic artery gives rise to GDA</a:t>
            </a:r>
          </a:p>
          <a:p>
            <a:pPr lvl="1"/>
            <a:r>
              <a:rPr lang="en-US" dirty="0"/>
              <a:t>Divides into right and left branches after entering the liver at porta </a:t>
            </a:r>
            <a:r>
              <a:rPr lang="en-US" dirty="0" err="1"/>
              <a:t>hepatis</a:t>
            </a:r>
            <a:endParaRPr lang="en-US" dirty="0"/>
          </a:p>
          <a:p>
            <a:pPr lvl="1"/>
            <a:r>
              <a:rPr lang="en-US" dirty="0"/>
              <a:t>Lies anteromedial to MPV</a:t>
            </a:r>
          </a:p>
          <a:p>
            <a:pPr lvl="1"/>
            <a:r>
              <a:rPr lang="en-US" dirty="0"/>
              <a:t>Branches accompany portal vein branches</a:t>
            </a:r>
          </a:p>
          <a:p>
            <a:r>
              <a:rPr lang="en-US" dirty="0" smtClean="0"/>
              <a:t>Hepatic Veins (Right, Middle, and Left)</a:t>
            </a:r>
          </a:p>
          <a:p>
            <a:pPr lvl="1"/>
            <a:r>
              <a:rPr lang="en-US" dirty="0" smtClean="0"/>
              <a:t>Thin-walled and </a:t>
            </a:r>
            <a:r>
              <a:rPr lang="en-US" dirty="0" err="1" smtClean="0"/>
              <a:t>intersegmental</a:t>
            </a:r>
            <a:endParaRPr lang="en-US" dirty="0" smtClean="0"/>
          </a:p>
          <a:p>
            <a:pPr lvl="1"/>
            <a:r>
              <a:rPr lang="en-US" dirty="0" smtClean="0"/>
              <a:t>RHV typically the largest</a:t>
            </a:r>
          </a:p>
          <a:p>
            <a:pPr lvl="1"/>
            <a:r>
              <a:rPr lang="en-US" dirty="0" smtClean="0"/>
              <a:t>MHV and LHV often join just before entering IVC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27235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Portal venous abnormalities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038599"/>
          </a:xfrm>
        </p:spPr>
        <p:txBody>
          <a:bodyPr>
            <a:normAutofit/>
          </a:bodyPr>
          <a:lstStyle/>
          <a:p>
            <a:r>
              <a:rPr lang="en-US" dirty="0" smtClean="0"/>
              <a:t>Portal HTN – increased pressure in portal system</a:t>
            </a:r>
          </a:p>
          <a:p>
            <a:pPr lvl="1"/>
            <a:r>
              <a:rPr lang="en-US" dirty="0" smtClean="0"/>
              <a:t>Increase in PV diameter</a:t>
            </a:r>
          </a:p>
          <a:p>
            <a:pPr lvl="1"/>
            <a:r>
              <a:rPr lang="en-US" dirty="0" smtClean="0"/>
              <a:t>Splenomegaly</a:t>
            </a:r>
          </a:p>
          <a:p>
            <a:pPr lvl="1"/>
            <a:r>
              <a:rPr lang="en-US" dirty="0" err="1" smtClean="0"/>
              <a:t>Varices</a:t>
            </a:r>
            <a:endParaRPr lang="en-US" dirty="0" smtClean="0"/>
          </a:p>
          <a:p>
            <a:pPr lvl="1"/>
            <a:r>
              <a:rPr lang="en-US" dirty="0" smtClean="0"/>
              <a:t>Eventual </a:t>
            </a:r>
            <a:r>
              <a:rPr lang="en-US" dirty="0" err="1" smtClean="0"/>
              <a:t>hepatofugal</a:t>
            </a:r>
            <a:r>
              <a:rPr lang="en-US" dirty="0" smtClean="0"/>
              <a:t> flow</a:t>
            </a:r>
          </a:p>
          <a:p>
            <a:r>
              <a:rPr lang="en-US" dirty="0" smtClean="0"/>
              <a:t>Portal vein thrombosis – presence of thrombus in portal system</a:t>
            </a:r>
          </a:p>
          <a:p>
            <a:pPr lvl="1"/>
            <a:r>
              <a:rPr lang="en-US" dirty="0" smtClean="0"/>
              <a:t>Intraluminal echogenic mass within PV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ollaterals and </a:t>
            </a:r>
            <a:r>
              <a:rPr lang="en-US" dirty="0" err="1" smtClean="0"/>
              <a:t>varices</a:t>
            </a:r>
            <a:endParaRPr lang="en-US" dirty="0" smtClean="0"/>
          </a:p>
          <a:p>
            <a:r>
              <a:rPr lang="en-US" dirty="0" smtClean="0"/>
              <a:t>Cavernous transformation of PV – chronic PV thrombosis and occlusion with collateral formation</a:t>
            </a:r>
          </a:p>
          <a:p>
            <a:pPr lvl="1"/>
            <a:r>
              <a:rPr lang="en-US" dirty="0" smtClean="0"/>
              <a:t>Multiple tortuous collaterals at a distorted </a:t>
            </a:r>
            <a:r>
              <a:rPr lang="en-US" dirty="0" err="1" smtClean="0"/>
              <a:t>porta</a:t>
            </a:r>
            <a:r>
              <a:rPr lang="en-US" dirty="0" smtClean="0"/>
              <a:t> </a:t>
            </a:r>
            <a:r>
              <a:rPr lang="en-US" dirty="0" err="1" smtClean="0"/>
              <a:t>hepatis</a:t>
            </a: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2264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4" name="Rectangle 6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>
            <a:normAutofit/>
          </a:bodyPr>
          <a:lstStyle/>
          <a:p>
            <a:r>
              <a:rPr lang="en-US" dirty="0" smtClean="0"/>
              <a:t>Sonographic Examination</a:t>
            </a:r>
            <a:endParaRPr lang="en-US" dirty="0"/>
          </a:p>
        </p:txBody>
      </p:sp>
      <p:sp>
        <p:nvSpPr>
          <p:cNvPr id="27655" name="Rectangle 7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r>
              <a:rPr lang="en-US" dirty="0"/>
              <a:t>Patients should be fasting for 6-8 hours</a:t>
            </a:r>
          </a:p>
          <a:p>
            <a:r>
              <a:rPr lang="en-US" dirty="0"/>
              <a:t>Curvilinear, sector, or vector transducer</a:t>
            </a:r>
          </a:p>
          <a:p>
            <a:r>
              <a:rPr lang="en-US" dirty="0"/>
              <a:t>Typically 3MHz-5MHz</a:t>
            </a:r>
          </a:p>
          <a:p>
            <a:r>
              <a:rPr lang="en-US" dirty="0"/>
              <a:t>Supine position (decubitus if necessary)</a:t>
            </a:r>
          </a:p>
          <a:p>
            <a:r>
              <a:rPr lang="en-US" dirty="0"/>
              <a:t>Technical settings optimized to demonstrate anechoic lumen</a:t>
            </a: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8AD4B-0A0C-4030-B98B-148E4EE87CC2}" type="slidenum">
              <a:rPr lang="en-US"/>
              <a:pPr/>
              <a:t>14</a:t>
            </a:fld>
            <a:endParaRPr lang="en-US"/>
          </a:p>
        </p:txBody>
      </p:sp>
      <p:sp>
        <p:nvSpPr>
          <p:cNvPr id="27650" name="Freeform 2"/>
          <p:cNvSpPr>
            <a:spLocks/>
          </p:cNvSpPr>
          <p:nvPr/>
        </p:nvSpPr>
        <p:spPr bwMode="auto">
          <a:xfrm>
            <a:off x="0" y="5457825"/>
            <a:ext cx="7239000" cy="1400175"/>
          </a:xfrm>
          <a:custGeom>
            <a:avLst/>
            <a:gdLst>
              <a:gd name="T0" fmla="*/ 0 w 21600"/>
              <a:gd name="T1" fmla="*/ 0 h 21600"/>
              <a:gd name="T2" fmla="*/ 21600 w 21600"/>
              <a:gd name="T3" fmla="*/ 13371 h 21600"/>
              <a:gd name="T4" fmla="*/ 5457 w 21600"/>
              <a:gd name="T5" fmla="*/ 21600 h 21600"/>
              <a:gd name="T6" fmla="*/ 0 w 21600"/>
              <a:gd name="T7" fmla="*/ 21600 h 21600"/>
              <a:gd name="T8" fmla="*/ 0 w 21600"/>
              <a:gd name="T9" fmla="*/ 0 h 21600"/>
              <a:gd name="T10" fmla="*/ 0 w 21600"/>
              <a:gd name="T11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13371"/>
                </a:lnTo>
                <a:lnTo>
                  <a:pt x="5457" y="21600"/>
                </a:lnTo>
                <a:lnTo>
                  <a:pt x="0" y="21600"/>
                </a:lnTo>
                <a:lnTo>
                  <a:pt x="0" y="0"/>
                </a:lnTo>
                <a:close/>
                <a:moveTo>
                  <a:pt x="0" y="0"/>
                </a:moveTo>
              </a:path>
            </a:pathLst>
          </a:custGeom>
          <a:gradFill rotWithShape="0">
            <a:gsLst>
              <a:gs pos="0">
                <a:srgbClr val="F0AD00"/>
              </a:gs>
              <a:gs pos="51999">
                <a:srgbClr val="FFE093"/>
              </a:gs>
              <a:gs pos="65999">
                <a:srgbClr val="F0AD00"/>
              </a:gs>
              <a:gs pos="100000">
                <a:srgbClr val="F0AD00"/>
              </a:gs>
            </a:gsLst>
            <a:lin ang="1662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651" name="Freeform 3"/>
          <p:cNvSpPr>
            <a:spLocks/>
          </p:cNvSpPr>
          <p:nvPr/>
        </p:nvSpPr>
        <p:spPr bwMode="auto">
          <a:xfrm>
            <a:off x="1806575" y="6146800"/>
            <a:ext cx="7339013" cy="712788"/>
          </a:xfrm>
          <a:custGeom>
            <a:avLst/>
            <a:gdLst>
              <a:gd name="T0" fmla="*/ 0 w 21600"/>
              <a:gd name="T1" fmla="*/ 21538 h 21600"/>
              <a:gd name="T2" fmla="*/ 21600 w 21600"/>
              <a:gd name="T3" fmla="*/ 0 h 21600"/>
              <a:gd name="T4" fmla="*/ 21593 w 21600"/>
              <a:gd name="T5" fmla="*/ 21600 h 21600"/>
              <a:gd name="T6" fmla="*/ 0 w 21600"/>
              <a:gd name="T7" fmla="*/ 21538 h 21600"/>
              <a:gd name="T8" fmla="*/ 0 w 21600"/>
              <a:gd name="T9" fmla="*/ 21538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600" h="21600">
                <a:moveTo>
                  <a:pt x="0" y="21538"/>
                </a:moveTo>
                <a:lnTo>
                  <a:pt x="21600" y="0"/>
                </a:lnTo>
                <a:cubicBezTo>
                  <a:pt x="21595" y="7128"/>
                  <a:pt x="21598" y="14472"/>
                  <a:pt x="21593" y="21600"/>
                </a:cubicBezTo>
                <a:lnTo>
                  <a:pt x="0" y="21538"/>
                </a:lnTo>
                <a:close/>
                <a:moveTo>
                  <a:pt x="0" y="21538"/>
                </a:moveTo>
              </a:path>
            </a:pathLst>
          </a:custGeom>
          <a:gradFill rotWithShape="0">
            <a:gsLst>
              <a:gs pos="0">
                <a:srgbClr val="E66C7D"/>
              </a:gs>
              <a:gs pos="52000">
                <a:srgbClr val="E66C7D"/>
              </a:gs>
              <a:gs pos="60001">
                <a:srgbClr val="F4C4C4"/>
              </a:gs>
              <a:gs pos="72000">
                <a:srgbClr val="E66C7D"/>
              </a:gs>
              <a:gs pos="100000">
                <a:srgbClr val="E66C7D"/>
              </a:gs>
            </a:gsLst>
            <a:lin ang="51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652" name="Freeform 4"/>
          <p:cNvSpPr>
            <a:spLocks/>
          </p:cNvSpPr>
          <p:nvPr/>
        </p:nvSpPr>
        <p:spPr bwMode="auto">
          <a:xfrm>
            <a:off x="0" y="5411788"/>
            <a:ext cx="7604125" cy="927100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1761 h 21600"/>
              <a:gd name="T4" fmla="*/ 20520 w 21600"/>
              <a:gd name="T5" fmla="*/ 21600 h 21600"/>
              <a:gd name="T6" fmla="*/ 21600 w 21600"/>
              <a:gd name="T7" fmla="*/ 20898 h 21600"/>
              <a:gd name="T8" fmla="*/ 0 w 21600"/>
              <a:gd name="T9" fmla="*/ 0 h 21600"/>
              <a:gd name="T10" fmla="*/ 0 w 21600"/>
              <a:gd name="T11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600" h="21600">
                <a:moveTo>
                  <a:pt x="0" y="0"/>
                </a:moveTo>
                <a:cubicBezTo>
                  <a:pt x="0" y="587"/>
                  <a:pt x="0" y="1174"/>
                  <a:pt x="0" y="1761"/>
                </a:cubicBezTo>
                <a:lnTo>
                  <a:pt x="20520" y="21600"/>
                </a:lnTo>
                <a:lnTo>
                  <a:pt x="21600" y="20898"/>
                </a:lnTo>
                <a:lnTo>
                  <a:pt x="0" y="0"/>
                </a:lnTo>
                <a:close/>
                <a:moveTo>
                  <a:pt x="0" y="0"/>
                </a:moveTo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653" name="Freeform 5"/>
          <p:cNvSpPr>
            <a:spLocks/>
          </p:cNvSpPr>
          <p:nvPr/>
        </p:nvSpPr>
        <p:spPr bwMode="auto">
          <a:xfrm>
            <a:off x="1679575" y="6115050"/>
            <a:ext cx="7466013" cy="742950"/>
          </a:xfrm>
          <a:custGeom>
            <a:avLst/>
            <a:gdLst>
              <a:gd name="T0" fmla="*/ 21600 w 21600"/>
              <a:gd name="T1" fmla="*/ 0 h 21600"/>
              <a:gd name="T2" fmla="*/ 0 w 21600"/>
              <a:gd name="T3" fmla="*/ 21600 h 21600"/>
              <a:gd name="T4" fmla="*/ 2185 w 21600"/>
              <a:gd name="T5" fmla="*/ 21600 h 21600"/>
              <a:gd name="T6" fmla="*/ 21600 w 21600"/>
              <a:gd name="T7" fmla="*/ 2174 h 21600"/>
              <a:gd name="T8" fmla="*/ 21600 w 21600"/>
              <a:gd name="T9" fmla="*/ 0 h 21600"/>
              <a:gd name="T10" fmla="*/ 21600 w 21600"/>
              <a:gd name="T11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600" h="21600">
                <a:moveTo>
                  <a:pt x="21600" y="0"/>
                </a:moveTo>
                <a:lnTo>
                  <a:pt x="0" y="21600"/>
                </a:lnTo>
                <a:lnTo>
                  <a:pt x="2185" y="21600"/>
                </a:lnTo>
                <a:lnTo>
                  <a:pt x="21600" y="2174"/>
                </a:lnTo>
                <a:lnTo>
                  <a:pt x="21600" y="0"/>
                </a:lnTo>
                <a:close/>
                <a:moveTo>
                  <a:pt x="21600" y="0"/>
                </a:moveTo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376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2" name="Rectangle 6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>
            <a:normAutofit fontScale="90000"/>
          </a:bodyPr>
          <a:lstStyle/>
          <a:p>
            <a:r>
              <a:rPr lang="en-US" dirty="0" smtClean="0"/>
              <a:t>Normal </a:t>
            </a:r>
            <a:r>
              <a:rPr lang="en-US" dirty="0" err="1" smtClean="0"/>
              <a:t>Sonographic</a:t>
            </a:r>
            <a:r>
              <a:rPr lang="en-US" dirty="0" smtClean="0"/>
              <a:t> Appearance </a:t>
            </a:r>
            <a:r>
              <a:rPr lang="en-US" dirty="0"/>
              <a:t>of </a:t>
            </a:r>
            <a:r>
              <a:rPr lang="en-US" dirty="0" smtClean="0"/>
              <a:t>Aorta</a:t>
            </a:r>
            <a:endParaRPr lang="en-US" dirty="0"/>
          </a:p>
        </p:txBody>
      </p:sp>
      <p:sp>
        <p:nvSpPr>
          <p:cNvPr id="29703" name="Rectangle 7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r>
              <a:rPr lang="en-US" dirty="0"/>
              <a:t>Anechoic lumen </a:t>
            </a:r>
          </a:p>
          <a:p>
            <a:r>
              <a:rPr lang="en-US" dirty="0"/>
              <a:t>Smooth and parallel walls</a:t>
            </a:r>
          </a:p>
          <a:p>
            <a:r>
              <a:rPr lang="en-US" dirty="0" err="1"/>
              <a:t>Pulsatility</a:t>
            </a:r>
            <a:r>
              <a:rPr lang="en-US" dirty="0"/>
              <a:t> seen in real time imaging</a:t>
            </a:r>
          </a:p>
          <a:p>
            <a:r>
              <a:rPr lang="en-US" dirty="0"/>
              <a:t>Distal tapering demonstrated in </a:t>
            </a:r>
            <a:r>
              <a:rPr lang="en-US" dirty="0" smtClean="0"/>
              <a:t>sagittal plane</a:t>
            </a:r>
            <a:endParaRPr lang="en-US" dirty="0"/>
          </a:p>
          <a:p>
            <a:r>
              <a:rPr lang="en-US" dirty="0"/>
              <a:t>Located slightly left of midline</a:t>
            </a:r>
          </a:p>
          <a:p>
            <a:r>
              <a:rPr lang="en-US" dirty="0"/>
              <a:t>Left of IVC and anterior to </a:t>
            </a:r>
            <a:r>
              <a:rPr lang="en-US" dirty="0" smtClean="0"/>
              <a:t>spine</a:t>
            </a:r>
          </a:p>
          <a:p>
            <a:r>
              <a:rPr lang="en-US" dirty="0"/>
              <a:t>Biphasic waveform suprarenal</a:t>
            </a:r>
          </a:p>
          <a:p>
            <a:r>
              <a:rPr lang="en-US" dirty="0" err="1"/>
              <a:t>Triphasic</a:t>
            </a:r>
            <a:r>
              <a:rPr lang="en-US" dirty="0"/>
              <a:t> waveform </a:t>
            </a:r>
            <a:r>
              <a:rPr lang="en-US" dirty="0" err="1"/>
              <a:t>infrarenal</a:t>
            </a:r>
            <a:endParaRPr lang="en-US" dirty="0"/>
          </a:p>
          <a:p>
            <a:endParaRPr lang="en-US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C8936-DB65-46B4-A0AF-A59A71E8F9F3}" type="slidenum">
              <a:rPr lang="en-US"/>
              <a:pPr/>
              <a:t>15</a:t>
            </a:fld>
            <a:endParaRPr lang="en-US"/>
          </a:p>
        </p:txBody>
      </p:sp>
      <p:sp>
        <p:nvSpPr>
          <p:cNvPr id="29698" name="Freeform 2"/>
          <p:cNvSpPr>
            <a:spLocks/>
          </p:cNvSpPr>
          <p:nvPr/>
        </p:nvSpPr>
        <p:spPr bwMode="auto">
          <a:xfrm>
            <a:off x="0" y="5457825"/>
            <a:ext cx="7239000" cy="1400175"/>
          </a:xfrm>
          <a:custGeom>
            <a:avLst/>
            <a:gdLst>
              <a:gd name="T0" fmla="*/ 0 w 21600"/>
              <a:gd name="T1" fmla="*/ 0 h 21600"/>
              <a:gd name="T2" fmla="*/ 21600 w 21600"/>
              <a:gd name="T3" fmla="*/ 13371 h 21600"/>
              <a:gd name="T4" fmla="*/ 5457 w 21600"/>
              <a:gd name="T5" fmla="*/ 21600 h 21600"/>
              <a:gd name="T6" fmla="*/ 0 w 21600"/>
              <a:gd name="T7" fmla="*/ 21600 h 21600"/>
              <a:gd name="T8" fmla="*/ 0 w 21600"/>
              <a:gd name="T9" fmla="*/ 0 h 21600"/>
              <a:gd name="T10" fmla="*/ 0 w 21600"/>
              <a:gd name="T11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13371"/>
                </a:lnTo>
                <a:lnTo>
                  <a:pt x="5457" y="21600"/>
                </a:lnTo>
                <a:lnTo>
                  <a:pt x="0" y="21600"/>
                </a:lnTo>
                <a:lnTo>
                  <a:pt x="0" y="0"/>
                </a:lnTo>
                <a:close/>
                <a:moveTo>
                  <a:pt x="0" y="0"/>
                </a:moveTo>
              </a:path>
            </a:pathLst>
          </a:custGeom>
          <a:gradFill rotWithShape="0">
            <a:gsLst>
              <a:gs pos="0">
                <a:srgbClr val="F0AD00"/>
              </a:gs>
              <a:gs pos="51999">
                <a:srgbClr val="FFE093"/>
              </a:gs>
              <a:gs pos="65999">
                <a:srgbClr val="F0AD00"/>
              </a:gs>
              <a:gs pos="100000">
                <a:srgbClr val="F0AD00"/>
              </a:gs>
            </a:gsLst>
            <a:lin ang="1662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699" name="Freeform 3"/>
          <p:cNvSpPr>
            <a:spLocks/>
          </p:cNvSpPr>
          <p:nvPr/>
        </p:nvSpPr>
        <p:spPr bwMode="auto">
          <a:xfrm>
            <a:off x="1806575" y="6146800"/>
            <a:ext cx="7339013" cy="712788"/>
          </a:xfrm>
          <a:custGeom>
            <a:avLst/>
            <a:gdLst>
              <a:gd name="T0" fmla="*/ 0 w 21600"/>
              <a:gd name="T1" fmla="*/ 21538 h 21600"/>
              <a:gd name="T2" fmla="*/ 21600 w 21600"/>
              <a:gd name="T3" fmla="*/ 0 h 21600"/>
              <a:gd name="T4" fmla="*/ 21593 w 21600"/>
              <a:gd name="T5" fmla="*/ 21600 h 21600"/>
              <a:gd name="T6" fmla="*/ 0 w 21600"/>
              <a:gd name="T7" fmla="*/ 21538 h 21600"/>
              <a:gd name="T8" fmla="*/ 0 w 21600"/>
              <a:gd name="T9" fmla="*/ 21538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600" h="21600">
                <a:moveTo>
                  <a:pt x="0" y="21538"/>
                </a:moveTo>
                <a:lnTo>
                  <a:pt x="21600" y="0"/>
                </a:lnTo>
                <a:cubicBezTo>
                  <a:pt x="21595" y="7128"/>
                  <a:pt x="21598" y="14472"/>
                  <a:pt x="21593" y="21600"/>
                </a:cubicBezTo>
                <a:lnTo>
                  <a:pt x="0" y="21538"/>
                </a:lnTo>
                <a:close/>
                <a:moveTo>
                  <a:pt x="0" y="21538"/>
                </a:moveTo>
              </a:path>
            </a:pathLst>
          </a:custGeom>
          <a:gradFill rotWithShape="0">
            <a:gsLst>
              <a:gs pos="0">
                <a:srgbClr val="E66C7D"/>
              </a:gs>
              <a:gs pos="52000">
                <a:srgbClr val="E66C7D"/>
              </a:gs>
              <a:gs pos="60001">
                <a:srgbClr val="F4C4C4"/>
              </a:gs>
              <a:gs pos="72000">
                <a:srgbClr val="E66C7D"/>
              </a:gs>
              <a:gs pos="100000">
                <a:srgbClr val="E66C7D"/>
              </a:gs>
            </a:gsLst>
            <a:lin ang="51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700" name="Freeform 4"/>
          <p:cNvSpPr>
            <a:spLocks/>
          </p:cNvSpPr>
          <p:nvPr/>
        </p:nvSpPr>
        <p:spPr bwMode="auto">
          <a:xfrm>
            <a:off x="0" y="5411788"/>
            <a:ext cx="7604125" cy="927100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1761 h 21600"/>
              <a:gd name="T4" fmla="*/ 20520 w 21600"/>
              <a:gd name="T5" fmla="*/ 21600 h 21600"/>
              <a:gd name="T6" fmla="*/ 21600 w 21600"/>
              <a:gd name="T7" fmla="*/ 20898 h 21600"/>
              <a:gd name="T8" fmla="*/ 0 w 21600"/>
              <a:gd name="T9" fmla="*/ 0 h 21600"/>
              <a:gd name="T10" fmla="*/ 0 w 21600"/>
              <a:gd name="T11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600" h="21600">
                <a:moveTo>
                  <a:pt x="0" y="0"/>
                </a:moveTo>
                <a:cubicBezTo>
                  <a:pt x="0" y="587"/>
                  <a:pt x="0" y="1174"/>
                  <a:pt x="0" y="1761"/>
                </a:cubicBezTo>
                <a:lnTo>
                  <a:pt x="20520" y="21600"/>
                </a:lnTo>
                <a:lnTo>
                  <a:pt x="21600" y="20898"/>
                </a:lnTo>
                <a:lnTo>
                  <a:pt x="0" y="0"/>
                </a:lnTo>
                <a:close/>
                <a:moveTo>
                  <a:pt x="0" y="0"/>
                </a:moveTo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701" name="Freeform 5"/>
          <p:cNvSpPr>
            <a:spLocks/>
          </p:cNvSpPr>
          <p:nvPr/>
        </p:nvSpPr>
        <p:spPr bwMode="auto">
          <a:xfrm>
            <a:off x="1679575" y="6115050"/>
            <a:ext cx="7466013" cy="742950"/>
          </a:xfrm>
          <a:custGeom>
            <a:avLst/>
            <a:gdLst>
              <a:gd name="T0" fmla="*/ 21600 w 21600"/>
              <a:gd name="T1" fmla="*/ 0 h 21600"/>
              <a:gd name="T2" fmla="*/ 0 w 21600"/>
              <a:gd name="T3" fmla="*/ 21600 h 21600"/>
              <a:gd name="T4" fmla="*/ 2185 w 21600"/>
              <a:gd name="T5" fmla="*/ 21600 h 21600"/>
              <a:gd name="T6" fmla="*/ 21600 w 21600"/>
              <a:gd name="T7" fmla="*/ 2174 h 21600"/>
              <a:gd name="T8" fmla="*/ 21600 w 21600"/>
              <a:gd name="T9" fmla="*/ 0 h 21600"/>
              <a:gd name="T10" fmla="*/ 21600 w 21600"/>
              <a:gd name="T11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600" h="21600">
                <a:moveTo>
                  <a:pt x="21600" y="0"/>
                </a:moveTo>
                <a:lnTo>
                  <a:pt x="0" y="21600"/>
                </a:lnTo>
                <a:lnTo>
                  <a:pt x="2185" y="21600"/>
                </a:lnTo>
                <a:lnTo>
                  <a:pt x="21600" y="2174"/>
                </a:lnTo>
                <a:lnTo>
                  <a:pt x="21600" y="0"/>
                </a:lnTo>
                <a:close/>
                <a:moveTo>
                  <a:pt x="21600" y="0"/>
                </a:moveTo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0" name="Rectangle 6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Atherosclerosis</a:t>
            </a:r>
          </a:p>
        </p:txBody>
      </p:sp>
      <p:sp>
        <p:nvSpPr>
          <p:cNvPr id="31751" name="Rectangle 7"/>
          <p:cNvSpPr>
            <a:spLocks noGrp="1" noChangeArrowheads="1"/>
          </p:cNvSpPr>
          <p:nvPr>
            <p:ph idx="1"/>
          </p:nvPr>
        </p:nvSpPr>
        <p:spPr>
          <a:xfrm>
            <a:off x="685800" y="1422400"/>
            <a:ext cx="7772400" cy="3733800"/>
          </a:xfrm>
          <a:ln/>
        </p:spPr>
        <p:txBody>
          <a:bodyPr/>
          <a:lstStyle/>
          <a:p>
            <a:r>
              <a:rPr lang="en-US"/>
              <a:t>Cholesterol-lipid-calcium deposits occur in the medial and intimal layers of the aorta</a:t>
            </a:r>
          </a:p>
          <a:p>
            <a:r>
              <a:rPr lang="en-US"/>
              <a:t>Linked to hyperlipidemia, HTN, cigarette smoking, and DM</a:t>
            </a:r>
          </a:p>
          <a:p>
            <a:r>
              <a:rPr lang="en-US"/>
              <a:t>Presents sonographically as luminal irregularities and vessel wall calcification</a:t>
            </a:r>
          </a:p>
          <a:p>
            <a:r>
              <a:rPr lang="en-US"/>
              <a:t>Complications include thrombus, embolus, stenosis, occlusion, aneurysm</a:t>
            </a:r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8195F-F083-461C-A707-2D0A0C7994A1}" type="slidenum">
              <a:rPr lang="en-US"/>
              <a:pPr/>
              <a:t>16</a:t>
            </a:fld>
            <a:endParaRPr lang="en-US"/>
          </a:p>
        </p:txBody>
      </p:sp>
      <p:sp>
        <p:nvSpPr>
          <p:cNvPr id="31745" name="Rectangle 1"/>
          <p:cNvSpPr>
            <a:spLocks/>
          </p:cNvSpPr>
          <p:nvPr/>
        </p:nvSpPr>
        <p:spPr bwMode="auto">
          <a:xfrm>
            <a:off x="0" y="0"/>
            <a:ext cx="9156700" cy="68580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1746" name="Freeform 2"/>
          <p:cNvSpPr>
            <a:spLocks/>
          </p:cNvSpPr>
          <p:nvPr/>
        </p:nvSpPr>
        <p:spPr bwMode="auto">
          <a:xfrm>
            <a:off x="0" y="5457825"/>
            <a:ext cx="7239000" cy="1400175"/>
          </a:xfrm>
          <a:custGeom>
            <a:avLst/>
            <a:gdLst>
              <a:gd name="T0" fmla="*/ 0 w 21600"/>
              <a:gd name="T1" fmla="*/ 0 h 21600"/>
              <a:gd name="T2" fmla="*/ 21600 w 21600"/>
              <a:gd name="T3" fmla="*/ 13371 h 21600"/>
              <a:gd name="T4" fmla="*/ 5457 w 21600"/>
              <a:gd name="T5" fmla="*/ 21600 h 21600"/>
              <a:gd name="T6" fmla="*/ 0 w 21600"/>
              <a:gd name="T7" fmla="*/ 21600 h 21600"/>
              <a:gd name="T8" fmla="*/ 0 w 21600"/>
              <a:gd name="T9" fmla="*/ 0 h 21600"/>
              <a:gd name="T10" fmla="*/ 0 w 21600"/>
              <a:gd name="T11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13371"/>
                </a:lnTo>
                <a:lnTo>
                  <a:pt x="5457" y="21600"/>
                </a:lnTo>
                <a:lnTo>
                  <a:pt x="0" y="21600"/>
                </a:lnTo>
                <a:lnTo>
                  <a:pt x="0" y="0"/>
                </a:lnTo>
                <a:close/>
                <a:moveTo>
                  <a:pt x="0" y="0"/>
                </a:moveTo>
              </a:path>
            </a:pathLst>
          </a:custGeom>
          <a:gradFill rotWithShape="0">
            <a:gsLst>
              <a:gs pos="0">
                <a:srgbClr val="F0AD00"/>
              </a:gs>
              <a:gs pos="51999">
                <a:srgbClr val="FFE093"/>
              </a:gs>
              <a:gs pos="65999">
                <a:srgbClr val="F0AD00"/>
              </a:gs>
              <a:gs pos="100000">
                <a:srgbClr val="F0AD00"/>
              </a:gs>
            </a:gsLst>
            <a:lin ang="1662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1747" name="Freeform 3"/>
          <p:cNvSpPr>
            <a:spLocks/>
          </p:cNvSpPr>
          <p:nvPr/>
        </p:nvSpPr>
        <p:spPr bwMode="auto">
          <a:xfrm>
            <a:off x="1806575" y="6146800"/>
            <a:ext cx="7339013" cy="712788"/>
          </a:xfrm>
          <a:custGeom>
            <a:avLst/>
            <a:gdLst>
              <a:gd name="T0" fmla="*/ 0 w 21600"/>
              <a:gd name="T1" fmla="*/ 21538 h 21600"/>
              <a:gd name="T2" fmla="*/ 21600 w 21600"/>
              <a:gd name="T3" fmla="*/ 0 h 21600"/>
              <a:gd name="T4" fmla="*/ 21593 w 21600"/>
              <a:gd name="T5" fmla="*/ 21600 h 21600"/>
              <a:gd name="T6" fmla="*/ 0 w 21600"/>
              <a:gd name="T7" fmla="*/ 21538 h 21600"/>
              <a:gd name="T8" fmla="*/ 0 w 21600"/>
              <a:gd name="T9" fmla="*/ 21538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600" h="21600">
                <a:moveTo>
                  <a:pt x="0" y="21538"/>
                </a:moveTo>
                <a:lnTo>
                  <a:pt x="21600" y="0"/>
                </a:lnTo>
                <a:cubicBezTo>
                  <a:pt x="21595" y="7128"/>
                  <a:pt x="21598" y="14472"/>
                  <a:pt x="21593" y="21600"/>
                </a:cubicBezTo>
                <a:lnTo>
                  <a:pt x="0" y="21538"/>
                </a:lnTo>
                <a:close/>
                <a:moveTo>
                  <a:pt x="0" y="21538"/>
                </a:moveTo>
              </a:path>
            </a:pathLst>
          </a:custGeom>
          <a:gradFill rotWithShape="0">
            <a:gsLst>
              <a:gs pos="0">
                <a:srgbClr val="E66C7D"/>
              </a:gs>
              <a:gs pos="52000">
                <a:srgbClr val="E66C7D"/>
              </a:gs>
              <a:gs pos="60001">
                <a:srgbClr val="F4C4C4"/>
              </a:gs>
              <a:gs pos="72000">
                <a:srgbClr val="E66C7D"/>
              </a:gs>
              <a:gs pos="100000">
                <a:srgbClr val="E66C7D"/>
              </a:gs>
            </a:gsLst>
            <a:lin ang="51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1748" name="Freeform 4"/>
          <p:cNvSpPr>
            <a:spLocks/>
          </p:cNvSpPr>
          <p:nvPr/>
        </p:nvSpPr>
        <p:spPr bwMode="auto">
          <a:xfrm>
            <a:off x="0" y="5411788"/>
            <a:ext cx="7604125" cy="927100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1761 h 21600"/>
              <a:gd name="T4" fmla="*/ 20520 w 21600"/>
              <a:gd name="T5" fmla="*/ 21600 h 21600"/>
              <a:gd name="T6" fmla="*/ 21600 w 21600"/>
              <a:gd name="T7" fmla="*/ 20898 h 21600"/>
              <a:gd name="T8" fmla="*/ 0 w 21600"/>
              <a:gd name="T9" fmla="*/ 0 h 21600"/>
              <a:gd name="T10" fmla="*/ 0 w 21600"/>
              <a:gd name="T11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600" h="21600">
                <a:moveTo>
                  <a:pt x="0" y="0"/>
                </a:moveTo>
                <a:cubicBezTo>
                  <a:pt x="0" y="587"/>
                  <a:pt x="0" y="1174"/>
                  <a:pt x="0" y="1761"/>
                </a:cubicBezTo>
                <a:lnTo>
                  <a:pt x="20520" y="21600"/>
                </a:lnTo>
                <a:lnTo>
                  <a:pt x="21600" y="20898"/>
                </a:lnTo>
                <a:lnTo>
                  <a:pt x="0" y="0"/>
                </a:lnTo>
                <a:close/>
                <a:moveTo>
                  <a:pt x="0" y="0"/>
                </a:moveTo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1749" name="Freeform 5"/>
          <p:cNvSpPr>
            <a:spLocks/>
          </p:cNvSpPr>
          <p:nvPr/>
        </p:nvSpPr>
        <p:spPr bwMode="auto">
          <a:xfrm>
            <a:off x="1679575" y="6115050"/>
            <a:ext cx="7466013" cy="742950"/>
          </a:xfrm>
          <a:custGeom>
            <a:avLst/>
            <a:gdLst>
              <a:gd name="T0" fmla="*/ 21600 w 21600"/>
              <a:gd name="T1" fmla="*/ 0 h 21600"/>
              <a:gd name="T2" fmla="*/ 0 w 21600"/>
              <a:gd name="T3" fmla="*/ 21600 h 21600"/>
              <a:gd name="T4" fmla="*/ 2185 w 21600"/>
              <a:gd name="T5" fmla="*/ 21600 h 21600"/>
              <a:gd name="T6" fmla="*/ 21600 w 21600"/>
              <a:gd name="T7" fmla="*/ 2174 h 21600"/>
              <a:gd name="T8" fmla="*/ 21600 w 21600"/>
              <a:gd name="T9" fmla="*/ 0 h 21600"/>
              <a:gd name="T10" fmla="*/ 21600 w 21600"/>
              <a:gd name="T11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600" h="21600">
                <a:moveTo>
                  <a:pt x="21600" y="0"/>
                </a:moveTo>
                <a:lnTo>
                  <a:pt x="0" y="21600"/>
                </a:lnTo>
                <a:lnTo>
                  <a:pt x="2185" y="21600"/>
                </a:lnTo>
                <a:lnTo>
                  <a:pt x="21600" y="2174"/>
                </a:lnTo>
                <a:lnTo>
                  <a:pt x="21600" y="0"/>
                </a:lnTo>
                <a:close/>
                <a:moveTo>
                  <a:pt x="21600" y="0"/>
                </a:moveTo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3175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300" y="3884613"/>
            <a:ext cx="6108700" cy="260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8" name="Rectangle 6"/>
          <p:cNvSpPr>
            <a:spLocks noGrp="1" noChangeArrowheads="1"/>
          </p:cNvSpPr>
          <p:nvPr>
            <p:ph type="title"/>
          </p:nvPr>
        </p:nvSpPr>
        <p:spPr>
          <a:xfrm>
            <a:off x="685800" y="96838"/>
            <a:ext cx="7772400" cy="1143000"/>
          </a:xfrm>
          <a:ln/>
        </p:spPr>
        <p:txBody>
          <a:bodyPr/>
          <a:lstStyle/>
          <a:p>
            <a:r>
              <a:rPr lang="en-US" dirty="0" smtClean="0"/>
              <a:t>AAA</a:t>
            </a:r>
            <a:endParaRPr lang="en-US" dirty="0"/>
          </a:p>
        </p:txBody>
      </p:sp>
      <p:sp>
        <p:nvSpPr>
          <p:cNvPr id="33799" name="Rectangle 7"/>
          <p:cNvSpPr>
            <a:spLocks noGrp="1" noChangeArrowheads="1"/>
          </p:cNvSpPr>
          <p:nvPr>
            <p:ph idx="1"/>
          </p:nvPr>
        </p:nvSpPr>
        <p:spPr>
          <a:xfrm>
            <a:off x="685800" y="1270000"/>
            <a:ext cx="7772400" cy="3733800"/>
          </a:xfrm>
          <a:ln/>
        </p:spPr>
        <p:txBody>
          <a:bodyPr/>
          <a:lstStyle/>
          <a:p>
            <a:r>
              <a:rPr lang="en-US" dirty="0"/>
              <a:t>Atherosclerosis is most common cause</a:t>
            </a:r>
          </a:p>
          <a:p>
            <a:r>
              <a:rPr lang="en-US" dirty="0"/>
              <a:t>More common in males and Caucasians</a:t>
            </a:r>
          </a:p>
          <a:p>
            <a:r>
              <a:rPr lang="en-US" dirty="0"/>
              <a:t>Present clinically with pulsatile abdominal mass, vague lower back or abdominal pain, or are asymptomatic</a:t>
            </a:r>
          </a:p>
          <a:p>
            <a:r>
              <a:rPr lang="en-US" dirty="0"/>
              <a:t>Large aneurysms require surgery</a:t>
            </a:r>
          </a:p>
          <a:p>
            <a:r>
              <a:rPr lang="en-US" dirty="0"/>
              <a:t>Intermediate aneurysms are monitored</a:t>
            </a:r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9EC9C-E729-4137-BCA3-89231DA003E9}" type="slidenum">
              <a:rPr lang="en-US"/>
              <a:pPr/>
              <a:t>17</a:t>
            </a:fld>
            <a:endParaRPr lang="en-US"/>
          </a:p>
        </p:txBody>
      </p:sp>
      <p:sp>
        <p:nvSpPr>
          <p:cNvPr id="33793" name="Rectangle 1"/>
          <p:cNvSpPr>
            <a:spLocks/>
          </p:cNvSpPr>
          <p:nvPr/>
        </p:nvSpPr>
        <p:spPr bwMode="auto">
          <a:xfrm>
            <a:off x="0" y="0"/>
            <a:ext cx="9156700" cy="68580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3794" name="Freeform 2"/>
          <p:cNvSpPr>
            <a:spLocks/>
          </p:cNvSpPr>
          <p:nvPr/>
        </p:nvSpPr>
        <p:spPr bwMode="auto">
          <a:xfrm>
            <a:off x="0" y="5457825"/>
            <a:ext cx="7239000" cy="1400175"/>
          </a:xfrm>
          <a:custGeom>
            <a:avLst/>
            <a:gdLst>
              <a:gd name="T0" fmla="*/ 0 w 21600"/>
              <a:gd name="T1" fmla="*/ 0 h 21600"/>
              <a:gd name="T2" fmla="*/ 21600 w 21600"/>
              <a:gd name="T3" fmla="*/ 13371 h 21600"/>
              <a:gd name="T4" fmla="*/ 5457 w 21600"/>
              <a:gd name="T5" fmla="*/ 21600 h 21600"/>
              <a:gd name="T6" fmla="*/ 0 w 21600"/>
              <a:gd name="T7" fmla="*/ 21600 h 21600"/>
              <a:gd name="T8" fmla="*/ 0 w 21600"/>
              <a:gd name="T9" fmla="*/ 0 h 21600"/>
              <a:gd name="T10" fmla="*/ 0 w 21600"/>
              <a:gd name="T11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13371"/>
                </a:lnTo>
                <a:lnTo>
                  <a:pt x="5457" y="21600"/>
                </a:lnTo>
                <a:lnTo>
                  <a:pt x="0" y="21600"/>
                </a:lnTo>
                <a:lnTo>
                  <a:pt x="0" y="0"/>
                </a:lnTo>
                <a:close/>
                <a:moveTo>
                  <a:pt x="0" y="0"/>
                </a:moveTo>
              </a:path>
            </a:pathLst>
          </a:custGeom>
          <a:gradFill rotWithShape="0">
            <a:gsLst>
              <a:gs pos="0">
                <a:srgbClr val="F0AD00"/>
              </a:gs>
              <a:gs pos="51999">
                <a:srgbClr val="FFE093"/>
              </a:gs>
              <a:gs pos="65999">
                <a:srgbClr val="F0AD00"/>
              </a:gs>
              <a:gs pos="100000">
                <a:srgbClr val="F0AD00"/>
              </a:gs>
            </a:gsLst>
            <a:lin ang="1662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3795" name="Freeform 3"/>
          <p:cNvSpPr>
            <a:spLocks/>
          </p:cNvSpPr>
          <p:nvPr/>
        </p:nvSpPr>
        <p:spPr bwMode="auto">
          <a:xfrm>
            <a:off x="1806575" y="6146800"/>
            <a:ext cx="7339013" cy="712788"/>
          </a:xfrm>
          <a:custGeom>
            <a:avLst/>
            <a:gdLst>
              <a:gd name="T0" fmla="*/ 0 w 21600"/>
              <a:gd name="T1" fmla="*/ 21538 h 21600"/>
              <a:gd name="T2" fmla="*/ 21600 w 21600"/>
              <a:gd name="T3" fmla="*/ 0 h 21600"/>
              <a:gd name="T4" fmla="*/ 21593 w 21600"/>
              <a:gd name="T5" fmla="*/ 21600 h 21600"/>
              <a:gd name="T6" fmla="*/ 0 w 21600"/>
              <a:gd name="T7" fmla="*/ 21538 h 21600"/>
              <a:gd name="T8" fmla="*/ 0 w 21600"/>
              <a:gd name="T9" fmla="*/ 21538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600" h="21600">
                <a:moveTo>
                  <a:pt x="0" y="21538"/>
                </a:moveTo>
                <a:lnTo>
                  <a:pt x="21600" y="0"/>
                </a:lnTo>
                <a:cubicBezTo>
                  <a:pt x="21595" y="7128"/>
                  <a:pt x="21598" y="14472"/>
                  <a:pt x="21593" y="21600"/>
                </a:cubicBezTo>
                <a:lnTo>
                  <a:pt x="0" y="21538"/>
                </a:lnTo>
                <a:close/>
                <a:moveTo>
                  <a:pt x="0" y="21538"/>
                </a:moveTo>
              </a:path>
            </a:pathLst>
          </a:custGeom>
          <a:gradFill rotWithShape="0">
            <a:gsLst>
              <a:gs pos="0">
                <a:srgbClr val="E66C7D"/>
              </a:gs>
              <a:gs pos="52000">
                <a:srgbClr val="E66C7D"/>
              </a:gs>
              <a:gs pos="60001">
                <a:srgbClr val="F4C4C4"/>
              </a:gs>
              <a:gs pos="72000">
                <a:srgbClr val="E66C7D"/>
              </a:gs>
              <a:gs pos="100000">
                <a:srgbClr val="E66C7D"/>
              </a:gs>
            </a:gsLst>
            <a:lin ang="51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3796" name="Freeform 4"/>
          <p:cNvSpPr>
            <a:spLocks/>
          </p:cNvSpPr>
          <p:nvPr/>
        </p:nvSpPr>
        <p:spPr bwMode="auto">
          <a:xfrm>
            <a:off x="0" y="5411788"/>
            <a:ext cx="7604125" cy="927100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1761 h 21600"/>
              <a:gd name="T4" fmla="*/ 20520 w 21600"/>
              <a:gd name="T5" fmla="*/ 21600 h 21600"/>
              <a:gd name="T6" fmla="*/ 21600 w 21600"/>
              <a:gd name="T7" fmla="*/ 20898 h 21600"/>
              <a:gd name="T8" fmla="*/ 0 w 21600"/>
              <a:gd name="T9" fmla="*/ 0 h 21600"/>
              <a:gd name="T10" fmla="*/ 0 w 21600"/>
              <a:gd name="T11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600" h="21600">
                <a:moveTo>
                  <a:pt x="0" y="0"/>
                </a:moveTo>
                <a:cubicBezTo>
                  <a:pt x="0" y="587"/>
                  <a:pt x="0" y="1174"/>
                  <a:pt x="0" y="1761"/>
                </a:cubicBezTo>
                <a:lnTo>
                  <a:pt x="20520" y="21600"/>
                </a:lnTo>
                <a:lnTo>
                  <a:pt x="21600" y="20898"/>
                </a:lnTo>
                <a:lnTo>
                  <a:pt x="0" y="0"/>
                </a:lnTo>
                <a:close/>
                <a:moveTo>
                  <a:pt x="0" y="0"/>
                </a:moveTo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3797" name="Freeform 5"/>
          <p:cNvSpPr>
            <a:spLocks/>
          </p:cNvSpPr>
          <p:nvPr/>
        </p:nvSpPr>
        <p:spPr bwMode="auto">
          <a:xfrm>
            <a:off x="1679575" y="6115050"/>
            <a:ext cx="7466013" cy="742950"/>
          </a:xfrm>
          <a:custGeom>
            <a:avLst/>
            <a:gdLst>
              <a:gd name="T0" fmla="*/ 21600 w 21600"/>
              <a:gd name="T1" fmla="*/ 0 h 21600"/>
              <a:gd name="T2" fmla="*/ 0 w 21600"/>
              <a:gd name="T3" fmla="*/ 21600 h 21600"/>
              <a:gd name="T4" fmla="*/ 2185 w 21600"/>
              <a:gd name="T5" fmla="*/ 21600 h 21600"/>
              <a:gd name="T6" fmla="*/ 21600 w 21600"/>
              <a:gd name="T7" fmla="*/ 2174 h 21600"/>
              <a:gd name="T8" fmla="*/ 21600 w 21600"/>
              <a:gd name="T9" fmla="*/ 0 h 21600"/>
              <a:gd name="T10" fmla="*/ 21600 w 21600"/>
              <a:gd name="T11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600" h="21600">
                <a:moveTo>
                  <a:pt x="21600" y="0"/>
                </a:moveTo>
                <a:lnTo>
                  <a:pt x="0" y="21600"/>
                </a:lnTo>
                <a:lnTo>
                  <a:pt x="2185" y="21600"/>
                </a:lnTo>
                <a:lnTo>
                  <a:pt x="21600" y="2174"/>
                </a:lnTo>
                <a:lnTo>
                  <a:pt x="21600" y="0"/>
                </a:lnTo>
                <a:close/>
                <a:moveTo>
                  <a:pt x="21600" y="0"/>
                </a:moveTo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33801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2838" y="3810000"/>
            <a:ext cx="4360862" cy="294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6" name="Rectangle 6"/>
          <p:cNvSpPr>
            <a:spLocks noGrp="1" noChangeArrowheads="1"/>
          </p:cNvSpPr>
          <p:nvPr>
            <p:ph type="title"/>
          </p:nvPr>
        </p:nvSpPr>
        <p:spPr>
          <a:xfrm>
            <a:off x="685800" y="-3175"/>
            <a:ext cx="7772400" cy="1141413"/>
          </a:xfrm>
          <a:ln/>
        </p:spPr>
        <p:txBody>
          <a:bodyPr/>
          <a:lstStyle/>
          <a:p>
            <a:r>
              <a:rPr lang="en-US"/>
              <a:t>Types of Aneurysms</a:t>
            </a:r>
          </a:p>
        </p:txBody>
      </p:sp>
      <p:sp>
        <p:nvSpPr>
          <p:cNvPr id="35847" name="Rectangle 7"/>
          <p:cNvSpPr>
            <a:spLocks noGrp="1" noChangeArrowheads="1"/>
          </p:cNvSpPr>
          <p:nvPr>
            <p:ph idx="1"/>
          </p:nvPr>
        </p:nvSpPr>
        <p:spPr>
          <a:xfrm>
            <a:off x="685800" y="1130300"/>
            <a:ext cx="7772400" cy="3733800"/>
          </a:xfrm>
          <a:ln/>
        </p:spPr>
        <p:txBody>
          <a:bodyPr/>
          <a:lstStyle/>
          <a:p>
            <a:r>
              <a:rPr lang="en-US" dirty="0"/>
              <a:t>Fusiform - circumferential involvement </a:t>
            </a:r>
          </a:p>
          <a:p>
            <a:pPr lvl="1"/>
            <a:r>
              <a:rPr lang="en-US" dirty="0" smtClean="0"/>
              <a:t>most </a:t>
            </a:r>
            <a:r>
              <a:rPr lang="en-US" dirty="0"/>
              <a:t>common type                                                           </a:t>
            </a:r>
          </a:p>
          <a:p>
            <a:pPr lvl="1"/>
            <a:r>
              <a:rPr lang="en-US" dirty="0" smtClean="0"/>
              <a:t>most </a:t>
            </a:r>
            <a:r>
              <a:rPr lang="en-US" dirty="0"/>
              <a:t>are </a:t>
            </a:r>
            <a:r>
              <a:rPr lang="en-US" dirty="0" err="1"/>
              <a:t>infrarenal</a:t>
            </a:r>
            <a:endParaRPr lang="en-US" dirty="0"/>
          </a:p>
          <a:p>
            <a:r>
              <a:rPr lang="en-US" dirty="0" err="1"/>
              <a:t>Saccular</a:t>
            </a:r>
            <a:r>
              <a:rPr lang="en-US" dirty="0"/>
              <a:t> - localized </a:t>
            </a:r>
            <a:r>
              <a:rPr lang="en-US" dirty="0" err="1"/>
              <a:t>outpouching</a:t>
            </a:r>
            <a:r>
              <a:rPr lang="en-US" dirty="0"/>
              <a:t>, connected by a neck       </a:t>
            </a:r>
            <a:endParaRPr lang="en-US" dirty="0" smtClean="0"/>
          </a:p>
          <a:p>
            <a:pPr lvl="1"/>
            <a:r>
              <a:rPr lang="en-US" dirty="0" smtClean="0"/>
              <a:t> </a:t>
            </a:r>
            <a:r>
              <a:rPr lang="en-US" dirty="0"/>
              <a:t>usually larger than </a:t>
            </a:r>
            <a:r>
              <a:rPr lang="en-US" dirty="0" smtClean="0"/>
              <a:t>fusiform</a:t>
            </a:r>
            <a:endParaRPr lang="en-US" dirty="0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83FBE-1E84-4CAA-A3AA-543084469341}" type="slidenum">
              <a:rPr lang="en-US"/>
              <a:pPr/>
              <a:t>18</a:t>
            </a:fld>
            <a:endParaRPr lang="en-US"/>
          </a:p>
        </p:txBody>
      </p:sp>
      <p:sp>
        <p:nvSpPr>
          <p:cNvPr id="35842" name="Freeform 2"/>
          <p:cNvSpPr>
            <a:spLocks/>
          </p:cNvSpPr>
          <p:nvPr/>
        </p:nvSpPr>
        <p:spPr bwMode="auto">
          <a:xfrm>
            <a:off x="0" y="5457825"/>
            <a:ext cx="7239000" cy="1400175"/>
          </a:xfrm>
          <a:custGeom>
            <a:avLst/>
            <a:gdLst>
              <a:gd name="T0" fmla="*/ 0 w 21600"/>
              <a:gd name="T1" fmla="*/ 0 h 21600"/>
              <a:gd name="T2" fmla="*/ 21600 w 21600"/>
              <a:gd name="T3" fmla="*/ 13371 h 21600"/>
              <a:gd name="T4" fmla="*/ 5457 w 21600"/>
              <a:gd name="T5" fmla="*/ 21600 h 21600"/>
              <a:gd name="T6" fmla="*/ 0 w 21600"/>
              <a:gd name="T7" fmla="*/ 21600 h 21600"/>
              <a:gd name="T8" fmla="*/ 0 w 21600"/>
              <a:gd name="T9" fmla="*/ 0 h 21600"/>
              <a:gd name="T10" fmla="*/ 0 w 21600"/>
              <a:gd name="T11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13371"/>
                </a:lnTo>
                <a:lnTo>
                  <a:pt x="5457" y="21600"/>
                </a:lnTo>
                <a:lnTo>
                  <a:pt x="0" y="21600"/>
                </a:lnTo>
                <a:lnTo>
                  <a:pt x="0" y="0"/>
                </a:lnTo>
                <a:close/>
                <a:moveTo>
                  <a:pt x="0" y="0"/>
                </a:moveTo>
              </a:path>
            </a:pathLst>
          </a:custGeom>
          <a:gradFill rotWithShape="0">
            <a:gsLst>
              <a:gs pos="0">
                <a:srgbClr val="F0AD00"/>
              </a:gs>
              <a:gs pos="51999">
                <a:srgbClr val="FFE093"/>
              </a:gs>
              <a:gs pos="65999">
                <a:srgbClr val="F0AD00"/>
              </a:gs>
              <a:gs pos="100000">
                <a:srgbClr val="F0AD00"/>
              </a:gs>
            </a:gsLst>
            <a:lin ang="1662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843" name="Freeform 3"/>
          <p:cNvSpPr>
            <a:spLocks/>
          </p:cNvSpPr>
          <p:nvPr/>
        </p:nvSpPr>
        <p:spPr bwMode="auto">
          <a:xfrm>
            <a:off x="1806575" y="6146800"/>
            <a:ext cx="7339013" cy="712788"/>
          </a:xfrm>
          <a:custGeom>
            <a:avLst/>
            <a:gdLst>
              <a:gd name="T0" fmla="*/ 0 w 21600"/>
              <a:gd name="T1" fmla="*/ 21538 h 21600"/>
              <a:gd name="T2" fmla="*/ 21600 w 21600"/>
              <a:gd name="T3" fmla="*/ 0 h 21600"/>
              <a:gd name="T4" fmla="*/ 21593 w 21600"/>
              <a:gd name="T5" fmla="*/ 21600 h 21600"/>
              <a:gd name="T6" fmla="*/ 0 w 21600"/>
              <a:gd name="T7" fmla="*/ 21538 h 21600"/>
              <a:gd name="T8" fmla="*/ 0 w 21600"/>
              <a:gd name="T9" fmla="*/ 21538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600" h="21600">
                <a:moveTo>
                  <a:pt x="0" y="21538"/>
                </a:moveTo>
                <a:lnTo>
                  <a:pt x="21600" y="0"/>
                </a:lnTo>
                <a:cubicBezTo>
                  <a:pt x="21595" y="7128"/>
                  <a:pt x="21598" y="14472"/>
                  <a:pt x="21593" y="21600"/>
                </a:cubicBezTo>
                <a:lnTo>
                  <a:pt x="0" y="21538"/>
                </a:lnTo>
                <a:close/>
                <a:moveTo>
                  <a:pt x="0" y="21538"/>
                </a:moveTo>
              </a:path>
            </a:pathLst>
          </a:custGeom>
          <a:gradFill rotWithShape="0">
            <a:gsLst>
              <a:gs pos="0">
                <a:srgbClr val="E66C7D"/>
              </a:gs>
              <a:gs pos="52000">
                <a:srgbClr val="E66C7D"/>
              </a:gs>
              <a:gs pos="60001">
                <a:srgbClr val="F4C4C4"/>
              </a:gs>
              <a:gs pos="72000">
                <a:srgbClr val="E66C7D"/>
              </a:gs>
              <a:gs pos="100000">
                <a:srgbClr val="E66C7D"/>
              </a:gs>
            </a:gsLst>
            <a:lin ang="51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844" name="Freeform 4"/>
          <p:cNvSpPr>
            <a:spLocks/>
          </p:cNvSpPr>
          <p:nvPr/>
        </p:nvSpPr>
        <p:spPr bwMode="auto">
          <a:xfrm>
            <a:off x="0" y="5411788"/>
            <a:ext cx="7604125" cy="927100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1761 h 21600"/>
              <a:gd name="T4" fmla="*/ 20520 w 21600"/>
              <a:gd name="T5" fmla="*/ 21600 h 21600"/>
              <a:gd name="T6" fmla="*/ 21600 w 21600"/>
              <a:gd name="T7" fmla="*/ 20898 h 21600"/>
              <a:gd name="T8" fmla="*/ 0 w 21600"/>
              <a:gd name="T9" fmla="*/ 0 h 21600"/>
              <a:gd name="T10" fmla="*/ 0 w 21600"/>
              <a:gd name="T11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600" h="21600">
                <a:moveTo>
                  <a:pt x="0" y="0"/>
                </a:moveTo>
                <a:cubicBezTo>
                  <a:pt x="0" y="587"/>
                  <a:pt x="0" y="1174"/>
                  <a:pt x="0" y="1761"/>
                </a:cubicBezTo>
                <a:lnTo>
                  <a:pt x="20520" y="21600"/>
                </a:lnTo>
                <a:lnTo>
                  <a:pt x="21600" y="20898"/>
                </a:lnTo>
                <a:lnTo>
                  <a:pt x="0" y="0"/>
                </a:lnTo>
                <a:close/>
                <a:moveTo>
                  <a:pt x="0" y="0"/>
                </a:moveTo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845" name="Freeform 5"/>
          <p:cNvSpPr>
            <a:spLocks/>
          </p:cNvSpPr>
          <p:nvPr/>
        </p:nvSpPr>
        <p:spPr bwMode="auto">
          <a:xfrm>
            <a:off x="1679575" y="6115050"/>
            <a:ext cx="7466013" cy="742950"/>
          </a:xfrm>
          <a:custGeom>
            <a:avLst/>
            <a:gdLst>
              <a:gd name="T0" fmla="*/ 21600 w 21600"/>
              <a:gd name="T1" fmla="*/ 0 h 21600"/>
              <a:gd name="T2" fmla="*/ 0 w 21600"/>
              <a:gd name="T3" fmla="*/ 21600 h 21600"/>
              <a:gd name="T4" fmla="*/ 2185 w 21600"/>
              <a:gd name="T5" fmla="*/ 21600 h 21600"/>
              <a:gd name="T6" fmla="*/ 21600 w 21600"/>
              <a:gd name="T7" fmla="*/ 2174 h 21600"/>
              <a:gd name="T8" fmla="*/ 21600 w 21600"/>
              <a:gd name="T9" fmla="*/ 0 h 21600"/>
              <a:gd name="T10" fmla="*/ 21600 w 21600"/>
              <a:gd name="T11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600" h="21600">
                <a:moveTo>
                  <a:pt x="21600" y="0"/>
                </a:moveTo>
                <a:lnTo>
                  <a:pt x="0" y="21600"/>
                </a:lnTo>
                <a:lnTo>
                  <a:pt x="2185" y="21600"/>
                </a:lnTo>
                <a:lnTo>
                  <a:pt x="21600" y="2174"/>
                </a:lnTo>
                <a:lnTo>
                  <a:pt x="21600" y="0"/>
                </a:lnTo>
                <a:close/>
                <a:moveTo>
                  <a:pt x="21600" y="0"/>
                </a:moveTo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35849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9165" y="3522247"/>
            <a:ext cx="3458369" cy="2934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4" name="Rectangle 6"/>
          <p:cNvSpPr>
            <a:spLocks noGrp="1" noChangeArrowheads="1"/>
          </p:cNvSpPr>
          <p:nvPr>
            <p:ph type="title"/>
          </p:nvPr>
        </p:nvSpPr>
        <p:spPr>
          <a:xfrm>
            <a:off x="495300" y="-15875"/>
            <a:ext cx="8140700" cy="1141413"/>
          </a:xfrm>
          <a:ln/>
        </p:spPr>
        <p:txBody>
          <a:bodyPr/>
          <a:lstStyle/>
          <a:p>
            <a:r>
              <a:rPr lang="en-US" dirty="0" err="1"/>
              <a:t>Sonographic</a:t>
            </a:r>
            <a:r>
              <a:rPr lang="en-US" dirty="0"/>
              <a:t> </a:t>
            </a:r>
            <a:r>
              <a:rPr lang="en-US" dirty="0" smtClean="0"/>
              <a:t>Appearance </a:t>
            </a:r>
            <a:r>
              <a:rPr lang="en-US" dirty="0"/>
              <a:t>of </a:t>
            </a:r>
            <a:r>
              <a:rPr lang="en-US" dirty="0" smtClean="0"/>
              <a:t>AAA</a:t>
            </a:r>
            <a:endParaRPr lang="en-US" dirty="0"/>
          </a:p>
        </p:txBody>
      </p:sp>
      <p:sp>
        <p:nvSpPr>
          <p:cNvPr id="37895" name="Rectangle 7"/>
          <p:cNvSpPr>
            <a:spLocks noGrp="1" noChangeArrowheads="1"/>
          </p:cNvSpPr>
          <p:nvPr>
            <p:ph idx="1"/>
          </p:nvPr>
        </p:nvSpPr>
        <p:spPr>
          <a:xfrm>
            <a:off x="685800" y="927100"/>
            <a:ext cx="7772400" cy="3733800"/>
          </a:xfrm>
          <a:ln/>
        </p:spPr>
        <p:txBody>
          <a:bodyPr/>
          <a:lstStyle/>
          <a:p>
            <a:r>
              <a:rPr lang="en-US" dirty="0"/>
              <a:t>Width increased 1.5 times normal size or distal aorta measurement ≥3 cm</a:t>
            </a:r>
          </a:p>
          <a:p>
            <a:r>
              <a:rPr lang="en-US" dirty="0"/>
              <a:t>Thrombus along anterior and posterior walls is common</a:t>
            </a:r>
          </a:p>
          <a:p>
            <a:r>
              <a:rPr lang="en-US" dirty="0"/>
              <a:t>Measurements should include:                                                    </a:t>
            </a:r>
          </a:p>
          <a:p>
            <a:pPr lvl="1"/>
            <a:r>
              <a:rPr lang="en-US" dirty="0"/>
              <a:t>AP maximum diameter perpendicular to long axis of AAA</a:t>
            </a:r>
          </a:p>
          <a:p>
            <a:pPr lvl="1"/>
            <a:r>
              <a:rPr lang="en-US" dirty="0"/>
              <a:t>Transverse maximum diameter at 90</a:t>
            </a:r>
            <a:r>
              <a:rPr lang="en-US" dirty="0">
                <a:latin typeface="American Typewriter" charset="0"/>
                <a:ea typeface="American Typewriter" charset="0"/>
                <a:cs typeface="American Typewriter" charset="0"/>
                <a:sym typeface="American Typewriter" charset="0"/>
              </a:rPr>
              <a:t>° </a:t>
            </a:r>
            <a:r>
              <a:rPr lang="en-US" dirty="0"/>
              <a:t>to AP measurement</a:t>
            </a:r>
          </a:p>
          <a:p>
            <a:pPr lvl="1"/>
            <a:r>
              <a:rPr lang="en-US" dirty="0"/>
              <a:t>Length of AAA in longest plane</a:t>
            </a:r>
          </a:p>
          <a:p>
            <a:r>
              <a:rPr lang="en-US" dirty="0"/>
              <a:t>Doppler used to show patency</a:t>
            </a:r>
          </a:p>
          <a:p>
            <a:r>
              <a:rPr lang="en-US" dirty="0"/>
              <a:t>Check for renal and iliac artery involvement</a:t>
            </a:r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5F8F3-73CF-40B8-96F2-0E1BA5D31153}" type="slidenum">
              <a:rPr lang="en-US"/>
              <a:pPr/>
              <a:t>19</a:t>
            </a:fld>
            <a:endParaRPr lang="en-US"/>
          </a:p>
        </p:txBody>
      </p:sp>
      <p:sp>
        <p:nvSpPr>
          <p:cNvPr id="37889" name="Rectangle 1"/>
          <p:cNvSpPr>
            <a:spLocks/>
          </p:cNvSpPr>
          <p:nvPr/>
        </p:nvSpPr>
        <p:spPr bwMode="auto">
          <a:xfrm>
            <a:off x="0" y="0"/>
            <a:ext cx="9156700" cy="9906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7890" name="Freeform 2"/>
          <p:cNvSpPr>
            <a:spLocks/>
          </p:cNvSpPr>
          <p:nvPr/>
        </p:nvSpPr>
        <p:spPr bwMode="auto">
          <a:xfrm>
            <a:off x="0" y="5457825"/>
            <a:ext cx="7239000" cy="1400175"/>
          </a:xfrm>
          <a:custGeom>
            <a:avLst/>
            <a:gdLst>
              <a:gd name="T0" fmla="*/ 0 w 21600"/>
              <a:gd name="T1" fmla="*/ 0 h 21600"/>
              <a:gd name="T2" fmla="*/ 21600 w 21600"/>
              <a:gd name="T3" fmla="*/ 13371 h 21600"/>
              <a:gd name="T4" fmla="*/ 5457 w 21600"/>
              <a:gd name="T5" fmla="*/ 21600 h 21600"/>
              <a:gd name="T6" fmla="*/ 0 w 21600"/>
              <a:gd name="T7" fmla="*/ 21600 h 21600"/>
              <a:gd name="T8" fmla="*/ 0 w 21600"/>
              <a:gd name="T9" fmla="*/ 0 h 21600"/>
              <a:gd name="T10" fmla="*/ 0 w 21600"/>
              <a:gd name="T11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13371"/>
                </a:lnTo>
                <a:lnTo>
                  <a:pt x="5457" y="21600"/>
                </a:lnTo>
                <a:lnTo>
                  <a:pt x="0" y="21600"/>
                </a:lnTo>
                <a:lnTo>
                  <a:pt x="0" y="0"/>
                </a:lnTo>
                <a:close/>
                <a:moveTo>
                  <a:pt x="0" y="0"/>
                </a:moveTo>
              </a:path>
            </a:pathLst>
          </a:custGeom>
          <a:gradFill rotWithShape="0">
            <a:gsLst>
              <a:gs pos="0">
                <a:srgbClr val="F0AD00"/>
              </a:gs>
              <a:gs pos="51999">
                <a:srgbClr val="FFE093"/>
              </a:gs>
              <a:gs pos="65999">
                <a:srgbClr val="F0AD00"/>
              </a:gs>
              <a:gs pos="100000">
                <a:srgbClr val="F0AD00"/>
              </a:gs>
            </a:gsLst>
            <a:lin ang="1662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7891" name="Freeform 3"/>
          <p:cNvSpPr>
            <a:spLocks/>
          </p:cNvSpPr>
          <p:nvPr/>
        </p:nvSpPr>
        <p:spPr bwMode="auto">
          <a:xfrm>
            <a:off x="1806575" y="6146800"/>
            <a:ext cx="7339013" cy="712788"/>
          </a:xfrm>
          <a:custGeom>
            <a:avLst/>
            <a:gdLst>
              <a:gd name="T0" fmla="*/ 0 w 21600"/>
              <a:gd name="T1" fmla="*/ 21538 h 21600"/>
              <a:gd name="T2" fmla="*/ 21600 w 21600"/>
              <a:gd name="T3" fmla="*/ 0 h 21600"/>
              <a:gd name="T4" fmla="*/ 21593 w 21600"/>
              <a:gd name="T5" fmla="*/ 21600 h 21600"/>
              <a:gd name="T6" fmla="*/ 0 w 21600"/>
              <a:gd name="T7" fmla="*/ 21538 h 21600"/>
              <a:gd name="T8" fmla="*/ 0 w 21600"/>
              <a:gd name="T9" fmla="*/ 21538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600" h="21600">
                <a:moveTo>
                  <a:pt x="0" y="21538"/>
                </a:moveTo>
                <a:lnTo>
                  <a:pt x="21600" y="0"/>
                </a:lnTo>
                <a:cubicBezTo>
                  <a:pt x="21595" y="7128"/>
                  <a:pt x="21598" y="14472"/>
                  <a:pt x="21593" y="21600"/>
                </a:cubicBezTo>
                <a:lnTo>
                  <a:pt x="0" y="21538"/>
                </a:lnTo>
                <a:close/>
                <a:moveTo>
                  <a:pt x="0" y="21538"/>
                </a:moveTo>
              </a:path>
            </a:pathLst>
          </a:custGeom>
          <a:gradFill rotWithShape="0">
            <a:gsLst>
              <a:gs pos="0">
                <a:srgbClr val="E66C7D"/>
              </a:gs>
              <a:gs pos="52000">
                <a:srgbClr val="E66C7D"/>
              </a:gs>
              <a:gs pos="60001">
                <a:srgbClr val="F4C4C4"/>
              </a:gs>
              <a:gs pos="72000">
                <a:srgbClr val="E66C7D"/>
              </a:gs>
              <a:gs pos="100000">
                <a:srgbClr val="E66C7D"/>
              </a:gs>
            </a:gsLst>
            <a:lin ang="51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7892" name="Freeform 4"/>
          <p:cNvSpPr>
            <a:spLocks/>
          </p:cNvSpPr>
          <p:nvPr/>
        </p:nvSpPr>
        <p:spPr bwMode="auto">
          <a:xfrm>
            <a:off x="0" y="5411788"/>
            <a:ext cx="7604125" cy="927100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1761 h 21600"/>
              <a:gd name="T4" fmla="*/ 20520 w 21600"/>
              <a:gd name="T5" fmla="*/ 21600 h 21600"/>
              <a:gd name="T6" fmla="*/ 21600 w 21600"/>
              <a:gd name="T7" fmla="*/ 20898 h 21600"/>
              <a:gd name="T8" fmla="*/ 0 w 21600"/>
              <a:gd name="T9" fmla="*/ 0 h 21600"/>
              <a:gd name="T10" fmla="*/ 0 w 21600"/>
              <a:gd name="T11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600" h="21600">
                <a:moveTo>
                  <a:pt x="0" y="0"/>
                </a:moveTo>
                <a:cubicBezTo>
                  <a:pt x="0" y="587"/>
                  <a:pt x="0" y="1174"/>
                  <a:pt x="0" y="1761"/>
                </a:cubicBezTo>
                <a:lnTo>
                  <a:pt x="20520" y="21600"/>
                </a:lnTo>
                <a:lnTo>
                  <a:pt x="21600" y="20898"/>
                </a:lnTo>
                <a:lnTo>
                  <a:pt x="0" y="0"/>
                </a:lnTo>
                <a:close/>
                <a:moveTo>
                  <a:pt x="0" y="0"/>
                </a:moveTo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7893" name="Freeform 5"/>
          <p:cNvSpPr>
            <a:spLocks/>
          </p:cNvSpPr>
          <p:nvPr/>
        </p:nvSpPr>
        <p:spPr bwMode="auto">
          <a:xfrm>
            <a:off x="1679575" y="6115050"/>
            <a:ext cx="7466013" cy="742950"/>
          </a:xfrm>
          <a:custGeom>
            <a:avLst/>
            <a:gdLst>
              <a:gd name="T0" fmla="*/ 21600 w 21600"/>
              <a:gd name="T1" fmla="*/ 0 h 21600"/>
              <a:gd name="T2" fmla="*/ 0 w 21600"/>
              <a:gd name="T3" fmla="*/ 21600 h 21600"/>
              <a:gd name="T4" fmla="*/ 2185 w 21600"/>
              <a:gd name="T5" fmla="*/ 21600 h 21600"/>
              <a:gd name="T6" fmla="*/ 21600 w 21600"/>
              <a:gd name="T7" fmla="*/ 2174 h 21600"/>
              <a:gd name="T8" fmla="*/ 21600 w 21600"/>
              <a:gd name="T9" fmla="*/ 0 h 21600"/>
              <a:gd name="T10" fmla="*/ 21600 w 21600"/>
              <a:gd name="T11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600" h="21600">
                <a:moveTo>
                  <a:pt x="21600" y="0"/>
                </a:moveTo>
                <a:lnTo>
                  <a:pt x="0" y="21600"/>
                </a:lnTo>
                <a:lnTo>
                  <a:pt x="2185" y="21600"/>
                </a:lnTo>
                <a:lnTo>
                  <a:pt x="21600" y="2174"/>
                </a:lnTo>
                <a:lnTo>
                  <a:pt x="21600" y="0"/>
                </a:lnTo>
                <a:close/>
                <a:moveTo>
                  <a:pt x="21600" y="0"/>
                </a:moveTo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37897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63" y="4394200"/>
            <a:ext cx="4999037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8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2100" y="4368800"/>
            <a:ext cx="3505200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/>
          </p:cNvSpPr>
          <p:nvPr/>
        </p:nvSpPr>
        <p:spPr bwMode="auto">
          <a:xfrm>
            <a:off x="0" y="0"/>
            <a:ext cx="9156700" cy="68580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170" name="Freeform 2"/>
          <p:cNvSpPr>
            <a:spLocks/>
          </p:cNvSpPr>
          <p:nvPr/>
        </p:nvSpPr>
        <p:spPr bwMode="auto">
          <a:xfrm>
            <a:off x="1806575" y="6146800"/>
            <a:ext cx="7339013" cy="712788"/>
          </a:xfrm>
          <a:custGeom>
            <a:avLst/>
            <a:gdLst>
              <a:gd name="T0" fmla="*/ 0 w 21600"/>
              <a:gd name="T1" fmla="*/ 21538 h 21600"/>
              <a:gd name="T2" fmla="*/ 21600 w 21600"/>
              <a:gd name="T3" fmla="*/ 0 h 21600"/>
              <a:gd name="T4" fmla="*/ 21593 w 21600"/>
              <a:gd name="T5" fmla="*/ 21600 h 21600"/>
              <a:gd name="T6" fmla="*/ 0 w 21600"/>
              <a:gd name="T7" fmla="*/ 21538 h 21600"/>
              <a:gd name="T8" fmla="*/ 0 w 21600"/>
              <a:gd name="T9" fmla="*/ 21538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600" h="21600">
                <a:moveTo>
                  <a:pt x="0" y="21538"/>
                </a:moveTo>
                <a:lnTo>
                  <a:pt x="21600" y="0"/>
                </a:lnTo>
                <a:cubicBezTo>
                  <a:pt x="21595" y="7128"/>
                  <a:pt x="21598" y="14472"/>
                  <a:pt x="21593" y="21600"/>
                </a:cubicBezTo>
                <a:lnTo>
                  <a:pt x="0" y="21538"/>
                </a:lnTo>
                <a:close/>
                <a:moveTo>
                  <a:pt x="0" y="21538"/>
                </a:moveTo>
              </a:path>
            </a:pathLst>
          </a:custGeom>
          <a:gradFill rotWithShape="0">
            <a:gsLst>
              <a:gs pos="0">
                <a:srgbClr val="E66C7D"/>
              </a:gs>
              <a:gs pos="52000">
                <a:srgbClr val="E66C7D"/>
              </a:gs>
              <a:gs pos="60001">
                <a:srgbClr val="F4C4C4"/>
              </a:gs>
              <a:gs pos="72000">
                <a:srgbClr val="E66C7D"/>
              </a:gs>
              <a:gs pos="100000">
                <a:srgbClr val="E66C7D"/>
              </a:gs>
            </a:gsLst>
            <a:lin ang="51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171" name="Freeform 3"/>
          <p:cNvSpPr>
            <a:spLocks/>
          </p:cNvSpPr>
          <p:nvPr/>
        </p:nvSpPr>
        <p:spPr bwMode="auto">
          <a:xfrm>
            <a:off x="0" y="5457825"/>
            <a:ext cx="7239000" cy="1400175"/>
          </a:xfrm>
          <a:custGeom>
            <a:avLst/>
            <a:gdLst>
              <a:gd name="T0" fmla="*/ 0 w 21600"/>
              <a:gd name="T1" fmla="*/ 0 h 21600"/>
              <a:gd name="T2" fmla="*/ 21600 w 21600"/>
              <a:gd name="T3" fmla="*/ 13371 h 21600"/>
              <a:gd name="T4" fmla="*/ 5457 w 21600"/>
              <a:gd name="T5" fmla="*/ 21600 h 21600"/>
              <a:gd name="T6" fmla="*/ 0 w 21600"/>
              <a:gd name="T7" fmla="*/ 21600 h 21600"/>
              <a:gd name="T8" fmla="*/ 0 w 21600"/>
              <a:gd name="T9" fmla="*/ 0 h 21600"/>
              <a:gd name="T10" fmla="*/ 0 w 21600"/>
              <a:gd name="T11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13371"/>
                </a:lnTo>
                <a:lnTo>
                  <a:pt x="5457" y="21600"/>
                </a:lnTo>
                <a:lnTo>
                  <a:pt x="0" y="21600"/>
                </a:lnTo>
                <a:lnTo>
                  <a:pt x="0" y="0"/>
                </a:lnTo>
                <a:close/>
                <a:moveTo>
                  <a:pt x="0" y="0"/>
                </a:moveTo>
              </a:path>
            </a:pathLst>
          </a:custGeom>
          <a:gradFill rotWithShape="0">
            <a:gsLst>
              <a:gs pos="0">
                <a:srgbClr val="F0AD00"/>
              </a:gs>
              <a:gs pos="51999">
                <a:srgbClr val="FFE093"/>
              </a:gs>
              <a:gs pos="65999">
                <a:srgbClr val="F0AD00"/>
              </a:gs>
              <a:gs pos="100000">
                <a:srgbClr val="F0AD00"/>
              </a:gs>
            </a:gsLst>
            <a:lin ang="1662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172" name="Freeform 4"/>
          <p:cNvSpPr>
            <a:spLocks/>
          </p:cNvSpPr>
          <p:nvPr/>
        </p:nvSpPr>
        <p:spPr bwMode="auto">
          <a:xfrm>
            <a:off x="0" y="5411788"/>
            <a:ext cx="7604125" cy="927100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1761 h 21600"/>
              <a:gd name="T4" fmla="*/ 20520 w 21600"/>
              <a:gd name="T5" fmla="*/ 21600 h 21600"/>
              <a:gd name="T6" fmla="*/ 21600 w 21600"/>
              <a:gd name="T7" fmla="*/ 20898 h 21600"/>
              <a:gd name="T8" fmla="*/ 0 w 21600"/>
              <a:gd name="T9" fmla="*/ 0 h 21600"/>
              <a:gd name="T10" fmla="*/ 0 w 21600"/>
              <a:gd name="T11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600" h="21600">
                <a:moveTo>
                  <a:pt x="0" y="0"/>
                </a:moveTo>
                <a:cubicBezTo>
                  <a:pt x="0" y="587"/>
                  <a:pt x="0" y="1174"/>
                  <a:pt x="0" y="1761"/>
                </a:cubicBezTo>
                <a:lnTo>
                  <a:pt x="20520" y="21600"/>
                </a:lnTo>
                <a:lnTo>
                  <a:pt x="21600" y="20898"/>
                </a:lnTo>
                <a:lnTo>
                  <a:pt x="0" y="0"/>
                </a:lnTo>
                <a:close/>
                <a:moveTo>
                  <a:pt x="0" y="0"/>
                </a:moveTo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173" name="Freeform 5"/>
          <p:cNvSpPr>
            <a:spLocks/>
          </p:cNvSpPr>
          <p:nvPr/>
        </p:nvSpPr>
        <p:spPr bwMode="auto">
          <a:xfrm>
            <a:off x="1679575" y="6115050"/>
            <a:ext cx="7466013" cy="742950"/>
          </a:xfrm>
          <a:custGeom>
            <a:avLst/>
            <a:gdLst>
              <a:gd name="T0" fmla="*/ 21600 w 21600"/>
              <a:gd name="T1" fmla="*/ 0 h 21600"/>
              <a:gd name="T2" fmla="*/ 0 w 21600"/>
              <a:gd name="T3" fmla="*/ 21600 h 21600"/>
              <a:gd name="T4" fmla="*/ 2185 w 21600"/>
              <a:gd name="T5" fmla="*/ 21600 h 21600"/>
              <a:gd name="T6" fmla="*/ 21600 w 21600"/>
              <a:gd name="T7" fmla="*/ 2174 h 21600"/>
              <a:gd name="T8" fmla="*/ 21600 w 21600"/>
              <a:gd name="T9" fmla="*/ 0 h 21600"/>
              <a:gd name="T10" fmla="*/ 21600 w 21600"/>
              <a:gd name="T11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600" h="21600">
                <a:moveTo>
                  <a:pt x="21600" y="0"/>
                </a:moveTo>
                <a:lnTo>
                  <a:pt x="0" y="21600"/>
                </a:lnTo>
                <a:lnTo>
                  <a:pt x="2185" y="21600"/>
                </a:lnTo>
                <a:lnTo>
                  <a:pt x="21600" y="2174"/>
                </a:lnTo>
                <a:lnTo>
                  <a:pt x="21600" y="0"/>
                </a:lnTo>
                <a:close/>
                <a:moveTo>
                  <a:pt x="21600" y="0"/>
                </a:moveTo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/>
              <a:t>Vessel </a:t>
            </a:r>
            <a:r>
              <a:rPr lang="en-US" dirty="0" smtClean="0"/>
              <a:t>Wall Anatomy</a:t>
            </a:r>
            <a:endParaRPr lang="en-US" dirty="0"/>
          </a:p>
        </p:txBody>
      </p:sp>
      <p:sp>
        <p:nvSpPr>
          <p:cNvPr id="7176" name="Rectangle 8"/>
          <p:cNvSpPr>
            <a:spLocks noGrp="1" noChangeArrowheads="1"/>
          </p:cNvSpPr>
          <p:nvPr>
            <p:ph idx="1"/>
          </p:nvPr>
        </p:nvSpPr>
        <p:spPr>
          <a:xfrm>
            <a:off x="533400" y="1535113"/>
            <a:ext cx="3657600" cy="3876675"/>
          </a:xfrm>
          <a:ln/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dirty="0"/>
              <a:t>Tunica intima – inner layer</a:t>
            </a:r>
          </a:p>
          <a:p>
            <a:r>
              <a:rPr lang="en-US" dirty="0"/>
              <a:t>Tunica media – middle layer</a:t>
            </a:r>
          </a:p>
          <a:p>
            <a:r>
              <a:rPr lang="en-US" dirty="0" smtClean="0"/>
              <a:t>Tunica </a:t>
            </a:r>
            <a:r>
              <a:rPr lang="en-US" dirty="0"/>
              <a:t>adventitia – outer layer</a:t>
            </a:r>
          </a:p>
          <a:p>
            <a:r>
              <a:rPr lang="en-US" dirty="0"/>
              <a:t>Tunica media thinner in veins</a:t>
            </a:r>
          </a:p>
          <a:p>
            <a:r>
              <a:rPr lang="en-US" dirty="0"/>
              <a:t>Venous valves are continuous </a:t>
            </a:r>
            <a:r>
              <a:rPr lang="en-US" dirty="0" smtClean="0"/>
              <a:t>with </a:t>
            </a:r>
            <a:r>
              <a:rPr lang="en-US" dirty="0"/>
              <a:t>tunica media</a:t>
            </a:r>
          </a:p>
        </p:txBody>
      </p:sp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1699" y="1447800"/>
            <a:ext cx="4686300" cy="377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2" name="Rectangle 6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 smtClean="0"/>
              <a:t>Aortic Grafts</a:t>
            </a:r>
            <a:endParaRPr lang="en-US" dirty="0"/>
          </a:p>
        </p:txBody>
      </p:sp>
      <p:sp>
        <p:nvSpPr>
          <p:cNvPr id="39943" name="Rectangle 7"/>
          <p:cNvSpPr>
            <a:spLocks noGrp="1" noChangeArrowheads="1"/>
          </p:cNvSpPr>
          <p:nvPr>
            <p:ph idx="1"/>
          </p:nvPr>
        </p:nvSpPr>
        <p:spPr>
          <a:xfrm>
            <a:off x="681038" y="1497158"/>
            <a:ext cx="7772400" cy="3733800"/>
          </a:xfrm>
          <a:ln/>
        </p:spPr>
        <p:txBody>
          <a:bodyPr/>
          <a:lstStyle/>
          <a:p>
            <a:r>
              <a:rPr lang="en-US" dirty="0"/>
              <a:t>Man-made structure used to repair a </a:t>
            </a:r>
            <a:r>
              <a:rPr lang="en-US" dirty="0" smtClean="0"/>
              <a:t>AAA</a:t>
            </a:r>
          </a:p>
          <a:p>
            <a:r>
              <a:rPr lang="en-US" dirty="0" smtClean="0"/>
              <a:t>EVAR is the most common placement method</a:t>
            </a:r>
            <a:endParaRPr lang="en-US" dirty="0"/>
          </a:p>
          <a:p>
            <a:r>
              <a:rPr lang="en-US" dirty="0" smtClean="0"/>
              <a:t>Highly echogenic </a:t>
            </a:r>
            <a:r>
              <a:rPr lang="en-US" dirty="0"/>
              <a:t>on US</a:t>
            </a:r>
          </a:p>
        </p:txBody>
      </p:sp>
      <p:sp>
        <p:nvSpPr>
          <p:cNvPr id="39938" name="Freeform 2"/>
          <p:cNvSpPr>
            <a:spLocks/>
          </p:cNvSpPr>
          <p:nvPr/>
        </p:nvSpPr>
        <p:spPr bwMode="auto">
          <a:xfrm>
            <a:off x="0" y="5457825"/>
            <a:ext cx="7239000" cy="1400175"/>
          </a:xfrm>
          <a:custGeom>
            <a:avLst/>
            <a:gdLst>
              <a:gd name="T0" fmla="*/ 0 w 21600"/>
              <a:gd name="T1" fmla="*/ 0 h 21600"/>
              <a:gd name="T2" fmla="*/ 21600 w 21600"/>
              <a:gd name="T3" fmla="*/ 13371 h 21600"/>
              <a:gd name="T4" fmla="*/ 5457 w 21600"/>
              <a:gd name="T5" fmla="*/ 21600 h 21600"/>
              <a:gd name="T6" fmla="*/ 0 w 21600"/>
              <a:gd name="T7" fmla="*/ 21600 h 21600"/>
              <a:gd name="T8" fmla="*/ 0 w 21600"/>
              <a:gd name="T9" fmla="*/ 0 h 21600"/>
              <a:gd name="T10" fmla="*/ 0 w 21600"/>
              <a:gd name="T11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13371"/>
                </a:lnTo>
                <a:lnTo>
                  <a:pt x="5457" y="21600"/>
                </a:lnTo>
                <a:lnTo>
                  <a:pt x="0" y="21600"/>
                </a:lnTo>
                <a:lnTo>
                  <a:pt x="0" y="0"/>
                </a:lnTo>
                <a:close/>
                <a:moveTo>
                  <a:pt x="0" y="0"/>
                </a:moveTo>
              </a:path>
            </a:pathLst>
          </a:custGeom>
          <a:gradFill rotWithShape="0">
            <a:gsLst>
              <a:gs pos="0">
                <a:srgbClr val="F0AD00"/>
              </a:gs>
              <a:gs pos="51999">
                <a:srgbClr val="FFE093"/>
              </a:gs>
              <a:gs pos="65999">
                <a:srgbClr val="F0AD00"/>
              </a:gs>
              <a:gs pos="100000">
                <a:srgbClr val="F0AD00"/>
              </a:gs>
            </a:gsLst>
            <a:lin ang="1662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9940" name="Freeform 4"/>
          <p:cNvSpPr>
            <a:spLocks/>
          </p:cNvSpPr>
          <p:nvPr/>
        </p:nvSpPr>
        <p:spPr bwMode="auto">
          <a:xfrm>
            <a:off x="0" y="5411788"/>
            <a:ext cx="7604125" cy="927100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1761 h 21600"/>
              <a:gd name="T4" fmla="*/ 20520 w 21600"/>
              <a:gd name="T5" fmla="*/ 21600 h 21600"/>
              <a:gd name="T6" fmla="*/ 21600 w 21600"/>
              <a:gd name="T7" fmla="*/ 20898 h 21600"/>
              <a:gd name="T8" fmla="*/ 0 w 21600"/>
              <a:gd name="T9" fmla="*/ 0 h 21600"/>
              <a:gd name="T10" fmla="*/ 0 w 21600"/>
              <a:gd name="T11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600" h="21600">
                <a:moveTo>
                  <a:pt x="0" y="0"/>
                </a:moveTo>
                <a:cubicBezTo>
                  <a:pt x="0" y="587"/>
                  <a:pt x="0" y="1174"/>
                  <a:pt x="0" y="1761"/>
                </a:cubicBezTo>
                <a:lnTo>
                  <a:pt x="20520" y="21600"/>
                </a:lnTo>
                <a:lnTo>
                  <a:pt x="21600" y="20898"/>
                </a:lnTo>
                <a:lnTo>
                  <a:pt x="0" y="0"/>
                </a:lnTo>
                <a:close/>
                <a:moveTo>
                  <a:pt x="0" y="0"/>
                </a:moveTo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9941" name="Freeform 5"/>
          <p:cNvSpPr>
            <a:spLocks/>
          </p:cNvSpPr>
          <p:nvPr/>
        </p:nvSpPr>
        <p:spPr bwMode="auto">
          <a:xfrm>
            <a:off x="1679575" y="6115050"/>
            <a:ext cx="7466013" cy="742950"/>
          </a:xfrm>
          <a:custGeom>
            <a:avLst/>
            <a:gdLst>
              <a:gd name="T0" fmla="*/ 21600 w 21600"/>
              <a:gd name="T1" fmla="*/ 0 h 21600"/>
              <a:gd name="T2" fmla="*/ 0 w 21600"/>
              <a:gd name="T3" fmla="*/ 21600 h 21600"/>
              <a:gd name="T4" fmla="*/ 2185 w 21600"/>
              <a:gd name="T5" fmla="*/ 21600 h 21600"/>
              <a:gd name="T6" fmla="*/ 21600 w 21600"/>
              <a:gd name="T7" fmla="*/ 2174 h 21600"/>
              <a:gd name="T8" fmla="*/ 21600 w 21600"/>
              <a:gd name="T9" fmla="*/ 0 h 21600"/>
              <a:gd name="T10" fmla="*/ 21600 w 21600"/>
              <a:gd name="T11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600" h="21600">
                <a:moveTo>
                  <a:pt x="21600" y="0"/>
                </a:moveTo>
                <a:lnTo>
                  <a:pt x="0" y="21600"/>
                </a:lnTo>
                <a:lnTo>
                  <a:pt x="2185" y="21600"/>
                </a:lnTo>
                <a:lnTo>
                  <a:pt x="21600" y="2174"/>
                </a:lnTo>
                <a:lnTo>
                  <a:pt x="21600" y="0"/>
                </a:lnTo>
                <a:close/>
                <a:moveTo>
                  <a:pt x="21600" y="0"/>
                </a:moveTo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39945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690" y="2133601"/>
            <a:ext cx="2616200" cy="374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7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4" y="2985222"/>
            <a:ext cx="5110162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8" name="Rectangle 6"/>
          <p:cNvSpPr>
            <a:spLocks noGrp="1" noChangeArrowheads="1"/>
          </p:cNvSpPr>
          <p:nvPr>
            <p:ph type="title"/>
          </p:nvPr>
        </p:nvSpPr>
        <p:spPr>
          <a:xfrm>
            <a:off x="692150" y="228600"/>
            <a:ext cx="7772400" cy="1143000"/>
          </a:xfrm>
          <a:ln/>
        </p:spPr>
        <p:txBody>
          <a:bodyPr/>
          <a:lstStyle/>
          <a:p>
            <a:r>
              <a:rPr lang="en-US" dirty="0"/>
              <a:t>Aortic </a:t>
            </a:r>
            <a:r>
              <a:rPr lang="en-US" dirty="0" smtClean="0"/>
              <a:t>Dissection</a:t>
            </a:r>
            <a:endParaRPr lang="en-US" dirty="0"/>
          </a:p>
        </p:txBody>
      </p:sp>
      <p:sp>
        <p:nvSpPr>
          <p:cNvPr id="44039" name="Rectangle 7"/>
          <p:cNvSpPr>
            <a:spLocks noGrp="1" noChangeArrowheads="1"/>
          </p:cNvSpPr>
          <p:nvPr>
            <p:ph idx="1"/>
          </p:nvPr>
        </p:nvSpPr>
        <p:spPr>
          <a:xfrm>
            <a:off x="692150" y="1219200"/>
            <a:ext cx="7772400" cy="3733800"/>
          </a:xfrm>
          <a:ln/>
        </p:spPr>
        <p:txBody>
          <a:bodyPr/>
          <a:lstStyle/>
          <a:p>
            <a:r>
              <a:rPr lang="en-US" dirty="0"/>
              <a:t>Longitudinal separation of layers of the aortic wall, creating a false lumen between the intima and media layers</a:t>
            </a:r>
          </a:p>
          <a:p>
            <a:r>
              <a:rPr lang="en-US" dirty="0"/>
              <a:t>Associated with atherosclerosis/ HTN</a:t>
            </a:r>
          </a:p>
          <a:p>
            <a:r>
              <a:rPr lang="en-US" dirty="0"/>
              <a:t>Present clinically with intense chest pain; abdominal, lower back, or leg pain; shock; headache</a:t>
            </a:r>
          </a:p>
          <a:p>
            <a:r>
              <a:rPr lang="en-US" dirty="0"/>
              <a:t>Surgical intervention dependent on type, location, extent, acuteness, and patient stability</a:t>
            </a:r>
          </a:p>
          <a:p>
            <a:r>
              <a:rPr lang="en-US" dirty="0"/>
              <a:t>Many are followed and </a:t>
            </a:r>
            <a:r>
              <a:rPr lang="en-US" dirty="0" err="1"/>
              <a:t>thrombose</a:t>
            </a:r>
            <a:r>
              <a:rPr lang="en-US" dirty="0"/>
              <a:t> on their own</a:t>
            </a:r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62FCF-B507-459A-B627-A6F10976ED6E}" type="slidenum">
              <a:rPr lang="en-US"/>
              <a:pPr/>
              <a:t>21</a:t>
            </a:fld>
            <a:endParaRPr lang="en-US"/>
          </a:p>
        </p:txBody>
      </p:sp>
      <p:sp>
        <p:nvSpPr>
          <p:cNvPr id="44033" name="Rectangle 1"/>
          <p:cNvSpPr>
            <a:spLocks/>
          </p:cNvSpPr>
          <p:nvPr/>
        </p:nvSpPr>
        <p:spPr bwMode="auto">
          <a:xfrm>
            <a:off x="41895" y="-65049"/>
            <a:ext cx="9156700" cy="1284249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 dirty="0"/>
          </a:p>
        </p:txBody>
      </p:sp>
      <p:sp>
        <p:nvSpPr>
          <p:cNvPr id="44034" name="Freeform 2"/>
          <p:cNvSpPr>
            <a:spLocks/>
          </p:cNvSpPr>
          <p:nvPr/>
        </p:nvSpPr>
        <p:spPr bwMode="auto">
          <a:xfrm>
            <a:off x="0" y="5457825"/>
            <a:ext cx="7239000" cy="1400175"/>
          </a:xfrm>
          <a:custGeom>
            <a:avLst/>
            <a:gdLst>
              <a:gd name="T0" fmla="*/ 0 w 21600"/>
              <a:gd name="T1" fmla="*/ 0 h 21600"/>
              <a:gd name="T2" fmla="*/ 21600 w 21600"/>
              <a:gd name="T3" fmla="*/ 13371 h 21600"/>
              <a:gd name="T4" fmla="*/ 5457 w 21600"/>
              <a:gd name="T5" fmla="*/ 21600 h 21600"/>
              <a:gd name="T6" fmla="*/ 0 w 21600"/>
              <a:gd name="T7" fmla="*/ 21600 h 21600"/>
              <a:gd name="T8" fmla="*/ 0 w 21600"/>
              <a:gd name="T9" fmla="*/ 0 h 21600"/>
              <a:gd name="T10" fmla="*/ 0 w 21600"/>
              <a:gd name="T11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13371"/>
                </a:lnTo>
                <a:lnTo>
                  <a:pt x="5457" y="21600"/>
                </a:lnTo>
                <a:lnTo>
                  <a:pt x="0" y="21600"/>
                </a:lnTo>
                <a:lnTo>
                  <a:pt x="0" y="0"/>
                </a:lnTo>
                <a:close/>
                <a:moveTo>
                  <a:pt x="0" y="0"/>
                </a:moveTo>
              </a:path>
            </a:pathLst>
          </a:custGeom>
          <a:gradFill rotWithShape="0">
            <a:gsLst>
              <a:gs pos="0">
                <a:srgbClr val="F0AD00"/>
              </a:gs>
              <a:gs pos="51999">
                <a:srgbClr val="FFE093"/>
              </a:gs>
              <a:gs pos="65999">
                <a:srgbClr val="F0AD00"/>
              </a:gs>
              <a:gs pos="100000">
                <a:srgbClr val="F0AD00"/>
              </a:gs>
            </a:gsLst>
            <a:lin ang="1662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35" name="Freeform 3"/>
          <p:cNvSpPr>
            <a:spLocks/>
          </p:cNvSpPr>
          <p:nvPr/>
        </p:nvSpPr>
        <p:spPr bwMode="auto">
          <a:xfrm>
            <a:off x="1806575" y="6146800"/>
            <a:ext cx="7339013" cy="712788"/>
          </a:xfrm>
          <a:custGeom>
            <a:avLst/>
            <a:gdLst>
              <a:gd name="T0" fmla="*/ 0 w 21600"/>
              <a:gd name="T1" fmla="*/ 21538 h 21600"/>
              <a:gd name="T2" fmla="*/ 21600 w 21600"/>
              <a:gd name="T3" fmla="*/ 0 h 21600"/>
              <a:gd name="T4" fmla="*/ 21593 w 21600"/>
              <a:gd name="T5" fmla="*/ 21600 h 21600"/>
              <a:gd name="T6" fmla="*/ 0 w 21600"/>
              <a:gd name="T7" fmla="*/ 21538 h 21600"/>
              <a:gd name="T8" fmla="*/ 0 w 21600"/>
              <a:gd name="T9" fmla="*/ 21538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600" h="21600">
                <a:moveTo>
                  <a:pt x="0" y="21538"/>
                </a:moveTo>
                <a:lnTo>
                  <a:pt x="21600" y="0"/>
                </a:lnTo>
                <a:cubicBezTo>
                  <a:pt x="21595" y="7128"/>
                  <a:pt x="21598" y="14472"/>
                  <a:pt x="21593" y="21600"/>
                </a:cubicBezTo>
                <a:lnTo>
                  <a:pt x="0" y="21538"/>
                </a:lnTo>
                <a:close/>
                <a:moveTo>
                  <a:pt x="0" y="21538"/>
                </a:moveTo>
              </a:path>
            </a:pathLst>
          </a:custGeom>
          <a:gradFill rotWithShape="0">
            <a:gsLst>
              <a:gs pos="0">
                <a:srgbClr val="E66C7D"/>
              </a:gs>
              <a:gs pos="52000">
                <a:srgbClr val="E66C7D"/>
              </a:gs>
              <a:gs pos="60001">
                <a:srgbClr val="F4C4C4"/>
              </a:gs>
              <a:gs pos="72000">
                <a:srgbClr val="E66C7D"/>
              </a:gs>
              <a:gs pos="100000">
                <a:srgbClr val="E66C7D"/>
              </a:gs>
            </a:gsLst>
            <a:lin ang="51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36" name="Freeform 4"/>
          <p:cNvSpPr>
            <a:spLocks/>
          </p:cNvSpPr>
          <p:nvPr/>
        </p:nvSpPr>
        <p:spPr bwMode="auto">
          <a:xfrm>
            <a:off x="0" y="5411788"/>
            <a:ext cx="7604125" cy="927100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1761 h 21600"/>
              <a:gd name="T4" fmla="*/ 20520 w 21600"/>
              <a:gd name="T5" fmla="*/ 21600 h 21600"/>
              <a:gd name="T6" fmla="*/ 21600 w 21600"/>
              <a:gd name="T7" fmla="*/ 20898 h 21600"/>
              <a:gd name="T8" fmla="*/ 0 w 21600"/>
              <a:gd name="T9" fmla="*/ 0 h 21600"/>
              <a:gd name="T10" fmla="*/ 0 w 21600"/>
              <a:gd name="T11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600" h="21600">
                <a:moveTo>
                  <a:pt x="0" y="0"/>
                </a:moveTo>
                <a:cubicBezTo>
                  <a:pt x="0" y="587"/>
                  <a:pt x="0" y="1174"/>
                  <a:pt x="0" y="1761"/>
                </a:cubicBezTo>
                <a:lnTo>
                  <a:pt x="20520" y="21600"/>
                </a:lnTo>
                <a:lnTo>
                  <a:pt x="21600" y="20898"/>
                </a:lnTo>
                <a:lnTo>
                  <a:pt x="0" y="0"/>
                </a:lnTo>
                <a:close/>
                <a:moveTo>
                  <a:pt x="0" y="0"/>
                </a:moveTo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37" name="Freeform 5"/>
          <p:cNvSpPr>
            <a:spLocks/>
          </p:cNvSpPr>
          <p:nvPr/>
        </p:nvSpPr>
        <p:spPr bwMode="auto">
          <a:xfrm>
            <a:off x="1679575" y="6115050"/>
            <a:ext cx="7466013" cy="742950"/>
          </a:xfrm>
          <a:custGeom>
            <a:avLst/>
            <a:gdLst>
              <a:gd name="T0" fmla="*/ 21600 w 21600"/>
              <a:gd name="T1" fmla="*/ 0 h 21600"/>
              <a:gd name="T2" fmla="*/ 0 w 21600"/>
              <a:gd name="T3" fmla="*/ 21600 h 21600"/>
              <a:gd name="T4" fmla="*/ 2185 w 21600"/>
              <a:gd name="T5" fmla="*/ 21600 h 21600"/>
              <a:gd name="T6" fmla="*/ 21600 w 21600"/>
              <a:gd name="T7" fmla="*/ 2174 h 21600"/>
              <a:gd name="T8" fmla="*/ 21600 w 21600"/>
              <a:gd name="T9" fmla="*/ 0 h 21600"/>
              <a:gd name="T10" fmla="*/ 21600 w 21600"/>
              <a:gd name="T11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600" h="21600">
                <a:moveTo>
                  <a:pt x="21600" y="0"/>
                </a:moveTo>
                <a:lnTo>
                  <a:pt x="0" y="21600"/>
                </a:lnTo>
                <a:lnTo>
                  <a:pt x="2185" y="21600"/>
                </a:lnTo>
                <a:lnTo>
                  <a:pt x="21600" y="2174"/>
                </a:lnTo>
                <a:lnTo>
                  <a:pt x="21600" y="0"/>
                </a:lnTo>
                <a:close/>
                <a:moveTo>
                  <a:pt x="21600" y="0"/>
                </a:moveTo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44041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" y="4152900"/>
            <a:ext cx="32512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2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8425" y="4203700"/>
            <a:ext cx="3076575" cy="233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6" name="Rectangle 6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 smtClean="0"/>
              <a:t>Types </a:t>
            </a:r>
            <a:r>
              <a:rPr lang="en-US" dirty="0"/>
              <a:t>of </a:t>
            </a:r>
            <a:r>
              <a:rPr lang="en-US" dirty="0" smtClean="0"/>
              <a:t>Dissections</a:t>
            </a:r>
            <a:endParaRPr lang="en-US" dirty="0"/>
          </a:p>
        </p:txBody>
      </p:sp>
      <p:sp>
        <p:nvSpPr>
          <p:cNvPr id="46087" name="Rectangle 7"/>
          <p:cNvSpPr>
            <a:spLocks noGrp="1" noChangeArrowheads="1"/>
          </p:cNvSpPr>
          <p:nvPr>
            <p:ph idx="1"/>
          </p:nvPr>
        </p:nvSpPr>
        <p:spPr>
          <a:xfrm>
            <a:off x="584200" y="1397000"/>
            <a:ext cx="7975600" cy="3733800"/>
          </a:xfrm>
          <a:ln/>
        </p:spPr>
        <p:txBody>
          <a:bodyPr/>
          <a:lstStyle/>
          <a:p>
            <a:r>
              <a:rPr lang="en-US"/>
              <a:t>Classified according to location/ involvement with aortic arch</a:t>
            </a:r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B5BC2-212D-4427-8AD9-17F4876F6958}" type="slidenum">
              <a:rPr lang="en-US"/>
              <a:pPr/>
              <a:t>22</a:t>
            </a:fld>
            <a:endParaRPr lang="en-US"/>
          </a:p>
        </p:txBody>
      </p:sp>
      <p:sp>
        <p:nvSpPr>
          <p:cNvPr id="46081" name="Rectangle 1"/>
          <p:cNvSpPr>
            <a:spLocks/>
          </p:cNvSpPr>
          <p:nvPr/>
        </p:nvSpPr>
        <p:spPr bwMode="auto">
          <a:xfrm>
            <a:off x="0" y="0"/>
            <a:ext cx="9156700" cy="68580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6082" name="Freeform 2"/>
          <p:cNvSpPr>
            <a:spLocks/>
          </p:cNvSpPr>
          <p:nvPr/>
        </p:nvSpPr>
        <p:spPr bwMode="auto">
          <a:xfrm>
            <a:off x="0" y="5457825"/>
            <a:ext cx="7239000" cy="1400175"/>
          </a:xfrm>
          <a:custGeom>
            <a:avLst/>
            <a:gdLst>
              <a:gd name="T0" fmla="*/ 0 w 21600"/>
              <a:gd name="T1" fmla="*/ 0 h 21600"/>
              <a:gd name="T2" fmla="*/ 21600 w 21600"/>
              <a:gd name="T3" fmla="*/ 13371 h 21600"/>
              <a:gd name="T4" fmla="*/ 5457 w 21600"/>
              <a:gd name="T5" fmla="*/ 21600 h 21600"/>
              <a:gd name="T6" fmla="*/ 0 w 21600"/>
              <a:gd name="T7" fmla="*/ 21600 h 21600"/>
              <a:gd name="T8" fmla="*/ 0 w 21600"/>
              <a:gd name="T9" fmla="*/ 0 h 21600"/>
              <a:gd name="T10" fmla="*/ 0 w 21600"/>
              <a:gd name="T11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13371"/>
                </a:lnTo>
                <a:lnTo>
                  <a:pt x="5457" y="21600"/>
                </a:lnTo>
                <a:lnTo>
                  <a:pt x="0" y="21600"/>
                </a:lnTo>
                <a:lnTo>
                  <a:pt x="0" y="0"/>
                </a:lnTo>
                <a:close/>
                <a:moveTo>
                  <a:pt x="0" y="0"/>
                </a:moveTo>
              </a:path>
            </a:pathLst>
          </a:custGeom>
          <a:gradFill rotWithShape="0">
            <a:gsLst>
              <a:gs pos="0">
                <a:srgbClr val="F0AD00"/>
              </a:gs>
              <a:gs pos="51999">
                <a:srgbClr val="FFE093"/>
              </a:gs>
              <a:gs pos="65999">
                <a:srgbClr val="F0AD00"/>
              </a:gs>
              <a:gs pos="100000">
                <a:srgbClr val="F0AD00"/>
              </a:gs>
            </a:gsLst>
            <a:lin ang="1662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6083" name="Freeform 3"/>
          <p:cNvSpPr>
            <a:spLocks/>
          </p:cNvSpPr>
          <p:nvPr/>
        </p:nvSpPr>
        <p:spPr bwMode="auto">
          <a:xfrm>
            <a:off x="1806575" y="6146800"/>
            <a:ext cx="7339013" cy="712788"/>
          </a:xfrm>
          <a:custGeom>
            <a:avLst/>
            <a:gdLst>
              <a:gd name="T0" fmla="*/ 0 w 21600"/>
              <a:gd name="T1" fmla="*/ 21538 h 21600"/>
              <a:gd name="T2" fmla="*/ 21600 w 21600"/>
              <a:gd name="T3" fmla="*/ 0 h 21600"/>
              <a:gd name="T4" fmla="*/ 21593 w 21600"/>
              <a:gd name="T5" fmla="*/ 21600 h 21600"/>
              <a:gd name="T6" fmla="*/ 0 w 21600"/>
              <a:gd name="T7" fmla="*/ 21538 h 21600"/>
              <a:gd name="T8" fmla="*/ 0 w 21600"/>
              <a:gd name="T9" fmla="*/ 21538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600" h="21600">
                <a:moveTo>
                  <a:pt x="0" y="21538"/>
                </a:moveTo>
                <a:lnTo>
                  <a:pt x="21600" y="0"/>
                </a:lnTo>
                <a:cubicBezTo>
                  <a:pt x="21595" y="7128"/>
                  <a:pt x="21598" y="14472"/>
                  <a:pt x="21593" y="21600"/>
                </a:cubicBezTo>
                <a:lnTo>
                  <a:pt x="0" y="21538"/>
                </a:lnTo>
                <a:close/>
                <a:moveTo>
                  <a:pt x="0" y="21538"/>
                </a:moveTo>
              </a:path>
            </a:pathLst>
          </a:custGeom>
          <a:gradFill rotWithShape="0">
            <a:gsLst>
              <a:gs pos="0">
                <a:srgbClr val="E66C7D"/>
              </a:gs>
              <a:gs pos="52000">
                <a:srgbClr val="E66C7D"/>
              </a:gs>
              <a:gs pos="60001">
                <a:srgbClr val="F4C4C4"/>
              </a:gs>
              <a:gs pos="72000">
                <a:srgbClr val="E66C7D"/>
              </a:gs>
              <a:gs pos="100000">
                <a:srgbClr val="E66C7D"/>
              </a:gs>
            </a:gsLst>
            <a:lin ang="51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6084" name="Freeform 4"/>
          <p:cNvSpPr>
            <a:spLocks/>
          </p:cNvSpPr>
          <p:nvPr/>
        </p:nvSpPr>
        <p:spPr bwMode="auto">
          <a:xfrm>
            <a:off x="0" y="5411788"/>
            <a:ext cx="7604125" cy="927100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1761 h 21600"/>
              <a:gd name="T4" fmla="*/ 20520 w 21600"/>
              <a:gd name="T5" fmla="*/ 21600 h 21600"/>
              <a:gd name="T6" fmla="*/ 21600 w 21600"/>
              <a:gd name="T7" fmla="*/ 20898 h 21600"/>
              <a:gd name="T8" fmla="*/ 0 w 21600"/>
              <a:gd name="T9" fmla="*/ 0 h 21600"/>
              <a:gd name="T10" fmla="*/ 0 w 21600"/>
              <a:gd name="T11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600" h="21600">
                <a:moveTo>
                  <a:pt x="0" y="0"/>
                </a:moveTo>
                <a:cubicBezTo>
                  <a:pt x="0" y="587"/>
                  <a:pt x="0" y="1174"/>
                  <a:pt x="0" y="1761"/>
                </a:cubicBezTo>
                <a:lnTo>
                  <a:pt x="20520" y="21600"/>
                </a:lnTo>
                <a:lnTo>
                  <a:pt x="21600" y="20898"/>
                </a:lnTo>
                <a:lnTo>
                  <a:pt x="0" y="0"/>
                </a:lnTo>
                <a:close/>
                <a:moveTo>
                  <a:pt x="0" y="0"/>
                </a:moveTo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6085" name="Freeform 5"/>
          <p:cNvSpPr>
            <a:spLocks/>
          </p:cNvSpPr>
          <p:nvPr/>
        </p:nvSpPr>
        <p:spPr bwMode="auto">
          <a:xfrm>
            <a:off x="1679575" y="6115050"/>
            <a:ext cx="7466013" cy="742950"/>
          </a:xfrm>
          <a:custGeom>
            <a:avLst/>
            <a:gdLst>
              <a:gd name="T0" fmla="*/ 21600 w 21600"/>
              <a:gd name="T1" fmla="*/ 0 h 21600"/>
              <a:gd name="T2" fmla="*/ 0 w 21600"/>
              <a:gd name="T3" fmla="*/ 21600 h 21600"/>
              <a:gd name="T4" fmla="*/ 2185 w 21600"/>
              <a:gd name="T5" fmla="*/ 21600 h 21600"/>
              <a:gd name="T6" fmla="*/ 21600 w 21600"/>
              <a:gd name="T7" fmla="*/ 2174 h 21600"/>
              <a:gd name="T8" fmla="*/ 21600 w 21600"/>
              <a:gd name="T9" fmla="*/ 0 h 21600"/>
              <a:gd name="T10" fmla="*/ 21600 w 21600"/>
              <a:gd name="T11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600" h="21600">
                <a:moveTo>
                  <a:pt x="21600" y="0"/>
                </a:moveTo>
                <a:lnTo>
                  <a:pt x="0" y="21600"/>
                </a:lnTo>
                <a:lnTo>
                  <a:pt x="2185" y="21600"/>
                </a:lnTo>
                <a:lnTo>
                  <a:pt x="21600" y="2174"/>
                </a:lnTo>
                <a:lnTo>
                  <a:pt x="21600" y="0"/>
                </a:lnTo>
                <a:close/>
                <a:moveTo>
                  <a:pt x="21600" y="0"/>
                </a:moveTo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46089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338" y="1855788"/>
            <a:ext cx="4754562" cy="466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4" name="Rectangle 6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>
            <a:normAutofit fontScale="90000"/>
          </a:bodyPr>
          <a:lstStyle/>
          <a:p>
            <a:r>
              <a:rPr lang="en-US" dirty="0" err="1" smtClean="0"/>
              <a:t>Sonographic</a:t>
            </a:r>
            <a:r>
              <a:rPr lang="en-US" dirty="0" smtClean="0"/>
              <a:t> Appearance </a:t>
            </a:r>
            <a:r>
              <a:rPr lang="en-US" dirty="0"/>
              <a:t>of A</a:t>
            </a:r>
            <a:r>
              <a:rPr lang="en-US" dirty="0" smtClean="0"/>
              <a:t>ortic Dissections</a:t>
            </a:r>
            <a:endParaRPr lang="en-US" dirty="0"/>
          </a:p>
        </p:txBody>
      </p:sp>
      <p:sp>
        <p:nvSpPr>
          <p:cNvPr id="48135" name="Rectangle 7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r>
              <a:rPr lang="en-US" dirty="0"/>
              <a:t>Thin, echogenic linear flap within the arterial lumen</a:t>
            </a:r>
          </a:p>
          <a:p>
            <a:r>
              <a:rPr lang="en-US" dirty="0"/>
              <a:t>Motion of the flap seen in real-time imaging</a:t>
            </a:r>
          </a:p>
          <a:p>
            <a:r>
              <a:rPr lang="en-US" dirty="0"/>
              <a:t>Arterial flow seen on both sides of the flap (true and false lumen)</a:t>
            </a:r>
          </a:p>
          <a:p>
            <a:r>
              <a:rPr lang="en-US" dirty="0"/>
              <a:t>Important to demonstrate beginning and end of dissection, as well as any branch vessel involvement</a:t>
            </a:r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FC914-1DB3-47C1-9F63-83C87133F9DE}" type="slidenum">
              <a:rPr lang="en-US"/>
              <a:pPr/>
              <a:t>23</a:t>
            </a:fld>
            <a:endParaRPr lang="en-US"/>
          </a:p>
        </p:txBody>
      </p:sp>
      <p:sp>
        <p:nvSpPr>
          <p:cNvPr id="48129" name="Rectangle 1"/>
          <p:cNvSpPr>
            <a:spLocks/>
          </p:cNvSpPr>
          <p:nvPr/>
        </p:nvSpPr>
        <p:spPr bwMode="auto">
          <a:xfrm>
            <a:off x="0" y="0"/>
            <a:ext cx="9156700" cy="13716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8130" name="Freeform 2"/>
          <p:cNvSpPr>
            <a:spLocks/>
          </p:cNvSpPr>
          <p:nvPr/>
        </p:nvSpPr>
        <p:spPr bwMode="auto">
          <a:xfrm>
            <a:off x="0" y="5457825"/>
            <a:ext cx="7239000" cy="1400175"/>
          </a:xfrm>
          <a:custGeom>
            <a:avLst/>
            <a:gdLst>
              <a:gd name="T0" fmla="*/ 0 w 21600"/>
              <a:gd name="T1" fmla="*/ 0 h 21600"/>
              <a:gd name="T2" fmla="*/ 21600 w 21600"/>
              <a:gd name="T3" fmla="*/ 13371 h 21600"/>
              <a:gd name="T4" fmla="*/ 5457 w 21600"/>
              <a:gd name="T5" fmla="*/ 21600 h 21600"/>
              <a:gd name="T6" fmla="*/ 0 w 21600"/>
              <a:gd name="T7" fmla="*/ 21600 h 21600"/>
              <a:gd name="T8" fmla="*/ 0 w 21600"/>
              <a:gd name="T9" fmla="*/ 0 h 21600"/>
              <a:gd name="T10" fmla="*/ 0 w 21600"/>
              <a:gd name="T11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13371"/>
                </a:lnTo>
                <a:lnTo>
                  <a:pt x="5457" y="21600"/>
                </a:lnTo>
                <a:lnTo>
                  <a:pt x="0" y="21600"/>
                </a:lnTo>
                <a:lnTo>
                  <a:pt x="0" y="0"/>
                </a:lnTo>
                <a:close/>
                <a:moveTo>
                  <a:pt x="0" y="0"/>
                </a:moveTo>
              </a:path>
            </a:pathLst>
          </a:custGeom>
          <a:gradFill rotWithShape="0">
            <a:gsLst>
              <a:gs pos="0">
                <a:srgbClr val="F0AD00"/>
              </a:gs>
              <a:gs pos="51999">
                <a:srgbClr val="FFE093"/>
              </a:gs>
              <a:gs pos="65999">
                <a:srgbClr val="F0AD00"/>
              </a:gs>
              <a:gs pos="100000">
                <a:srgbClr val="F0AD00"/>
              </a:gs>
            </a:gsLst>
            <a:lin ang="1662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8131" name="Freeform 3"/>
          <p:cNvSpPr>
            <a:spLocks/>
          </p:cNvSpPr>
          <p:nvPr/>
        </p:nvSpPr>
        <p:spPr bwMode="auto">
          <a:xfrm>
            <a:off x="1806575" y="6146800"/>
            <a:ext cx="7339013" cy="712788"/>
          </a:xfrm>
          <a:custGeom>
            <a:avLst/>
            <a:gdLst>
              <a:gd name="T0" fmla="*/ 0 w 21600"/>
              <a:gd name="T1" fmla="*/ 21538 h 21600"/>
              <a:gd name="T2" fmla="*/ 21600 w 21600"/>
              <a:gd name="T3" fmla="*/ 0 h 21600"/>
              <a:gd name="T4" fmla="*/ 21593 w 21600"/>
              <a:gd name="T5" fmla="*/ 21600 h 21600"/>
              <a:gd name="T6" fmla="*/ 0 w 21600"/>
              <a:gd name="T7" fmla="*/ 21538 h 21600"/>
              <a:gd name="T8" fmla="*/ 0 w 21600"/>
              <a:gd name="T9" fmla="*/ 21538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600" h="21600">
                <a:moveTo>
                  <a:pt x="0" y="21538"/>
                </a:moveTo>
                <a:lnTo>
                  <a:pt x="21600" y="0"/>
                </a:lnTo>
                <a:cubicBezTo>
                  <a:pt x="21595" y="7128"/>
                  <a:pt x="21598" y="14472"/>
                  <a:pt x="21593" y="21600"/>
                </a:cubicBezTo>
                <a:lnTo>
                  <a:pt x="0" y="21538"/>
                </a:lnTo>
                <a:close/>
                <a:moveTo>
                  <a:pt x="0" y="21538"/>
                </a:moveTo>
              </a:path>
            </a:pathLst>
          </a:custGeom>
          <a:gradFill rotWithShape="0">
            <a:gsLst>
              <a:gs pos="0">
                <a:srgbClr val="E66C7D"/>
              </a:gs>
              <a:gs pos="52000">
                <a:srgbClr val="E66C7D"/>
              </a:gs>
              <a:gs pos="60001">
                <a:srgbClr val="F4C4C4"/>
              </a:gs>
              <a:gs pos="72000">
                <a:srgbClr val="E66C7D"/>
              </a:gs>
              <a:gs pos="100000">
                <a:srgbClr val="E66C7D"/>
              </a:gs>
            </a:gsLst>
            <a:lin ang="51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8132" name="Freeform 4"/>
          <p:cNvSpPr>
            <a:spLocks/>
          </p:cNvSpPr>
          <p:nvPr/>
        </p:nvSpPr>
        <p:spPr bwMode="auto">
          <a:xfrm>
            <a:off x="0" y="5411788"/>
            <a:ext cx="7604125" cy="927100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1761 h 21600"/>
              <a:gd name="T4" fmla="*/ 20520 w 21600"/>
              <a:gd name="T5" fmla="*/ 21600 h 21600"/>
              <a:gd name="T6" fmla="*/ 21600 w 21600"/>
              <a:gd name="T7" fmla="*/ 20898 h 21600"/>
              <a:gd name="T8" fmla="*/ 0 w 21600"/>
              <a:gd name="T9" fmla="*/ 0 h 21600"/>
              <a:gd name="T10" fmla="*/ 0 w 21600"/>
              <a:gd name="T11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600" h="21600">
                <a:moveTo>
                  <a:pt x="0" y="0"/>
                </a:moveTo>
                <a:cubicBezTo>
                  <a:pt x="0" y="587"/>
                  <a:pt x="0" y="1174"/>
                  <a:pt x="0" y="1761"/>
                </a:cubicBezTo>
                <a:lnTo>
                  <a:pt x="20520" y="21600"/>
                </a:lnTo>
                <a:lnTo>
                  <a:pt x="21600" y="20898"/>
                </a:lnTo>
                <a:lnTo>
                  <a:pt x="0" y="0"/>
                </a:lnTo>
                <a:close/>
                <a:moveTo>
                  <a:pt x="0" y="0"/>
                </a:moveTo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8133" name="Freeform 5"/>
          <p:cNvSpPr>
            <a:spLocks/>
          </p:cNvSpPr>
          <p:nvPr/>
        </p:nvSpPr>
        <p:spPr bwMode="auto">
          <a:xfrm>
            <a:off x="1679575" y="6115050"/>
            <a:ext cx="7466013" cy="742950"/>
          </a:xfrm>
          <a:custGeom>
            <a:avLst/>
            <a:gdLst>
              <a:gd name="T0" fmla="*/ 21600 w 21600"/>
              <a:gd name="T1" fmla="*/ 0 h 21600"/>
              <a:gd name="T2" fmla="*/ 0 w 21600"/>
              <a:gd name="T3" fmla="*/ 21600 h 21600"/>
              <a:gd name="T4" fmla="*/ 2185 w 21600"/>
              <a:gd name="T5" fmla="*/ 21600 h 21600"/>
              <a:gd name="T6" fmla="*/ 21600 w 21600"/>
              <a:gd name="T7" fmla="*/ 2174 h 21600"/>
              <a:gd name="T8" fmla="*/ 21600 w 21600"/>
              <a:gd name="T9" fmla="*/ 0 h 21600"/>
              <a:gd name="T10" fmla="*/ 21600 w 21600"/>
              <a:gd name="T11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600" h="21600">
                <a:moveTo>
                  <a:pt x="21600" y="0"/>
                </a:moveTo>
                <a:lnTo>
                  <a:pt x="0" y="21600"/>
                </a:lnTo>
                <a:lnTo>
                  <a:pt x="2185" y="21600"/>
                </a:lnTo>
                <a:lnTo>
                  <a:pt x="21600" y="2174"/>
                </a:lnTo>
                <a:lnTo>
                  <a:pt x="21600" y="0"/>
                </a:lnTo>
                <a:close/>
                <a:moveTo>
                  <a:pt x="21600" y="0"/>
                </a:moveTo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48137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0" y="3765550"/>
            <a:ext cx="3670300" cy="274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90" name="Rectangle 6"/>
          <p:cNvSpPr>
            <a:spLocks noGrp="1" noChangeArrowheads="1"/>
          </p:cNvSpPr>
          <p:nvPr>
            <p:ph type="title"/>
          </p:nvPr>
        </p:nvSpPr>
        <p:spPr>
          <a:xfrm>
            <a:off x="685800" y="122238"/>
            <a:ext cx="7772400" cy="1143000"/>
          </a:xfrm>
          <a:ln/>
        </p:spPr>
        <p:txBody>
          <a:bodyPr/>
          <a:lstStyle/>
          <a:p>
            <a:r>
              <a:rPr lang="en-US" dirty="0" smtClean="0"/>
              <a:t>Aortic Rupture</a:t>
            </a:r>
            <a:endParaRPr lang="en-US" dirty="0"/>
          </a:p>
        </p:txBody>
      </p:sp>
      <p:sp>
        <p:nvSpPr>
          <p:cNvPr id="41991" name="Rectangle 7"/>
          <p:cNvSpPr>
            <a:spLocks noGrp="1" noChangeArrowheads="1"/>
          </p:cNvSpPr>
          <p:nvPr>
            <p:ph idx="1"/>
          </p:nvPr>
        </p:nvSpPr>
        <p:spPr>
          <a:xfrm>
            <a:off x="692150" y="1066800"/>
            <a:ext cx="7772400" cy="3733800"/>
          </a:xfrm>
          <a:ln/>
        </p:spPr>
        <p:txBody>
          <a:bodyPr/>
          <a:lstStyle/>
          <a:p>
            <a:r>
              <a:rPr lang="en-US" dirty="0"/>
              <a:t>Tear in all 3 layers of aortic wall</a:t>
            </a:r>
          </a:p>
          <a:p>
            <a:r>
              <a:rPr lang="en-US" dirty="0"/>
              <a:t>Aneurysms &gt;7 cm are at greatest risk of rupture</a:t>
            </a:r>
          </a:p>
          <a:p>
            <a:r>
              <a:rPr lang="en-US" dirty="0"/>
              <a:t>Present clinically with acute central back pain, hypotension, loss of consciousness</a:t>
            </a:r>
          </a:p>
          <a:p>
            <a:r>
              <a:rPr lang="en-US" dirty="0"/>
              <a:t>Appears </a:t>
            </a:r>
            <a:r>
              <a:rPr lang="en-US" dirty="0" err="1"/>
              <a:t>sonographically</a:t>
            </a:r>
            <a:r>
              <a:rPr lang="en-US" dirty="0"/>
              <a:t> as a hematoma in abdomen associated with aneurysmal dilatation</a:t>
            </a:r>
          </a:p>
          <a:p>
            <a:r>
              <a:rPr lang="en-US" dirty="0"/>
              <a:t>Echogenicity depends on stage of hematoma</a:t>
            </a:r>
          </a:p>
          <a:p>
            <a:r>
              <a:rPr lang="en-US" dirty="0"/>
              <a:t>Surgical emergency - CT better suited to evaluate </a:t>
            </a:r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687F9-40DE-4765-BBC1-BF7C07BFAD25}" type="slidenum">
              <a:rPr lang="en-US"/>
              <a:pPr/>
              <a:t>24</a:t>
            </a:fld>
            <a:endParaRPr lang="en-US"/>
          </a:p>
        </p:txBody>
      </p:sp>
      <p:sp>
        <p:nvSpPr>
          <p:cNvPr id="41985" name="Rectangle 1"/>
          <p:cNvSpPr>
            <a:spLocks/>
          </p:cNvSpPr>
          <p:nvPr/>
        </p:nvSpPr>
        <p:spPr bwMode="auto">
          <a:xfrm>
            <a:off x="182601" y="12700"/>
            <a:ext cx="8732799" cy="10541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 dirty="0"/>
          </a:p>
        </p:txBody>
      </p:sp>
      <p:sp>
        <p:nvSpPr>
          <p:cNvPr id="41986" name="Freeform 2"/>
          <p:cNvSpPr>
            <a:spLocks/>
          </p:cNvSpPr>
          <p:nvPr/>
        </p:nvSpPr>
        <p:spPr bwMode="auto">
          <a:xfrm>
            <a:off x="0" y="5457825"/>
            <a:ext cx="7239000" cy="1400175"/>
          </a:xfrm>
          <a:custGeom>
            <a:avLst/>
            <a:gdLst>
              <a:gd name="T0" fmla="*/ 0 w 21600"/>
              <a:gd name="T1" fmla="*/ 0 h 21600"/>
              <a:gd name="T2" fmla="*/ 21600 w 21600"/>
              <a:gd name="T3" fmla="*/ 13371 h 21600"/>
              <a:gd name="T4" fmla="*/ 5457 w 21600"/>
              <a:gd name="T5" fmla="*/ 21600 h 21600"/>
              <a:gd name="T6" fmla="*/ 0 w 21600"/>
              <a:gd name="T7" fmla="*/ 21600 h 21600"/>
              <a:gd name="T8" fmla="*/ 0 w 21600"/>
              <a:gd name="T9" fmla="*/ 0 h 21600"/>
              <a:gd name="T10" fmla="*/ 0 w 21600"/>
              <a:gd name="T11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13371"/>
                </a:lnTo>
                <a:lnTo>
                  <a:pt x="5457" y="21600"/>
                </a:lnTo>
                <a:lnTo>
                  <a:pt x="0" y="21600"/>
                </a:lnTo>
                <a:lnTo>
                  <a:pt x="0" y="0"/>
                </a:lnTo>
                <a:close/>
                <a:moveTo>
                  <a:pt x="0" y="0"/>
                </a:moveTo>
              </a:path>
            </a:pathLst>
          </a:custGeom>
          <a:gradFill rotWithShape="0">
            <a:gsLst>
              <a:gs pos="0">
                <a:srgbClr val="F0AD00"/>
              </a:gs>
              <a:gs pos="51999">
                <a:srgbClr val="FFE093"/>
              </a:gs>
              <a:gs pos="65999">
                <a:srgbClr val="F0AD00"/>
              </a:gs>
              <a:gs pos="100000">
                <a:srgbClr val="F0AD00"/>
              </a:gs>
            </a:gsLst>
            <a:lin ang="1662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1987" name="Freeform 3"/>
          <p:cNvSpPr>
            <a:spLocks/>
          </p:cNvSpPr>
          <p:nvPr/>
        </p:nvSpPr>
        <p:spPr bwMode="auto">
          <a:xfrm>
            <a:off x="1806575" y="6146800"/>
            <a:ext cx="7339013" cy="712788"/>
          </a:xfrm>
          <a:custGeom>
            <a:avLst/>
            <a:gdLst>
              <a:gd name="T0" fmla="*/ 0 w 21600"/>
              <a:gd name="T1" fmla="*/ 21538 h 21600"/>
              <a:gd name="T2" fmla="*/ 21600 w 21600"/>
              <a:gd name="T3" fmla="*/ 0 h 21600"/>
              <a:gd name="T4" fmla="*/ 21593 w 21600"/>
              <a:gd name="T5" fmla="*/ 21600 h 21600"/>
              <a:gd name="T6" fmla="*/ 0 w 21600"/>
              <a:gd name="T7" fmla="*/ 21538 h 21600"/>
              <a:gd name="T8" fmla="*/ 0 w 21600"/>
              <a:gd name="T9" fmla="*/ 21538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600" h="21600">
                <a:moveTo>
                  <a:pt x="0" y="21538"/>
                </a:moveTo>
                <a:lnTo>
                  <a:pt x="21600" y="0"/>
                </a:lnTo>
                <a:cubicBezTo>
                  <a:pt x="21595" y="7128"/>
                  <a:pt x="21598" y="14472"/>
                  <a:pt x="21593" y="21600"/>
                </a:cubicBezTo>
                <a:lnTo>
                  <a:pt x="0" y="21538"/>
                </a:lnTo>
                <a:close/>
                <a:moveTo>
                  <a:pt x="0" y="21538"/>
                </a:moveTo>
              </a:path>
            </a:pathLst>
          </a:custGeom>
          <a:gradFill rotWithShape="0">
            <a:gsLst>
              <a:gs pos="0">
                <a:srgbClr val="E66C7D"/>
              </a:gs>
              <a:gs pos="52000">
                <a:srgbClr val="E66C7D"/>
              </a:gs>
              <a:gs pos="60001">
                <a:srgbClr val="F4C4C4"/>
              </a:gs>
              <a:gs pos="72000">
                <a:srgbClr val="E66C7D"/>
              </a:gs>
              <a:gs pos="100000">
                <a:srgbClr val="E66C7D"/>
              </a:gs>
            </a:gsLst>
            <a:lin ang="51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1988" name="Freeform 4"/>
          <p:cNvSpPr>
            <a:spLocks/>
          </p:cNvSpPr>
          <p:nvPr/>
        </p:nvSpPr>
        <p:spPr bwMode="auto">
          <a:xfrm>
            <a:off x="0" y="5411788"/>
            <a:ext cx="7604125" cy="927100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1761 h 21600"/>
              <a:gd name="T4" fmla="*/ 20520 w 21600"/>
              <a:gd name="T5" fmla="*/ 21600 h 21600"/>
              <a:gd name="T6" fmla="*/ 21600 w 21600"/>
              <a:gd name="T7" fmla="*/ 20898 h 21600"/>
              <a:gd name="T8" fmla="*/ 0 w 21600"/>
              <a:gd name="T9" fmla="*/ 0 h 21600"/>
              <a:gd name="T10" fmla="*/ 0 w 21600"/>
              <a:gd name="T11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600" h="21600">
                <a:moveTo>
                  <a:pt x="0" y="0"/>
                </a:moveTo>
                <a:cubicBezTo>
                  <a:pt x="0" y="587"/>
                  <a:pt x="0" y="1174"/>
                  <a:pt x="0" y="1761"/>
                </a:cubicBezTo>
                <a:lnTo>
                  <a:pt x="20520" y="21600"/>
                </a:lnTo>
                <a:lnTo>
                  <a:pt x="21600" y="20898"/>
                </a:lnTo>
                <a:lnTo>
                  <a:pt x="0" y="0"/>
                </a:lnTo>
                <a:close/>
                <a:moveTo>
                  <a:pt x="0" y="0"/>
                </a:moveTo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1989" name="Freeform 5"/>
          <p:cNvSpPr>
            <a:spLocks/>
          </p:cNvSpPr>
          <p:nvPr/>
        </p:nvSpPr>
        <p:spPr bwMode="auto">
          <a:xfrm>
            <a:off x="1679575" y="6115050"/>
            <a:ext cx="7466013" cy="742950"/>
          </a:xfrm>
          <a:custGeom>
            <a:avLst/>
            <a:gdLst>
              <a:gd name="T0" fmla="*/ 21600 w 21600"/>
              <a:gd name="T1" fmla="*/ 0 h 21600"/>
              <a:gd name="T2" fmla="*/ 0 w 21600"/>
              <a:gd name="T3" fmla="*/ 21600 h 21600"/>
              <a:gd name="T4" fmla="*/ 2185 w 21600"/>
              <a:gd name="T5" fmla="*/ 21600 h 21600"/>
              <a:gd name="T6" fmla="*/ 21600 w 21600"/>
              <a:gd name="T7" fmla="*/ 2174 h 21600"/>
              <a:gd name="T8" fmla="*/ 21600 w 21600"/>
              <a:gd name="T9" fmla="*/ 0 h 21600"/>
              <a:gd name="T10" fmla="*/ 21600 w 21600"/>
              <a:gd name="T11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600" h="21600">
                <a:moveTo>
                  <a:pt x="21600" y="0"/>
                </a:moveTo>
                <a:lnTo>
                  <a:pt x="0" y="21600"/>
                </a:lnTo>
                <a:lnTo>
                  <a:pt x="2185" y="21600"/>
                </a:lnTo>
                <a:lnTo>
                  <a:pt x="21600" y="2174"/>
                </a:lnTo>
                <a:lnTo>
                  <a:pt x="21600" y="0"/>
                </a:lnTo>
                <a:close/>
                <a:moveTo>
                  <a:pt x="21600" y="0"/>
                </a:moveTo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4199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25" y="4083050"/>
            <a:ext cx="3543300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5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6200" y="4056063"/>
            <a:ext cx="3213100" cy="266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Inflammatory Aneurysms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52600"/>
            <a:ext cx="7772400" cy="3733800"/>
          </a:xfrm>
        </p:spPr>
        <p:txBody>
          <a:bodyPr/>
          <a:lstStyle/>
          <a:p>
            <a:r>
              <a:rPr lang="en-US" dirty="0" smtClean="0"/>
              <a:t>Extremely thickened aortic wall and surrounding fibrosis</a:t>
            </a:r>
          </a:p>
          <a:p>
            <a:r>
              <a:rPr lang="en-US" dirty="0" smtClean="0"/>
              <a:t>Similar to retroperitoneal fibrosis, but aneurysm is present</a:t>
            </a:r>
          </a:p>
          <a:p>
            <a:r>
              <a:rPr lang="en-US" dirty="0" smtClean="0"/>
              <a:t>Occur in younger patients than atherosclerotic aneurysms</a:t>
            </a:r>
          </a:p>
          <a:p>
            <a:r>
              <a:rPr lang="en-US" dirty="0" smtClean="0"/>
              <a:t>Symptoms relating to inflammation and can be treated with anti-inflammatory drugs</a:t>
            </a:r>
          </a:p>
          <a:p>
            <a:r>
              <a:rPr lang="en-US" dirty="0" smtClean="0"/>
              <a:t>Less prone to rupture</a:t>
            </a:r>
          </a:p>
          <a:p>
            <a:r>
              <a:rPr lang="en-US" dirty="0" smtClean="0"/>
              <a:t>CT used to evaluate extent of inflammation to retroperitoneal structures</a:t>
            </a:r>
          </a:p>
        </p:txBody>
      </p:sp>
    </p:spTree>
    <p:extLst>
      <p:ext uri="{BB962C8B-B14F-4D97-AF65-F5344CB8AC3E}">
        <p14:creationId xmlns:p14="http://schemas.microsoft.com/office/powerpoint/2010/main" val="227047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2" name="Rectangle 6"/>
          <p:cNvSpPr>
            <a:spLocks noGrp="1" noChangeArrowheads="1"/>
          </p:cNvSpPr>
          <p:nvPr>
            <p:ph type="title"/>
          </p:nvPr>
        </p:nvSpPr>
        <p:spPr>
          <a:xfrm>
            <a:off x="635000" y="-76200"/>
            <a:ext cx="7772400" cy="1141413"/>
          </a:xfrm>
          <a:ln/>
        </p:spPr>
        <p:txBody>
          <a:bodyPr/>
          <a:lstStyle/>
          <a:p>
            <a:r>
              <a:rPr lang="en-US" dirty="0"/>
              <a:t>IVC</a:t>
            </a:r>
          </a:p>
        </p:txBody>
      </p:sp>
      <p:sp>
        <p:nvSpPr>
          <p:cNvPr id="50183" name="Rectangle 7"/>
          <p:cNvSpPr>
            <a:spLocks noGrp="1" noChangeArrowheads="1"/>
          </p:cNvSpPr>
          <p:nvPr>
            <p:ph idx="1"/>
          </p:nvPr>
        </p:nvSpPr>
        <p:spPr>
          <a:xfrm>
            <a:off x="615950" y="838200"/>
            <a:ext cx="7772400" cy="3733800"/>
          </a:xfrm>
          <a:ln/>
        </p:spPr>
        <p:txBody>
          <a:bodyPr/>
          <a:lstStyle/>
          <a:p>
            <a:r>
              <a:rPr lang="en-US" dirty="0"/>
              <a:t>Carries blood from below the diaphragm into right atrium</a:t>
            </a:r>
          </a:p>
          <a:p>
            <a:r>
              <a:rPr lang="en-US" dirty="0"/>
              <a:t>Right of midline adjacent to aorta and anterior to the </a:t>
            </a:r>
            <a:r>
              <a:rPr lang="en-US" dirty="0" smtClean="0"/>
              <a:t>spine</a:t>
            </a:r>
          </a:p>
          <a:p>
            <a:r>
              <a:rPr lang="en-US" dirty="0" smtClean="0"/>
              <a:t>Anechoic lumen with varying luminal size</a:t>
            </a:r>
            <a:endParaRPr lang="en-US" dirty="0"/>
          </a:p>
          <a:p>
            <a:r>
              <a:rPr lang="en-US" dirty="0"/>
              <a:t>Should demonstrate respiratory variation</a:t>
            </a:r>
          </a:p>
          <a:p>
            <a:r>
              <a:rPr lang="en-US" dirty="0"/>
              <a:t>Luminal diameter usually </a:t>
            </a:r>
            <a:r>
              <a:rPr lang="en-US" dirty="0">
                <a:latin typeface="American Typewriter" charset="0"/>
                <a:ea typeface="American Typewriter" charset="0"/>
                <a:cs typeface="American Typewriter" charset="0"/>
                <a:sym typeface="American Typewriter" charset="0"/>
              </a:rPr>
              <a:t>&lt;</a:t>
            </a:r>
            <a:r>
              <a:rPr lang="en-US" dirty="0"/>
              <a:t>2.5 cm (considered dilated when &gt;3.7 cm)</a:t>
            </a:r>
          </a:p>
          <a:p>
            <a:r>
              <a:rPr lang="en-US" dirty="0"/>
              <a:t>Tributaries include common iliac veins, right gonadal, renal veins, and hepatic </a:t>
            </a:r>
            <a:r>
              <a:rPr lang="en-US" dirty="0" smtClean="0"/>
              <a:t>veins</a:t>
            </a:r>
          </a:p>
          <a:p>
            <a:r>
              <a:rPr lang="en-US" dirty="0"/>
              <a:t>Pulsatile Doppler waveform close to diaphragm, phasic more distal in abdomen</a:t>
            </a:r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68B0C-D306-4F4A-8B3A-F5772592D527}" type="slidenum">
              <a:rPr lang="en-US"/>
              <a:pPr/>
              <a:t>26</a:t>
            </a:fld>
            <a:endParaRPr lang="en-US"/>
          </a:p>
        </p:txBody>
      </p:sp>
      <p:sp>
        <p:nvSpPr>
          <p:cNvPr id="50178" name="Freeform 2"/>
          <p:cNvSpPr>
            <a:spLocks/>
          </p:cNvSpPr>
          <p:nvPr/>
        </p:nvSpPr>
        <p:spPr bwMode="auto">
          <a:xfrm>
            <a:off x="0" y="5457825"/>
            <a:ext cx="7239000" cy="1400175"/>
          </a:xfrm>
          <a:custGeom>
            <a:avLst/>
            <a:gdLst>
              <a:gd name="T0" fmla="*/ 0 w 21600"/>
              <a:gd name="T1" fmla="*/ 0 h 21600"/>
              <a:gd name="T2" fmla="*/ 21600 w 21600"/>
              <a:gd name="T3" fmla="*/ 13371 h 21600"/>
              <a:gd name="T4" fmla="*/ 5457 w 21600"/>
              <a:gd name="T5" fmla="*/ 21600 h 21600"/>
              <a:gd name="T6" fmla="*/ 0 w 21600"/>
              <a:gd name="T7" fmla="*/ 21600 h 21600"/>
              <a:gd name="T8" fmla="*/ 0 w 21600"/>
              <a:gd name="T9" fmla="*/ 0 h 21600"/>
              <a:gd name="T10" fmla="*/ 0 w 21600"/>
              <a:gd name="T11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13371"/>
                </a:lnTo>
                <a:lnTo>
                  <a:pt x="5457" y="21600"/>
                </a:lnTo>
                <a:lnTo>
                  <a:pt x="0" y="21600"/>
                </a:lnTo>
                <a:lnTo>
                  <a:pt x="0" y="0"/>
                </a:lnTo>
                <a:close/>
                <a:moveTo>
                  <a:pt x="0" y="0"/>
                </a:moveTo>
              </a:path>
            </a:pathLst>
          </a:custGeom>
          <a:gradFill rotWithShape="0">
            <a:gsLst>
              <a:gs pos="0">
                <a:srgbClr val="F0AD00"/>
              </a:gs>
              <a:gs pos="51999">
                <a:srgbClr val="FFE093"/>
              </a:gs>
              <a:gs pos="65999">
                <a:srgbClr val="F0AD00"/>
              </a:gs>
              <a:gs pos="100000">
                <a:srgbClr val="F0AD00"/>
              </a:gs>
            </a:gsLst>
            <a:lin ang="1662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0179" name="Freeform 3"/>
          <p:cNvSpPr>
            <a:spLocks/>
          </p:cNvSpPr>
          <p:nvPr/>
        </p:nvSpPr>
        <p:spPr bwMode="auto">
          <a:xfrm>
            <a:off x="1806575" y="6146800"/>
            <a:ext cx="7339013" cy="712788"/>
          </a:xfrm>
          <a:custGeom>
            <a:avLst/>
            <a:gdLst>
              <a:gd name="T0" fmla="*/ 0 w 21600"/>
              <a:gd name="T1" fmla="*/ 21538 h 21600"/>
              <a:gd name="T2" fmla="*/ 21600 w 21600"/>
              <a:gd name="T3" fmla="*/ 0 h 21600"/>
              <a:gd name="T4" fmla="*/ 21593 w 21600"/>
              <a:gd name="T5" fmla="*/ 21600 h 21600"/>
              <a:gd name="T6" fmla="*/ 0 w 21600"/>
              <a:gd name="T7" fmla="*/ 21538 h 21600"/>
              <a:gd name="T8" fmla="*/ 0 w 21600"/>
              <a:gd name="T9" fmla="*/ 21538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600" h="21600">
                <a:moveTo>
                  <a:pt x="0" y="21538"/>
                </a:moveTo>
                <a:lnTo>
                  <a:pt x="21600" y="0"/>
                </a:lnTo>
                <a:cubicBezTo>
                  <a:pt x="21595" y="7128"/>
                  <a:pt x="21598" y="14472"/>
                  <a:pt x="21593" y="21600"/>
                </a:cubicBezTo>
                <a:lnTo>
                  <a:pt x="0" y="21538"/>
                </a:lnTo>
                <a:close/>
                <a:moveTo>
                  <a:pt x="0" y="21538"/>
                </a:moveTo>
              </a:path>
            </a:pathLst>
          </a:custGeom>
          <a:gradFill rotWithShape="0">
            <a:gsLst>
              <a:gs pos="0">
                <a:srgbClr val="E66C7D"/>
              </a:gs>
              <a:gs pos="52000">
                <a:srgbClr val="E66C7D"/>
              </a:gs>
              <a:gs pos="60001">
                <a:srgbClr val="F4C4C4"/>
              </a:gs>
              <a:gs pos="72000">
                <a:srgbClr val="E66C7D"/>
              </a:gs>
              <a:gs pos="100000">
                <a:srgbClr val="E66C7D"/>
              </a:gs>
            </a:gsLst>
            <a:lin ang="51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0180" name="Freeform 4"/>
          <p:cNvSpPr>
            <a:spLocks/>
          </p:cNvSpPr>
          <p:nvPr/>
        </p:nvSpPr>
        <p:spPr bwMode="auto">
          <a:xfrm>
            <a:off x="0" y="5411788"/>
            <a:ext cx="7604125" cy="927100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1761 h 21600"/>
              <a:gd name="T4" fmla="*/ 20520 w 21600"/>
              <a:gd name="T5" fmla="*/ 21600 h 21600"/>
              <a:gd name="T6" fmla="*/ 21600 w 21600"/>
              <a:gd name="T7" fmla="*/ 20898 h 21600"/>
              <a:gd name="T8" fmla="*/ 0 w 21600"/>
              <a:gd name="T9" fmla="*/ 0 h 21600"/>
              <a:gd name="T10" fmla="*/ 0 w 21600"/>
              <a:gd name="T11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600" h="21600">
                <a:moveTo>
                  <a:pt x="0" y="0"/>
                </a:moveTo>
                <a:cubicBezTo>
                  <a:pt x="0" y="587"/>
                  <a:pt x="0" y="1174"/>
                  <a:pt x="0" y="1761"/>
                </a:cubicBezTo>
                <a:lnTo>
                  <a:pt x="20520" y="21600"/>
                </a:lnTo>
                <a:lnTo>
                  <a:pt x="21600" y="20898"/>
                </a:lnTo>
                <a:lnTo>
                  <a:pt x="0" y="0"/>
                </a:lnTo>
                <a:close/>
                <a:moveTo>
                  <a:pt x="0" y="0"/>
                </a:moveTo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0181" name="Freeform 5"/>
          <p:cNvSpPr>
            <a:spLocks/>
          </p:cNvSpPr>
          <p:nvPr/>
        </p:nvSpPr>
        <p:spPr bwMode="auto">
          <a:xfrm>
            <a:off x="1679575" y="6115050"/>
            <a:ext cx="7466013" cy="742950"/>
          </a:xfrm>
          <a:custGeom>
            <a:avLst/>
            <a:gdLst>
              <a:gd name="T0" fmla="*/ 21600 w 21600"/>
              <a:gd name="T1" fmla="*/ 0 h 21600"/>
              <a:gd name="T2" fmla="*/ 0 w 21600"/>
              <a:gd name="T3" fmla="*/ 21600 h 21600"/>
              <a:gd name="T4" fmla="*/ 2185 w 21600"/>
              <a:gd name="T5" fmla="*/ 21600 h 21600"/>
              <a:gd name="T6" fmla="*/ 21600 w 21600"/>
              <a:gd name="T7" fmla="*/ 2174 h 21600"/>
              <a:gd name="T8" fmla="*/ 21600 w 21600"/>
              <a:gd name="T9" fmla="*/ 0 h 21600"/>
              <a:gd name="T10" fmla="*/ 21600 w 21600"/>
              <a:gd name="T11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600" h="21600">
                <a:moveTo>
                  <a:pt x="21600" y="0"/>
                </a:moveTo>
                <a:lnTo>
                  <a:pt x="0" y="21600"/>
                </a:lnTo>
                <a:lnTo>
                  <a:pt x="2185" y="21600"/>
                </a:lnTo>
                <a:lnTo>
                  <a:pt x="21600" y="2174"/>
                </a:lnTo>
                <a:lnTo>
                  <a:pt x="21600" y="0"/>
                </a:lnTo>
                <a:close/>
                <a:moveTo>
                  <a:pt x="21600" y="0"/>
                </a:moveTo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50185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238" y="4165600"/>
            <a:ext cx="3500437" cy="261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6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113502"/>
            <a:ext cx="2921000" cy="270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Anatomic Variants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Duplicated IVC – duplication of </a:t>
            </a:r>
            <a:r>
              <a:rPr lang="en-US" dirty="0" err="1" smtClean="0"/>
              <a:t>infrarenal</a:t>
            </a:r>
            <a:r>
              <a:rPr lang="en-US" dirty="0" smtClean="0"/>
              <a:t> portion</a:t>
            </a:r>
          </a:p>
          <a:p>
            <a:r>
              <a:rPr lang="en-US" dirty="0" smtClean="0"/>
              <a:t>Transposed IVC – Lt sided </a:t>
            </a:r>
            <a:r>
              <a:rPr lang="en-US" dirty="0" err="1" smtClean="0"/>
              <a:t>infrarenal</a:t>
            </a:r>
            <a:r>
              <a:rPr lang="en-US" dirty="0" smtClean="0"/>
              <a:t> portion</a:t>
            </a:r>
          </a:p>
          <a:p>
            <a:r>
              <a:rPr lang="en-US" dirty="0" smtClean="0"/>
              <a:t>Accessory right hepatic vein</a:t>
            </a:r>
          </a:p>
          <a:p>
            <a:r>
              <a:rPr lang="en-US" dirty="0" err="1" smtClean="0"/>
              <a:t>Circumaortic</a:t>
            </a:r>
            <a:r>
              <a:rPr lang="en-US" dirty="0" smtClean="0"/>
              <a:t> or </a:t>
            </a:r>
            <a:r>
              <a:rPr lang="en-US" dirty="0" err="1" smtClean="0"/>
              <a:t>retroaortic</a:t>
            </a:r>
            <a:r>
              <a:rPr lang="en-US" dirty="0" smtClean="0"/>
              <a:t> left renal vein</a:t>
            </a:r>
          </a:p>
          <a:p>
            <a:r>
              <a:rPr lang="en-US" dirty="0"/>
              <a:t>Right gonadal vein joining right renal vein</a:t>
            </a:r>
          </a:p>
          <a:p>
            <a:r>
              <a:rPr lang="en-US" dirty="0" smtClean="0"/>
              <a:t>IVC </a:t>
            </a:r>
            <a:r>
              <a:rPr lang="en-US" dirty="0"/>
              <a:t>interruption with azygos or </a:t>
            </a:r>
            <a:r>
              <a:rPr lang="en-US" dirty="0" err="1"/>
              <a:t>hemiazygos</a:t>
            </a:r>
            <a:r>
              <a:rPr lang="en-US" dirty="0"/>
              <a:t> continuation – </a:t>
            </a:r>
            <a:r>
              <a:rPr lang="en-US" dirty="0" err="1"/>
              <a:t>infrarenal</a:t>
            </a:r>
            <a:r>
              <a:rPr lang="en-US" dirty="0"/>
              <a:t> </a:t>
            </a:r>
            <a:r>
              <a:rPr lang="en-US" dirty="0" smtClean="0"/>
              <a:t>portion of IVC </a:t>
            </a:r>
            <a:r>
              <a:rPr lang="en-US" dirty="0"/>
              <a:t>flows superiorly into </a:t>
            </a:r>
            <a:r>
              <a:rPr lang="en-US" dirty="0" smtClean="0"/>
              <a:t>azygos or </a:t>
            </a:r>
            <a:r>
              <a:rPr lang="en-US" dirty="0" err="1" smtClean="0"/>
              <a:t>hemiazygos</a:t>
            </a:r>
            <a:r>
              <a:rPr lang="en-US" dirty="0" smtClean="0"/>
              <a:t> </a:t>
            </a:r>
            <a:r>
              <a:rPr lang="en-US" dirty="0"/>
              <a:t>veins and does not course through liver; hepatic veins drain directly into </a:t>
            </a:r>
            <a:r>
              <a:rPr lang="en-US" dirty="0" smtClean="0"/>
              <a:t>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975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IVC Interruption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Normal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 smtClean="0"/>
              <a:t>Abnormal</a:t>
            </a:r>
            <a:endParaRPr lang="en-US" dirty="0"/>
          </a:p>
        </p:txBody>
      </p:sp>
      <p:pic>
        <p:nvPicPr>
          <p:cNvPr id="5" name="irc_mi" descr="Image result for azygos vein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" y="2667000"/>
            <a:ext cx="3474720" cy="396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http://www.sajr.org.za/mwg-internal/de5fs23hu73ds/progress?id=mejLt46lrZXtj6TN6VmLDQuZB7NwsVYEkDaZjyhwVSU,&amp;dl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92"/>
          <a:stretch/>
        </p:blipFill>
        <p:spPr bwMode="auto">
          <a:xfrm>
            <a:off x="4931171" y="2667000"/>
            <a:ext cx="3396457" cy="3962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77777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 smtClean="0"/>
              <a:t>IVC Thrombosis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65238"/>
            <a:ext cx="7772400" cy="3733800"/>
          </a:xfrm>
        </p:spPr>
        <p:txBody>
          <a:bodyPr/>
          <a:lstStyle/>
          <a:p>
            <a:r>
              <a:rPr lang="en-US" dirty="0" smtClean="0"/>
              <a:t>Usually an extension of thrombus from a tributary vein</a:t>
            </a:r>
          </a:p>
          <a:p>
            <a:r>
              <a:rPr lang="en-US" dirty="0" smtClean="0"/>
              <a:t>May result in partial or complete occlusion of flow</a:t>
            </a:r>
          </a:p>
          <a:p>
            <a:r>
              <a:rPr lang="en-US" dirty="0" smtClean="0"/>
              <a:t>Present clinically with lower extremity swelling, PE, or may be asymptomatic</a:t>
            </a:r>
          </a:p>
          <a:p>
            <a:r>
              <a:rPr lang="en-US" dirty="0" err="1" smtClean="0"/>
              <a:t>Sonographically</a:t>
            </a:r>
            <a:r>
              <a:rPr lang="en-US" dirty="0" smtClean="0"/>
              <a:t>, intraluminal mass of varying echogenicity</a:t>
            </a:r>
          </a:p>
          <a:p>
            <a:r>
              <a:rPr lang="en-US" dirty="0" smtClean="0"/>
              <a:t>Doppler shows loss of </a:t>
            </a:r>
            <a:r>
              <a:rPr lang="en-US" dirty="0" err="1" smtClean="0"/>
              <a:t>phasicity</a:t>
            </a:r>
            <a:r>
              <a:rPr lang="en-US" dirty="0" smtClean="0"/>
              <a:t> or complete obstruction</a:t>
            </a:r>
          </a:p>
          <a:p>
            <a:r>
              <a:rPr lang="en-US" dirty="0" smtClean="0"/>
              <a:t>Treated with IVC filter, chemical thrombolysis, </a:t>
            </a:r>
            <a:r>
              <a:rPr lang="en-US" dirty="0" err="1" smtClean="0"/>
              <a:t>thrombectomy</a:t>
            </a:r>
            <a:r>
              <a:rPr lang="en-US" dirty="0" smtClean="0"/>
              <a:t>, </a:t>
            </a:r>
            <a:r>
              <a:rPr lang="en-US" dirty="0" err="1" smtClean="0"/>
              <a:t>antigoagulation</a:t>
            </a:r>
            <a:r>
              <a:rPr lang="en-US" dirty="0" smtClean="0"/>
              <a:t> therapy</a:t>
            </a:r>
            <a:endParaRPr lang="en-US" dirty="0"/>
          </a:p>
        </p:txBody>
      </p:sp>
      <p:pic>
        <p:nvPicPr>
          <p:cNvPr id="6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68" b="6543"/>
          <a:stretch/>
        </p:blipFill>
        <p:spPr bwMode="auto">
          <a:xfrm>
            <a:off x="914400" y="4419600"/>
            <a:ext cx="3429000" cy="2286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 descr="figure_21.5 copy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4419600"/>
            <a:ext cx="3312676" cy="2321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415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/>
          </p:cNvSpPr>
          <p:nvPr/>
        </p:nvSpPr>
        <p:spPr bwMode="auto">
          <a:xfrm>
            <a:off x="0" y="0"/>
            <a:ext cx="9156700" cy="68580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218" name="Freeform 2"/>
          <p:cNvSpPr>
            <a:spLocks/>
          </p:cNvSpPr>
          <p:nvPr/>
        </p:nvSpPr>
        <p:spPr bwMode="auto">
          <a:xfrm>
            <a:off x="1806575" y="6146800"/>
            <a:ext cx="7339013" cy="712788"/>
          </a:xfrm>
          <a:custGeom>
            <a:avLst/>
            <a:gdLst>
              <a:gd name="T0" fmla="*/ 0 w 21600"/>
              <a:gd name="T1" fmla="*/ 21538 h 21600"/>
              <a:gd name="T2" fmla="*/ 21600 w 21600"/>
              <a:gd name="T3" fmla="*/ 0 h 21600"/>
              <a:gd name="T4" fmla="*/ 21593 w 21600"/>
              <a:gd name="T5" fmla="*/ 21600 h 21600"/>
              <a:gd name="T6" fmla="*/ 0 w 21600"/>
              <a:gd name="T7" fmla="*/ 21538 h 21600"/>
              <a:gd name="T8" fmla="*/ 0 w 21600"/>
              <a:gd name="T9" fmla="*/ 21538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600" h="21600">
                <a:moveTo>
                  <a:pt x="0" y="21538"/>
                </a:moveTo>
                <a:lnTo>
                  <a:pt x="21600" y="0"/>
                </a:lnTo>
                <a:cubicBezTo>
                  <a:pt x="21595" y="7128"/>
                  <a:pt x="21598" y="14472"/>
                  <a:pt x="21593" y="21600"/>
                </a:cubicBezTo>
                <a:lnTo>
                  <a:pt x="0" y="21538"/>
                </a:lnTo>
                <a:close/>
                <a:moveTo>
                  <a:pt x="0" y="21538"/>
                </a:moveTo>
              </a:path>
            </a:pathLst>
          </a:custGeom>
          <a:gradFill rotWithShape="0">
            <a:gsLst>
              <a:gs pos="0">
                <a:srgbClr val="E66C7D"/>
              </a:gs>
              <a:gs pos="52000">
                <a:srgbClr val="E66C7D"/>
              </a:gs>
              <a:gs pos="60001">
                <a:srgbClr val="F4C4C4"/>
              </a:gs>
              <a:gs pos="72000">
                <a:srgbClr val="E66C7D"/>
              </a:gs>
              <a:gs pos="100000">
                <a:srgbClr val="E66C7D"/>
              </a:gs>
            </a:gsLst>
            <a:lin ang="51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219" name="Freeform 3"/>
          <p:cNvSpPr>
            <a:spLocks/>
          </p:cNvSpPr>
          <p:nvPr/>
        </p:nvSpPr>
        <p:spPr bwMode="auto">
          <a:xfrm>
            <a:off x="0" y="5457825"/>
            <a:ext cx="7239000" cy="1400175"/>
          </a:xfrm>
          <a:custGeom>
            <a:avLst/>
            <a:gdLst>
              <a:gd name="T0" fmla="*/ 0 w 21600"/>
              <a:gd name="T1" fmla="*/ 0 h 21600"/>
              <a:gd name="T2" fmla="*/ 21600 w 21600"/>
              <a:gd name="T3" fmla="*/ 13371 h 21600"/>
              <a:gd name="T4" fmla="*/ 5457 w 21600"/>
              <a:gd name="T5" fmla="*/ 21600 h 21600"/>
              <a:gd name="T6" fmla="*/ 0 w 21600"/>
              <a:gd name="T7" fmla="*/ 21600 h 21600"/>
              <a:gd name="T8" fmla="*/ 0 w 21600"/>
              <a:gd name="T9" fmla="*/ 0 h 21600"/>
              <a:gd name="T10" fmla="*/ 0 w 21600"/>
              <a:gd name="T11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13371"/>
                </a:lnTo>
                <a:lnTo>
                  <a:pt x="5457" y="21600"/>
                </a:lnTo>
                <a:lnTo>
                  <a:pt x="0" y="21600"/>
                </a:lnTo>
                <a:lnTo>
                  <a:pt x="0" y="0"/>
                </a:lnTo>
                <a:close/>
                <a:moveTo>
                  <a:pt x="0" y="0"/>
                </a:moveTo>
              </a:path>
            </a:pathLst>
          </a:custGeom>
          <a:gradFill rotWithShape="0">
            <a:gsLst>
              <a:gs pos="0">
                <a:srgbClr val="F0AD00"/>
              </a:gs>
              <a:gs pos="51999">
                <a:srgbClr val="FFE093"/>
              </a:gs>
              <a:gs pos="65999">
                <a:srgbClr val="F0AD00"/>
              </a:gs>
              <a:gs pos="100000">
                <a:srgbClr val="F0AD00"/>
              </a:gs>
            </a:gsLst>
            <a:lin ang="1662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220" name="Freeform 4"/>
          <p:cNvSpPr>
            <a:spLocks/>
          </p:cNvSpPr>
          <p:nvPr/>
        </p:nvSpPr>
        <p:spPr bwMode="auto">
          <a:xfrm>
            <a:off x="0" y="5411788"/>
            <a:ext cx="7604125" cy="927100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1761 h 21600"/>
              <a:gd name="T4" fmla="*/ 20520 w 21600"/>
              <a:gd name="T5" fmla="*/ 21600 h 21600"/>
              <a:gd name="T6" fmla="*/ 21600 w 21600"/>
              <a:gd name="T7" fmla="*/ 20898 h 21600"/>
              <a:gd name="T8" fmla="*/ 0 w 21600"/>
              <a:gd name="T9" fmla="*/ 0 h 21600"/>
              <a:gd name="T10" fmla="*/ 0 w 21600"/>
              <a:gd name="T11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600" h="21600">
                <a:moveTo>
                  <a:pt x="0" y="0"/>
                </a:moveTo>
                <a:cubicBezTo>
                  <a:pt x="0" y="587"/>
                  <a:pt x="0" y="1174"/>
                  <a:pt x="0" y="1761"/>
                </a:cubicBezTo>
                <a:lnTo>
                  <a:pt x="20520" y="21600"/>
                </a:lnTo>
                <a:lnTo>
                  <a:pt x="21600" y="20898"/>
                </a:lnTo>
                <a:lnTo>
                  <a:pt x="0" y="0"/>
                </a:lnTo>
                <a:close/>
                <a:moveTo>
                  <a:pt x="0" y="0"/>
                </a:moveTo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221" name="Freeform 5"/>
          <p:cNvSpPr>
            <a:spLocks/>
          </p:cNvSpPr>
          <p:nvPr/>
        </p:nvSpPr>
        <p:spPr bwMode="auto">
          <a:xfrm>
            <a:off x="1679575" y="6115050"/>
            <a:ext cx="7466013" cy="742950"/>
          </a:xfrm>
          <a:custGeom>
            <a:avLst/>
            <a:gdLst>
              <a:gd name="T0" fmla="*/ 21600 w 21600"/>
              <a:gd name="T1" fmla="*/ 0 h 21600"/>
              <a:gd name="T2" fmla="*/ 0 w 21600"/>
              <a:gd name="T3" fmla="*/ 21600 h 21600"/>
              <a:gd name="T4" fmla="*/ 2185 w 21600"/>
              <a:gd name="T5" fmla="*/ 21600 h 21600"/>
              <a:gd name="T6" fmla="*/ 21600 w 21600"/>
              <a:gd name="T7" fmla="*/ 2174 h 21600"/>
              <a:gd name="T8" fmla="*/ 21600 w 21600"/>
              <a:gd name="T9" fmla="*/ 0 h 21600"/>
              <a:gd name="T10" fmla="*/ 21600 w 21600"/>
              <a:gd name="T11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600" h="21600">
                <a:moveTo>
                  <a:pt x="21600" y="0"/>
                </a:moveTo>
                <a:lnTo>
                  <a:pt x="0" y="21600"/>
                </a:lnTo>
                <a:lnTo>
                  <a:pt x="2185" y="21600"/>
                </a:lnTo>
                <a:lnTo>
                  <a:pt x="21600" y="2174"/>
                </a:lnTo>
                <a:lnTo>
                  <a:pt x="21600" y="0"/>
                </a:lnTo>
                <a:close/>
                <a:moveTo>
                  <a:pt x="21600" y="0"/>
                </a:moveTo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/>
              <a:t>Abdominal </a:t>
            </a:r>
            <a:r>
              <a:rPr lang="en-US" dirty="0" smtClean="0"/>
              <a:t>Aorta</a:t>
            </a:r>
            <a:endParaRPr lang="en-US" dirty="0"/>
          </a:p>
        </p:txBody>
      </p:sp>
      <p:sp>
        <p:nvSpPr>
          <p:cNvPr id="9224" name="Rectangle 8"/>
          <p:cNvSpPr>
            <a:spLocks noGrp="1" noChangeArrowheads="1"/>
          </p:cNvSpPr>
          <p:nvPr>
            <p:ph idx="1"/>
          </p:nvPr>
        </p:nvSpPr>
        <p:spPr>
          <a:xfrm>
            <a:off x="685800" y="1543050"/>
            <a:ext cx="3657600" cy="4240213"/>
          </a:xfrm>
          <a:ln/>
        </p:spPr>
        <p:txBody>
          <a:bodyPr>
            <a:normAutofit/>
          </a:bodyPr>
          <a:lstStyle/>
          <a:p>
            <a:pPr>
              <a:spcBef>
                <a:spcPct val="0"/>
              </a:spcBef>
            </a:pPr>
            <a:r>
              <a:rPr lang="en-US" sz="2400" dirty="0"/>
              <a:t>From aortic hiatus of diaphragm to bifurcation at umbilicus level</a:t>
            </a:r>
          </a:p>
          <a:p>
            <a:r>
              <a:rPr lang="en-US" sz="2400" dirty="0"/>
              <a:t>Left of midline adjacent to IVC and anterior to the spine</a:t>
            </a:r>
          </a:p>
          <a:p>
            <a:r>
              <a:rPr lang="en-US" sz="2400" dirty="0"/>
              <a:t>Should taper as it courses inferiorly</a:t>
            </a:r>
          </a:p>
          <a:p>
            <a:r>
              <a:rPr lang="en-US" sz="2400" dirty="0"/>
              <a:t>Anterior and lateral branches</a:t>
            </a:r>
          </a:p>
        </p:txBody>
      </p:sp>
      <p:pic>
        <p:nvPicPr>
          <p:cNvPr id="9225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573530"/>
            <a:ext cx="4200752" cy="409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IVC Neoplasms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7772400" cy="3733800"/>
          </a:xfrm>
        </p:spPr>
        <p:txBody>
          <a:bodyPr/>
          <a:lstStyle/>
          <a:p>
            <a:r>
              <a:rPr lang="en-US" dirty="0" smtClean="0"/>
              <a:t>Primary IVC tumors are rare (</a:t>
            </a:r>
            <a:r>
              <a:rPr lang="en-US" dirty="0" err="1" smtClean="0"/>
              <a:t>leiomyosarcoma</a:t>
            </a:r>
            <a:r>
              <a:rPr lang="en-US" dirty="0" smtClean="0"/>
              <a:t>) </a:t>
            </a:r>
          </a:p>
          <a:p>
            <a:r>
              <a:rPr lang="en-US" dirty="0" smtClean="0"/>
              <a:t>Most often extension from solid organ tumors through their venous drainage into IVC</a:t>
            </a:r>
          </a:p>
          <a:p>
            <a:r>
              <a:rPr lang="en-US" dirty="0" smtClean="0"/>
              <a:t>Metastatic spread of RCC most common</a:t>
            </a:r>
          </a:p>
          <a:p>
            <a:r>
              <a:rPr lang="en-US" dirty="0" err="1" smtClean="0"/>
              <a:t>Sonographically</a:t>
            </a:r>
            <a:r>
              <a:rPr lang="en-US" dirty="0" smtClean="0"/>
              <a:t>, intraluminal mass of varying echogenicity that appears to extend into vessel wall</a:t>
            </a:r>
          </a:p>
          <a:p>
            <a:r>
              <a:rPr lang="en-US" dirty="0" smtClean="0"/>
              <a:t>Doppler signal within tumor</a:t>
            </a:r>
            <a:endParaRPr lang="en-US" dirty="0"/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346162"/>
            <a:ext cx="2582906" cy="3173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0505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9208" y="27709"/>
            <a:ext cx="7772400" cy="1143000"/>
          </a:xfrm>
        </p:spPr>
        <p:txBody>
          <a:bodyPr/>
          <a:lstStyle/>
          <a:p>
            <a:r>
              <a:rPr lang="en-US" dirty="0" smtClean="0"/>
              <a:t>Budd-</a:t>
            </a:r>
            <a:r>
              <a:rPr lang="en-US" dirty="0" err="1" smtClean="0"/>
              <a:t>chiari</a:t>
            </a:r>
            <a:r>
              <a:rPr lang="en-US" dirty="0" smtClean="0"/>
              <a:t> syndrome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90600"/>
            <a:ext cx="7938655" cy="471054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Occlusion of some or all of the hepatic veins and/or occlusion of IVC</a:t>
            </a:r>
          </a:p>
          <a:p>
            <a:pPr lvl="1"/>
            <a:r>
              <a:rPr lang="en-US" dirty="0" smtClean="0"/>
              <a:t>Primary – congenital web or fibrous cord</a:t>
            </a:r>
          </a:p>
          <a:p>
            <a:pPr lvl="1"/>
            <a:r>
              <a:rPr lang="en-US" dirty="0" smtClean="0"/>
              <a:t>Secondary – tumor or thrombus formation</a:t>
            </a:r>
          </a:p>
          <a:p>
            <a:r>
              <a:rPr lang="en-US" dirty="0" err="1" smtClean="0"/>
              <a:t>Sonographic</a:t>
            </a:r>
            <a:r>
              <a:rPr lang="en-US" dirty="0" smtClean="0"/>
              <a:t> findings</a:t>
            </a:r>
          </a:p>
          <a:p>
            <a:pPr lvl="1"/>
            <a:r>
              <a:rPr lang="en-US" dirty="0" smtClean="0"/>
              <a:t>Obstructing membrane in IVC just above hepatic veins (primary)</a:t>
            </a:r>
          </a:p>
          <a:p>
            <a:pPr lvl="1"/>
            <a:r>
              <a:rPr lang="en-US" dirty="0" smtClean="0"/>
              <a:t>Narrowing of IVC</a:t>
            </a:r>
          </a:p>
          <a:p>
            <a:pPr lvl="1"/>
            <a:r>
              <a:rPr lang="en-US" dirty="0" smtClean="0"/>
              <a:t>IVC thrombosis</a:t>
            </a:r>
          </a:p>
          <a:p>
            <a:pPr lvl="1"/>
            <a:r>
              <a:rPr lang="en-US" dirty="0" smtClean="0"/>
              <a:t>Absent or sluggish flow in IVC</a:t>
            </a:r>
          </a:p>
          <a:p>
            <a:pPr lvl="1"/>
            <a:r>
              <a:rPr lang="en-US" dirty="0" smtClean="0"/>
              <a:t>Absent or reversed flow in hepatic veins</a:t>
            </a:r>
          </a:p>
          <a:p>
            <a:r>
              <a:rPr lang="en-US" dirty="0" smtClean="0"/>
              <a:t>Clinical findings</a:t>
            </a:r>
          </a:p>
          <a:p>
            <a:pPr lvl="1"/>
            <a:r>
              <a:rPr lang="en-US" dirty="0" smtClean="0"/>
              <a:t>RUQ pain</a:t>
            </a:r>
          </a:p>
          <a:p>
            <a:pPr lvl="1"/>
            <a:r>
              <a:rPr lang="en-US" dirty="0" smtClean="0"/>
              <a:t>Jaundice</a:t>
            </a:r>
          </a:p>
          <a:p>
            <a:pPr lvl="1"/>
            <a:r>
              <a:rPr lang="en-US" dirty="0" smtClean="0"/>
              <a:t>Elevated LFTs</a:t>
            </a:r>
          </a:p>
          <a:p>
            <a:pPr lvl="1"/>
            <a:r>
              <a:rPr lang="en-US" dirty="0" smtClean="0"/>
              <a:t>hematemesis</a:t>
            </a:r>
            <a:endParaRPr lang="en-US" dirty="0"/>
          </a:p>
        </p:txBody>
      </p:sp>
      <p:pic>
        <p:nvPicPr>
          <p:cNvPr id="52228" name="Picture 4" descr="http://www.wjgnet.com/1949-8470/full/v3/i7/WJR-3-169-g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2952" y="4158428"/>
            <a:ext cx="5829895" cy="2565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0344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/>
          </p:cNvSpPr>
          <p:nvPr/>
        </p:nvSpPr>
        <p:spPr bwMode="auto">
          <a:xfrm>
            <a:off x="0" y="-177800"/>
            <a:ext cx="9156700" cy="68580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266" name="Freeform 2"/>
          <p:cNvSpPr>
            <a:spLocks/>
          </p:cNvSpPr>
          <p:nvPr/>
        </p:nvSpPr>
        <p:spPr bwMode="auto">
          <a:xfrm>
            <a:off x="0" y="5457825"/>
            <a:ext cx="7239000" cy="1400175"/>
          </a:xfrm>
          <a:custGeom>
            <a:avLst/>
            <a:gdLst>
              <a:gd name="T0" fmla="*/ 0 w 21600"/>
              <a:gd name="T1" fmla="*/ 0 h 21600"/>
              <a:gd name="T2" fmla="*/ 21600 w 21600"/>
              <a:gd name="T3" fmla="*/ 13371 h 21600"/>
              <a:gd name="T4" fmla="*/ 5457 w 21600"/>
              <a:gd name="T5" fmla="*/ 21600 h 21600"/>
              <a:gd name="T6" fmla="*/ 0 w 21600"/>
              <a:gd name="T7" fmla="*/ 21600 h 21600"/>
              <a:gd name="T8" fmla="*/ 0 w 21600"/>
              <a:gd name="T9" fmla="*/ 0 h 21600"/>
              <a:gd name="T10" fmla="*/ 0 w 21600"/>
              <a:gd name="T11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13371"/>
                </a:lnTo>
                <a:lnTo>
                  <a:pt x="5457" y="21600"/>
                </a:lnTo>
                <a:lnTo>
                  <a:pt x="0" y="21600"/>
                </a:lnTo>
                <a:lnTo>
                  <a:pt x="0" y="0"/>
                </a:lnTo>
                <a:close/>
                <a:moveTo>
                  <a:pt x="0" y="0"/>
                </a:moveTo>
              </a:path>
            </a:pathLst>
          </a:custGeom>
          <a:gradFill rotWithShape="0">
            <a:gsLst>
              <a:gs pos="0">
                <a:srgbClr val="F0AD00"/>
              </a:gs>
              <a:gs pos="51999">
                <a:srgbClr val="FFE093"/>
              </a:gs>
              <a:gs pos="65999">
                <a:srgbClr val="F0AD00"/>
              </a:gs>
              <a:gs pos="100000">
                <a:srgbClr val="F0AD00"/>
              </a:gs>
            </a:gsLst>
            <a:lin ang="1662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267" name="Freeform 3"/>
          <p:cNvSpPr>
            <a:spLocks/>
          </p:cNvSpPr>
          <p:nvPr/>
        </p:nvSpPr>
        <p:spPr bwMode="auto">
          <a:xfrm>
            <a:off x="1806575" y="6146800"/>
            <a:ext cx="7339013" cy="712788"/>
          </a:xfrm>
          <a:custGeom>
            <a:avLst/>
            <a:gdLst>
              <a:gd name="T0" fmla="*/ 0 w 21600"/>
              <a:gd name="T1" fmla="*/ 21538 h 21600"/>
              <a:gd name="T2" fmla="*/ 21600 w 21600"/>
              <a:gd name="T3" fmla="*/ 0 h 21600"/>
              <a:gd name="T4" fmla="*/ 21593 w 21600"/>
              <a:gd name="T5" fmla="*/ 21600 h 21600"/>
              <a:gd name="T6" fmla="*/ 0 w 21600"/>
              <a:gd name="T7" fmla="*/ 21538 h 21600"/>
              <a:gd name="T8" fmla="*/ 0 w 21600"/>
              <a:gd name="T9" fmla="*/ 21538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600" h="21600">
                <a:moveTo>
                  <a:pt x="0" y="21538"/>
                </a:moveTo>
                <a:lnTo>
                  <a:pt x="21600" y="0"/>
                </a:lnTo>
                <a:cubicBezTo>
                  <a:pt x="21595" y="7128"/>
                  <a:pt x="21598" y="14472"/>
                  <a:pt x="21593" y="21600"/>
                </a:cubicBezTo>
                <a:lnTo>
                  <a:pt x="0" y="21538"/>
                </a:lnTo>
                <a:close/>
                <a:moveTo>
                  <a:pt x="0" y="21538"/>
                </a:moveTo>
              </a:path>
            </a:pathLst>
          </a:custGeom>
          <a:gradFill rotWithShape="0">
            <a:gsLst>
              <a:gs pos="0">
                <a:srgbClr val="E66C7D"/>
              </a:gs>
              <a:gs pos="52000">
                <a:srgbClr val="E66C7D"/>
              </a:gs>
              <a:gs pos="60001">
                <a:srgbClr val="F4C4C4"/>
              </a:gs>
              <a:gs pos="72000">
                <a:srgbClr val="E66C7D"/>
              </a:gs>
              <a:gs pos="100000">
                <a:srgbClr val="E66C7D"/>
              </a:gs>
            </a:gsLst>
            <a:lin ang="51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268" name="Freeform 4"/>
          <p:cNvSpPr>
            <a:spLocks/>
          </p:cNvSpPr>
          <p:nvPr/>
        </p:nvSpPr>
        <p:spPr bwMode="auto">
          <a:xfrm>
            <a:off x="0" y="5411788"/>
            <a:ext cx="7604125" cy="927100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1761 h 21600"/>
              <a:gd name="T4" fmla="*/ 20520 w 21600"/>
              <a:gd name="T5" fmla="*/ 21600 h 21600"/>
              <a:gd name="T6" fmla="*/ 21600 w 21600"/>
              <a:gd name="T7" fmla="*/ 20898 h 21600"/>
              <a:gd name="T8" fmla="*/ 0 w 21600"/>
              <a:gd name="T9" fmla="*/ 0 h 21600"/>
              <a:gd name="T10" fmla="*/ 0 w 21600"/>
              <a:gd name="T11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600" h="21600">
                <a:moveTo>
                  <a:pt x="0" y="0"/>
                </a:moveTo>
                <a:cubicBezTo>
                  <a:pt x="0" y="587"/>
                  <a:pt x="0" y="1174"/>
                  <a:pt x="0" y="1761"/>
                </a:cubicBezTo>
                <a:lnTo>
                  <a:pt x="20520" y="21600"/>
                </a:lnTo>
                <a:lnTo>
                  <a:pt x="21600" y="20898"/>
                </a:lnTo>
                <a:lnTo>
                  <a:pt x="0" y="0"/>
                </a:lnTo>
                <a:close/>
                <a:moveTo>
                  <a:pt x="0" y="0"/>
                </a:moveTo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269" name="Freeform 5"/>
          <p:cNvSpPr>
            <a:spLocks/>
          </p:cNvSpPr>
          <p:nvPr/>
        </p:nvSpPr>
        <p:spPr bwMode="auto">
          <a:xfrm>
            <a:off x="1679575" y="6115050"/>
            <a:ext cx="7466013" cy="742950"/>
          </a:xfrm>
          <a:custGeom>
            <a:avLst/>
            <a:gdLst>
              <a:gd name="T0" fmla="*/ 21600 w 21600"/>
              <a:gd name="T1" fmla="*/ 0 h 21600"/>
              <a:gd name="T2" fmla="*/ 0 w 21600"/>
              <a:gd name="T3" fmla="*/ 21600 h 21600"/>
              <a:gd name="T4" fmla="*/ 2185 w 21600"/>
              <a:gd name="T5" fmla="*/ 21600 h 21600"/>
              <a:gd name="T6" fmla="*/ 21600 w 21600"/>
              <a:gd name="T7" fmla="*/ 2174 h 21600"/>
              <a:gd name="T8" fmla="*/ 21600 w 21600"/>
              <a:gd name="T9" fmla="*/ 0 h 21600"/>
              <a:gd name="T10" fmla="*/ 21600 w 21600"/>
              <a:gd name="T11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600" h="21600">
                <a:moveTo>
                  <a:pt x="21600" y="0"/>
                </a:moveTo>
                <a:lnTo>
                  <a:pt x="0" y="21600"/>
                </a:lnTo>
                <a:lnTo>
                  <a:pt x="2185" y="21600"/>
                </a:lnTo>
                <a:lnTo>
                  <a:pt x="21600" y="2174"/>
                </a:lnTo>
                <a:lnTo>
                  <a:pt x="21600" y="0"/>
                </a:lnTo>
                <a:close/>
                <a:moveTo>
                  <a:pt x="21600" y="0"/>
                </a:moveTo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  <a:ln/>
        </p:spPr>
        <p:txBody>
          <a:bodyPr/>
          <a:lstStyle/>
          <a:p>
            <a:r>
              <a:rPr lang="en-US" dirty="0"/>
              <a:t>Celiac </a:t>
            </a:r>
            <a:r>
              <a:rPr lang="en-US" dirty="0" smtClean="0"/>
              <a:t>Artery</a:t>
            </a:r>
            <a:endParaRPr lang="en-US" dirty="0"/>
          </a:p>
        </p:txBody>
      </p:sp>
      <p:sp>
        <p:nvSpPr>
          <p:cNvPr id="11272" name="Rectangle 8"/>
          <p:cNvSpPr>
            <a:spLocks noGrp="1" noChangeArrowheads="1"/>
          </p:cNvSpPr>
          <p:nvPr>
            <p:ph idx="1"/>
          </p:nvPr>
        </p:nvSpPr>
        <p:spPr>
          <a:xfrm>
            <a:off x="457200" y="1066800"/>
            <a:ext cx="8259763" cy="3733800"/>
          </a:xfrm>
          <a:ln/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branch of abdominal aorta</a:t>
            </a:r>
          </a:p>
          <a:p>
            <a:r>
              <a:rPr lang="en-US" dirty="0"/>
              <a:t>Supplies blood to spleen, pancreas, liver, stomach, proximal duodenum</a:t>
            </a:r>
          </a:p>
          <a:p>
            <a:r>
              <a:rPr lang="en-US" dirty="0"/>
              <a:t>Branches into common hepatic, splenic, and left gastric arteries</a:t>
            </a:r>
          </a:p>
          <a:p>
            <a:r>
              <a:rPr lang="en-US" dirty="0"/>
              <a:t>Common hepatic artery courses horizontally and rightward toward </a:t>
            </a:r>
            <a:r>
              <a:rPr lang="en-US" dirty="0" err="1"/>
              <a:t>porta</a:t>
            </a:r>
            <a:r>
              <a:rPr lang="en-US" dirty="0"/>
              <a:t> </a:t>
            </a:r>
            <a:r>
              <a:rPr lang="en-US" dirty="0" err="1"/>
              <a:t>hepatis</a:t>
            </a:r>
            <a:endParaRPr lang="en-US" dirty="0"/>
          </a:p>
          <a:p>
            <a:r>
              <a:rPr lang="en-US" dirty="0"/>
              <a:t>Common hepatic artery branches into proper hepatic artery and GDA</a:t>
            </a:r>
          </a:p>
          <a:p>
            <a:r>
              <a:rPr lang="en-US" dirty="0"/>
              <a:t>Splenic artery courses horizontally and leftward toward splenic hilum</a:t>
            </a:r>
          </a:p>
        </p:txBody>
      </p:sp>
      <p:pic>
        <p:nvPicPr>
          <p:cNvPr id="1127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9038" y="4103688"/>
            <a:ext cx="3048000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1274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13" y="4191000"/>
            <a:ext cx="3294062" cy="245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/>
          </p:cNvSpPr>
          <p:nvPr/>
        </p:nvSpPr>
        <p:spPr bwMode="auto">
          <a:xfrm>
            <a:off x="0" y="0"/>
            <a:ext cx="9156700" cy="68580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3314" name="Freeform 2"/>
          <p:cNvSpPr>
            <a:spLocks/>
          </p:cNvSpPr>
          <p:nvPr/>
        </p:nvSpPr>
        <p:spPr bwMode="auto">
          <a:xfrm>
            <a:off x="0" y="5457825"/>
            <a:ext cx="7239000" cy="1400175"/>
          </a:xfrm>
          <a:custGeom>
            <a:avLst/>
            <a:gdLst>
              <a:gd name="T0" fmla="*/ 0 w 21600"/>
              <a:gd name="T1" fmla="*/ 0 h 21600"/>
              <a:gd name="T2" fmla="*/ 21600 w 21600"/>
              <a:gd name="T3" fmla="*/ 13371 h 21600"/>
              <a:gd name="T4" fmla="*/ 5457 w 21600"/>
              <a:gd name="T5" fmla="*/ 21600 h 21600"/>
              <a:gd name="T6" fmla="*/ 0 w 21600"/>
              <a:gd name="T7" fmla="*/ 21600 h 21600"/>
              <a:gd name="T8" fmla="*/ 0 w 21600"/>
              <a:gd name="T9" fmla="*/ 0 h 21600"/>
              <a:gd name="T10" fmla="*/ 0 w 21600"/>
              <a:gd name="T11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13371"/>
                </a:lnTo>
                <a:lnTo>
                  <a:pt x="5457" y="21600"/>
                </a:lnTo>
                <a:lnTo>
                  <a:pt x="0" y="21600"/>
                </a:lnTo>
                <a:lnTo>
                  <a:pt x="0" y="0"/>
                </a:lnTo>
                <a:close/>
                <a:moveTo>
                  <a:pt x="0" y="0"/>
                </a:moveTo>
              </a:path>
            </a:pathLst>
          </a:custGeom>
          <a:gradFill rotWithShape="0">
            <a:gsLst>
              <a:gs pos="0">
                <a:srgbClr val="F0AD00"/>
              </a:gs>
              <a:gs pos="51999">
                <a:srgbClr val="FFE093"/>
              </a:gs>
              <a:gs pos="65999">
                <a:srgbClr val="F0AD00"/>
              </a:gs>
              <a:gs pos="100000">
                <a:srgbClr val="F0AD00"/>
              </a:gs>
            </a:gsLst>
            <a:lin ang="1662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3315" name="Freeform 3"/>
          <p:cNvSpPr>
            <a:spLocks/>
          </p:cNvSpPr>
          <p:nvPr/>
        </p:nvSpPr>
        <p:spPr bwMode="auto">
          <a:xfrm>
            <a:off x="1806575" y="6146800"/>
            <a:ext cx="7339013" cy="712788"/>
          </a:xfrm>
          <a:custGeom>
            <a:avLst/>
            <a:gdLst>
              <a:gd name="T0" fmla="*/ 0 w 21600"/>
              <a:gd name="T1" fmla="*/ 21538 h 21600"/>
              <a:gd name="T2" fmla="*/ 21600 w 21600"/>
              <a:gd name="T3" fmla="*/ 0 h 21600"/>
              <a:gd name="T4" fmla="*/ 21593 w 21600"/>
              <a:gd name="T5" fmla="*/ 21600 h 21600"/>
              <a:gd name="T6" fmla="*/ 0 w 21600"/>
              <a:gd name="T7" fmla="*/ 21538 h 21600"/>
              <a:gd name="T8" fmla="*/ 0 w 21600"/>
              <a:gd name="T9" fmla="*/ 21538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600" h="21600">
                <a:moveTo>
                  <a:pt x="0" y="21538"/>
                </a:moveTo>
                <a:lnTo>
                  <a:pt x="21600" y="0"/>
                </a:lnTo>
                <a:cubicBezTo>
                  <a:pt x="21595" y="7128"/>
                  <a:pt x="21598" y="14472"/>
                  <a:pt x="21593" y="21600"/>
                </a:cubicBezTo>
                <a:lnTo>
                  <a:pt x="0" y="21538"/>
                </a:lnTo>
                <a:close/>
                <a:moveTo>
                  <a:pt x="0" y="21538"/>
                </a:moveTo>
              </a:path>
            </a:pathLst>
          </a:custGeom>
          <a:gradFill rotWithShape="0">
            <a:gsLst>
              <a:gs pos="0">
                <a:srgbClr val="E66C7D"/>
              </a:gs>
              <a:gs pos="52000">
                <a:srgbClr val="E66C7D"/>
              </a:gs>
              <a:gs pos="60001">
                <a:srgbClr val="F4C4C4"/>
              </a:gs>
              <a:gs pos="72000">
                <a:srgbClr val="E66C7D"/>
              </a:gs>
              <a:gs pos="100000">
                <a:srgbClr val="E66C7D"/>
              </a:gs>
            </a:gsLst>
            <a:lin ang="51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3316" name="Freeform 4"/>
          <p:cNvSpPr>
            <a:spLocks/>
          </p:cNvSpPr>
          <p:nvPr/>
        </p:nvSpPr>
        <p:spPr bwMode="auto">
          <a:xfrm>
            <a:off x="0" y="5411788"/>
            <a:ext cx="7604125" cy="927100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1761 h 21600"/>
              <a:gd name="T4" fmla="*/ 20520 w 21600"/>
              <a:gd name="T5" fmla="*/ 21600 h 21600"/>
              <a:gd name="T6" fmla="*/ 21600 w 21600"/>
              <a:gd name="T7" fmla="*/ 20898 h 21600"/>
              <a:gd name="T8" fmla="*/ 0 w 21600"/>
              <a:gd name="T9" fmla="*/ 0 h 21600"/>
              <a:gd name="T10" fmla="*/ 0 w 21600"/>
              <a:gd name="T11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600" h="21600">
                <a:moveTo>
                  <a:pt x="0" y="0"/>
                </a:moveTo>
                <a:cubicBezTo>
                  <a:pt x="0" y="587"/>
                  <a:pt x="0" y="1174"/>
                  <a:pt x="0" y="1761"/>
                </a:cubicBezTo>
                <a:lnTo>
                  <a:pt x="20520" y="21600"/>
                </a:lnTo>
                <a:lnTo>
                  <a:pt x="21600" y="20898"/>
                </a:lnTo>
                <a:lnTo>
                  <a:pt x="0" y="0"/>
                </a:lnTo>
                <a:close/>
                <a:moveTo>
                  <a:pt x="0" y="0"/>
                </a:moveTo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3317" name="Freeform 5"/>
          <p:cNvSpPr>
            <a:spLocks/>
          </p:cNvSpPr>
          <p:nvPr/>
        </p:nvSpPr>
        <p:spPr bwMode="auto">
          <a:xfrm>
            <a:off x="1679575" y="6115050"/>
            <a:ext cx="7466013" cy="742950"/>
          </a:xfrm>
          <a:custGeom>
            <a:avLst/>
            <a:gdLst>
              <a:gd name="T0" fmla="*/ 21600 w 21600"/>
              <a:gd name="T1" fmla="*/ 0 h 21600"/>
              <a:gd name="T2" fmla="*/ 0 w 21600"/>
              <a:gd name="T3" fmla="*/ 21600 h 21600"/>
              <a:gd name="T4" fmla="*/ 2185 w 21600"/>
              <a:gd name="T5" fmla="*/ 21600 h 21600"/>
              <a:gd name="T6" fmla="*/ 21600 w 21600"/>
              <a:gd name="T7" fmla="*/ 2174 h 21600"/>
              <a:gd name="T8" fmla="*/ 21600 w 21600"/>
              <a:gd name="T9" fmla="*/ 0 h 21600"/>
              <a:gd name="T10" fmla="*/ 21600 w 21600"/>
              <a:gd name="T11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600" h="21600">
                <a:moveTo>
                  <a:pt x="21600" y="0"/>
                </a:moveTo>
                <a:lnTo>
                  <a:pt x="0" y="21600"/>
                </a:lnTo>
                <a:lnTo>
                  <a:pt x="2185" y="21600"/>
                </a:lnTo>
                <a:lnTo>
                  <a:pt x="21600" y="2174"/>
                </a:lnTo>
                <a:lnTo>
                  <a:pt x="21600" y="0"/>
                </a:lnTo>
                <a:close/>
                <a:moveTo>
                  <a:pt x="21600" y="0"/>
                </a:moveTo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/>
              <a:t>Superior </a:t>
            </a:r>
            <a:r>
              <a:rPr lang="en-US" dirty="0" smtClean="0"/>
              <a:t>Mesenteric Artery</a:t>
            </a:r>
            <a:endParaRPr lang="en-US" dirty="0"/>
          </a:p>
        </p:txBody>
      </p:sp>
      <p:sp>
        <p:nvSpPr>
          <p:cNvPr id="13320" name="Rectangle 8"/>
          <p:cNvSpPr>
            <a:spLocks noGrp="1" noChangeArrowheads="1"/>
          </p:cNvSpPr>
          <p:nvPr>
            <p:ph idx="1"/>
          </p:nvPr>
        </p:nvSpPr>
        <p:spPr>
          <a:xfrm>
            <a:off x="692150" y="1295400"/>
            <a:ext cx="7772400" cy="3733800"/>
          </a:xfrm>
          <a:ln/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dirty="0"/>
              <a:t>2</a:t>
            </a:r>
            <a:r>
              <a:rPr lang="en-US" baseline="30000" dirty="0"/>
              <a:t>nd </a:t>
            </a:r>
            <a:r>
              <a:rPr lang="en-US" dirty="0"/>
              <a:t> branch of abdominal aorta</a:t>
            </a:r>
          </a:p>
          <a:p>
            <a:r>
              <a:rPr lang="en-US" dirty="0" err="1"/>
              <a:t>Approx</a:t>
            </a:r>
            <a:r>
              <a:rPr lang="en-US" dirty="0"/>
              <a:t> 1 cm below CA origin</a:t>
            </a:r>
          </a:p>
          <a:p>
            <a:r>
              <a:rPr lang="en-US" dirty="0"/>
              <a:t>Courses parallel to aorta anteriorly</a:t>
            </a:r>
          </a:p>
          <a:p>
            <a:r>
              <a:rPr lang="en-US" dirty="0"/>
              <a:t>Supplies blood to pancreas, distal duodenum, jejunum, ileum, and proximal colon</a:t>
            </a:r>
          </a:p>
          <a:p>
            <a:r>
              <a:rPr lang="en-US" dirty="0"/>
              <a:t>Branches into inferior </a:t>
            </a:r>
            <a:r>
              <a:rPr lang="en-US" dirty="0" err="1"/>
              <a:t>pancreaticoduodenal</a:t>
            </a:r>
            <a:r>
              <a:rPr lang="en-US" dirty="0"/>
              <a:t> artery (IPDA) and middle colic artery</a:t>
            </a:r>
          </a:p>
        </p:txBody>
      </p:sp>
      <p:pic>
        <p:nvPicPr>
          <p:cNvPr id="13321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763" y="3902075"/>
            <a:ext cx="3146425" cy="262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3323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802063"/>
            <a:ext cx="3760788" cy="282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/>
          </p:cNvSpPr>
          <p:nvPr/>
        </p:nvSpPr>
        <p:spPr bwMode="auto">
          <a:xfrm>
            <a:off x="0" y="0"/>
            <a:ext cx="9156700" cy="68580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362" name="Freeform 2"/>
          <p:cNvSpPr>
            <a:spLocks/>
          </p:cNvSpPr>
          <p:nvPr/>
        </p:nvSpPr>
        <p:spPr bwMode="auto">
          <a:xfrm>
            <a:off x="0" y="5457825"/>
            <a:ext cx="7239000" cy="1400175"/>
          </a:xfrm>
          <a:custGeom>
            <a:avLst/>
            <a:gdLst>
              <a:gd name="T0" fmla="*/ 0 w 21600"/>
              <a:gd name="T1" fmla="*/ 0 h 21600"/>
              <a:gd name="T2" fmla="*/ 21600 w 21600"/>
              <a:gd name="T3" fmla="*/ 13371 h 21600"/>
              <a:gd name="T4" fmla="*/ 5457 w 21600"/>
              <a:gd name="T5" fmla="*/ 21600 h 21600"/>
              <a:gd name="T6" fmla="*/ 0 w 21600"/>
              <a:gd name="T7" fmla="*/ 21600 h 21600"/>
              <a:gd name="T8" fmla="*/ 0 w 21600"/>
              <a:gd name="T9" fmla="*/ 0 h 21600"/>
              <a:gd name="T10" fmla="*/ 0 w 21600"/>
              <a:gd name="T11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13371"/>
                </a:lnTo>
                <a:lnTo>
                  <a:pt x="5457" y="21600"/>
                </a:lnTo>
                <a:lnTo>
                  <a:pt x="0" y="21600"/>
                </a:lnTo>
                <a:lnTo>
                  <a:pt x="0" y="0"/>
                </a:lnTo>
                <a:close/>
                <a:moveTo>
                  <a:pt x="0" y="0"/>
                </a:moveTo>
              </a:path>
            </a:pathLst>
          </a:custGeom>
          <a:gradFill rotWithShape="0">
            <a:gsLst>
              <a:gs pos="0">
                <a:srgbClr val="F0AD00"/>
              </a:gs>
              <a:gs pos="51999">
                <a:srgbClr val="FFE093"/>
              </a:gs>
              <a:gs pos="65999">
                <a:srgbClr val="F0AD00"/>
              </a:gs>
              <a:gs pos="100000">
                <a:srgbClr val="F0AD00"/>
              </a:gs>
            </a:gsLst>
            <a:lin ang="1662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363" name="Freeform 3"/>
          <p:cNvSpPr>
            <a:spLocks/>
          </p:cNvSpPr>
          <p:nvPr/>
        </p:nvSpPr>
        <p:spPr bwMode="auto">
          <a:xfrm>
            <a:off x="1806575" y="6146800"/>
            <a:ext cx="7339013" cy="712788"/>
          </a:xfrm>
          <a:custGeom>
            <a:avLst/>
            <a:gdLst>
              <a:gd name="T0" fmla="*/ 0 w 21600"/>
              <a:gd name="T1" fmla="*/ 21538 h 21600"/>
              <a:gd name="T2" fmla="*/ 21600 w 21600"/>
              <a:gd name="T3" fmla="*/ 0 h 21600"/>
              <a:gd name="T4" fmla="*/ 21593 w 21600"/>
              <a:gd name="T5" fmla="*/ 21600 h 21600"/>
              <a:gd name="T6" fmla="*/ 0 w 21600"/>
              <a:gd name="T7" fmla="*/ 21538 h 21600"/>
              <a:gd name="T8" fmla="*/ 0 w 21600"/>
              <a:gd name="T9" fmla="*/ 21538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600" h="21600">
                <a:moveTo>
                  <a:pt x="0" y="21538"/>
                </a:moveTo>
                <a:lnTo>
                  <a:pt x="21600" y="0"/>
                </a:lnTo>
                <a:cubicBezTo>
                  <a:pt x="21595" y="7128"/>
                  <a:pt x="21598" y="14472"/>
                  <a:pt x="21593" y="21600"/>
                </a:cubicBezTo>
                <a:lnTo>
                  <a:pt x="0" y="21538"/>
                </a:lnTo>
                <a:close/>
                <a:moveTo>
                  <a:pt x="0" y="21538"/>
                </a:moveTo>
              </a:path>
            </a:pathLst>
          </a:custGeom>
          <a:gradFill rotWithShape="0">
            <a:gsLst>
              <a:gs pos="0">
                <a:srgbClr val="E66C7D"/>
              </a:gs>
              <a:gs pos="52000">
                <a:srgbClr val="E66C7D"/>
              </a:gs>
              <a:gs pos="60001">
                <a:srgbClr val="F4C4C4"/>
              </a:gs>
              <a:gs pos="72000">
                <a:srgbClr val="E66C7D"/>
              </a:gs>
              <a:gs pos="100000">
                <a:srgbClr val="E66C7D"/>
              </a:gs>
            </a:gsLst>
            <a:lin ang="51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364" name="Freeform 4"/>
          <p:cNvSpPr>
            <a:spLocks/>
          </p:cNvSpPr>
          <p:nvPr/>
        </p:nvSpPr>
        <p:spPr bwMode="auto">
          <a:xfrm>
            <a:off x="0" y="5411788"/>
            <a:ext cx="7604125" cy="927100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1761 h 21600"/>
              <a:gd name="T4" fmla="*/ 20520 w 21600"/>
              <a:gd name="T5" fmla="*/ 21600 h 21600"/>
              <a:gd name="T6" fmla="*/ 21600 w 21600"/>
              <a:gd name="T7" fmla="*/ 20898 h 21600"/>
              <a:gd name="T8" fmla="*/ 0 w 21600"/>
              <a:gd name="T9" fmla="*/ 0 h 21600"/>
              <a:gd name="T10" fmla="*/ 0 w 21600"/>
              <a:gd name="T11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600" h="21600">
                <a:moveTo>
                  <a:pt x="0" y="0"/>
                </a:moveTo>
                <a:cubicBezTo>
                  <a:pt x="0" y="587"/>
                  <a:pt x="0" y="1174"/>
                  <a:pt x="0" y="1761"/>
                </a:cubicBezTo>
                <a:lnTo>
                  <a:pt x="20520" y="21600"/>
                </a:lnTo>
                <a:lnTo>
                  <a:pt x="21600" y="20898"/>
                </a:lnTo>
                <a:lnTo>
                  <a:pt x="0" y="0"/>
                </a:lnTo>
                <a:close/>
                <a:moveTo>
                  <a:pt x="0" y="0"/>
                </a:moveTo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365" name="Freeform 5"/>
          <p:cNvSpPr>
            <a:spLocks/>
          </p:cNvSpPr>
          <p:nvPr/>
        </p:nvSpPr>
        <p:spPr bwMode="auto">
          <a:xfrm>
            <a:off x="1679575" y="6115050"/>
            <a:ext cx="7466013" cy="742950"/>
          </a:xfrm>
          <a:custGeom>
            <a:avLst/>
            <a:gdLst>
              <a:gd name="T0" fmla="*/ 21600 w 21600"/>
              <a:gd name="T1" fmla="*/ 0 h 21600"/>
              <a:gd name="T2" fmla="*/ 0 w 21600"/>
              <a:gd name="T3" fmla="*/ 21600 h 21600"/>
              <a:gd name="T4" fmla="*/ 2185 w 21600"/>
              <a:gd name="T5" fmla="*/ 21600 h 21600"/>
              <a:gd name="T6" fmla="*/ 21600 w 21600"/>
              <a:gd name="T7" fmla="*/ 2174 h 21600"/>
              <a:gd name="T8" fmla="*/ 21600 w 21600"/>
              <a:gd name="T9" fmla="*/ 0 h 21600"/>
              <a:gd name="T10" fmla="*/ 21600 w 21600"/>
              <a:gd name="T11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600" h="21600">
                <a:moveTo>
                  <a:pt x="21600" y="0"/>
                </a:moveTo>
                <a:lnTo>
                  <a:pt x="0" y="21600"/>
                </a:lnTo>
                <a:lnTo>
                  <a:pt x="2185" y="21600"/>
                </a:lnTo>
                <a:lnTo>
                  <a:pt x="21600" y="2174"/>
                </a:lnTo>
                <a:lnTo>
                  <a:pt x="21600" y="0"/>
                </a:lnTo>
                <a:close/>
                <a:moveTo>
                  <a:pt x="21600" y="0"/>
                </a:moveTo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  <a:ln/>
        </p:spPr>
        <p:txBody>
          <a:bodyPr/>
          <a:lstStyle/>
          <a:p>
            <a:r>
              <a:rPr lang="en-US" dirty="0"/>
              <a:t>Inferior </a:t>
            </a:r>
            <a:r>
              <a:rPr lang="en-US" dirty="0" smtClean="0"/>
              <a:t>Mesenteric Artery</a:t>
            </a:r>
            <a:endParaRPr lang="en-US" dirty="0"/>
          </a:p>
        </p:txBody>
      </p:sp>
      <p:sp>
        <p:nvSpPr>
          <p:cNvPr id="15368" name="Rectangle 8"/>
          <p:cNvSpPr>
            <a:spLocks noGrp="1" noChangeArrowheads="1"/>
          </p:cNvSpPr>
          <p:nvPr>
            <p:ph idx="1"/>
          </p:nvPr>
        </p:nvSpPr>
        <p:spPr>
          <a:xfrm>
            <a:off x="609600" y="1371600"/>
            <a:ext cx="7772400" cy="3733800"/>
          </a:xfrm>
          <a:ln/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/>
              <a:t>Last branch of abdominal aorta</a:t>
            </a:r>
          </a:p>
          <a:p>
            <a:r>
              <a:rPr lang="en-US"/>
              <a:t>Arises anteriorly, slightly to the left of midline</a:t>
            </a:r>
          </a:p>
          <a:p>
            <a:r>
              <a:rPr lang="en-US"/>
              <a:t>Originates near aortic bifurcation, approx 2/3 distance between renal arteries and bifurcation</a:t>
            </a:r>
          </a:p>
          <a:p>
            <a:r>
              <a:rPr lang="en-US"/>
              <a:t>Supplies blood to descending colon, sigmoid colon, and superior rectum</a:t>
            </a:r>
          </a:p>
        </p:txBody>
      </p:sp>
      <p:pic>
        <p:nvPicPr>
          <p:cNvPr id="15369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505200"/>
            <a:ext cx="41148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/>
          </p:cNvSpPr>
          <p:nvPr/>
        </p:nvSpPr>
        <p:spPr bwMode="auto">
          <a:xfrm>
            <a:off x="0" y="0"/>
            <a:ext cx="9156700" cy="68580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7410" name="Freeform 2"/>
          <p:cNvSpPr>
            <a:spLocks/>
          </p:cNvSpPr>
          <p:nvPr/>
        </p:nvSpPr>
        <p:spPr bwMode="auto">
          <a:xfrm>
            <a:off x="0" y="5457825"/>
            <a:ext cx="7239000" cy="1400175"/>
          </a:xfrm>
          <a:custGeom>
            <a:avLst/>
            <a:gdLst>
              <a:gd name="T0" fmla="*/ 0 w 21600"/>
              <a:gd name="T1" fmla="*/ 0 h 21600"/>
              <a:gd name="T2" fmla="*/ 21600 w 21600"/>
              <a:gd name="T3" fmla="*/ 13371 h 21600"/>
              <a:gd name="T4" fmla="*/ 5457 w 21600"/>
              <a:gd name="T5" fmla="*/ 21600 h 21600"/>
              <a:gd name="T6" fmla="*/ 0 w 21600"/>
              <a:gd name="T7" fmla="*/ 21600 h 21600"/>
              <a:gd name="T8" fmla="*/ 0 w 21600"/>
              <a:gd name="T9" fmla="*/ 0 h 21600"/>
              <a:gd name="T10" fmla="*/ 0 w 21600"/>
              <a:gd name="T11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13371"/>
                </a:lnTo>
                <a:lnTo>
                  <a:pt x="5457" y="21600"/>
                </a:lnTo>
                <a:lnTo>
                  <a:pt x="0" y="21600"/>
                </a:lnTo>
                <a:lnTo>
                  <a:pt x="0" y="0"/>
                </a:lnTo>
                <a:close/>
                <a:moveTo>
                  <a:pt x="0" y="0"/>
                </a:moveTo>
              </a:path>
            </a:pathLst>
          </a:custGeom>
          <a:gradFill rotWithShape="0">
            <a:gsLst>
              <a:gs pos="0">
                <a:srgbClr val="F0AD00"/>
              </a:gs>
              <a:gs pos="51999">
                <a:srgbClr val="FFE093"/>
              </a:gs>
              <a:gs pos="65999">
                <a:srgbClr val="F0AD00"/>
              </a:gs>
              <a:gs pos="100000">
                <a:srgbClr val="F0AD00"/>
              </a:gs>
            </a:gsLst>
            <a:lin ang="1662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7411" name="Freeform 3"/>
          <p:cNvSpPr>
            <a:spLocks/>
          </p:cNvSpPr>
          <p:nvPr/>
        </p:nvSpPr>
        <p:spPr bwMode="auto">
          <a:xfrm>
            <a:off x="1806575" y="6146800"/>
            <a:ext cx="7339013" cy="712788"/>
          </a:xfrm>
          <a:custGeom>
            <a:avLst/>
            <a:gdLst>
              <a:gd name="T0" fmla="*/ 0 w 21600"/>
              <a:gd name="T1" fmla="*/ 21538 h 21600"/>
              <a:gd name="T2" fmla="*/ 21600 w 21600"/>
              <a:gd name="T3" fmla="*/ 0 h 21600"/>
              <a:gd name="T4" fmla="*/ 21593 w 21600"/>
              <a:gd name="T5" fmla="*/ 21600 h 21600"/>
              <a:gd name="T6" fmla="*/ 0 w 21600"/>
              <a:gd name="T7" fmla="*/ 21538 h 21600"/>
              <a:gd name="T8" fmla="*/ 0 w 21600"/>
              <a:gd name="T9" fmla="*/ 21538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600" h="21600">
                <a:moveTo>
                  <a:pt x="0" y="21538"/>
                </a:moveTo>
                <a:lnTo>
                  <a:pt x="21600" y="0"/>
                </a:lnTo>
                <a:cubicBezTo>
                  <a:pt x="21595" y="7128"/>
                  <a:pt x="21598" y="14472"/>
                  <a:pt x="21593" y="21600"/>
                </a:cubicBezTo>
                <a:lnTo>
                  <a:pt x="0" y="21538"/>
                </a:lnTo>
                <a:close/>
                <a:moveTo>
                  <a:pt x="0" y="21538"/>
                </a:moveTo>
              </a:path>
            </a:pathLst>
          </a:custGeom>
          <a:gradFill rotWithShape="0">
            <a:gsLst>
              <a:gs pos="0">
                <a:srgbClr val="E66C7D"/>
              </a:gs>
              <a:gs pos="52000">
                <a:srgbClr val="E66C7D"/>
              </a:gs>
              <a:gs pos="60001">
                <a:srgbClr val="F4C4C4"/>
              </a:gs>
              <a:gs pos="72000">
                <a:srgbClr val="E66C7D"/>
              </a:gs>
              <a:gs pos="100000">
                <a:srgbClr val="E66C7D"/>
              </a:gs>
            </a:gsLst>
            <a:lin ang="51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7412" name="Freeform 4"/>
          <p:cNvSpPr>
            <a:spLocks/>
          </p:cNvSpPr>
          <p:nvPr/>
        </p:nvSpPr>
        <p:spPr bwMode="auto">
          <a:xfrm>
            <a:off x="0" y="5411788"/>
            <a:ext cx="7604125" cy="927100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1761 h 21600"/>
              <a:gd name="T4" fmla="*/ 20520 w 21600"/>
              <a:gd name="T5" fmla="*/ 21600 h 21600"/>
              <a:gd name="T6" fmla="*/ 21600 w 21600"/>
              <a:gd name="T7" fmla="*/ 20898 h 21600"/>
              <a:gd name="T8" fmla="*/ 0 w 21600"/>
              <a:gd name="T9" fmla="*/ 0 h 21600"/>
              <a:gd name="T10" fmla="*/ 0 w 21600"/>
              <a:gd name="T11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600" h="21600">
                <a:moveTo>
                  <a:pt x="0" y="0"/>
                </a:moveTo>
                <a:cubicBezTo>
                  <a:pt x="0" y="587"/>
                  <a:pt x="0" y="1174"/>
                  <a:pt x="0" y="1761"/>
                </a:cubicBezTo>
                <a:lnTo>
                  <a:pt x="20520" y="21600"/>
                </a:lnTo>
                <a:lnTo>
                  <a:pt x="21600" y="20898"/>
                </a:lnTo>
                <a:lnTo>
                  <a:pt x="0" y="0"/>
                </a:lnTo>
                <a:close/>
                <a:moveTo>
                  <a:pt x="0" y="0"/>
                </a:moveTo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7413" name="Freeform 5"/>
          <p:cNvSpPr>
            <a:spLocks/>
          </p:cNvSpPr>
          <p:nvPr/>
        </p:nvSpPr>
        <p:spPr bwMode="auto">
          <a:xfrm>
            <a:off x="1679575" y="6115050"/>
            <a:ext cx="7466013" cy="742950"/>
          </a:xfrm>
          <a:custGeom>
            <a:avLst/>
            <a:gdLst>
              <a:gd name="T0" fmla="*/ 21600 w 21600"/>
              <a:gd name="T1" fmla="*/ 0 h 21600"/>
              <a:gd name="T2" fmla="*/ 0 w 21600"/>
              <a:gd name="T3" fmla="*/ 21600 h 21600"/>
              <a:gd name="T4" fmla="*/ 2185 w 21600"/>
              <a:gd name="T5" fmla="*/ 21600 h 21600"/>
              <a:gd name="T6" fmla="*/ 21600 w 21600"/>
              <a:gd name="T7" fmla="*/ 2174 h 21600"/>
              <a:gd name="T8" fmla="*/ 21600 w 21600"/>
              <a:gd name="T9" fmla="*/ 0 h 21600"/>
              <a:gd name="T10" fmla="*/ 21600 w 21600"/>
              <a:gd name="T11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600" h="21600">
                <a:moveTo>
                  <a:pt x="21600" y="0"/>
                </a:moveTo>
                <a:lnTo>
                  <a:pt x="0" y="21600"/>
                </a:lnTo>
                <a:lnTo>
                  <a:pt x="2185" y="21600"/>
                </a:lnTo>
                <a:lnTo>
                  <a:pt x="21600" y="2174"/>
                </a:lnTo>
                <a:lnTo>
                  <a:pt x="21600" y="0"/>
                </a:lnTo>
                <a:close/>
                <a:moveTo>
                  <a:pt x="21600" y="0"/>
                </a:moveTo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/>
              <a:t>Mesenteric </a:t>
            </a:r>
            <a:r>
              <a:rPr lang="en-US" dirty="0" smtClean="0"/>
              <a:t>Ischemia</a:t>
            </a:r>
            <a:endParaRPr lang="en-US" dirty="0"/>
          </a:p>
        </p:txBody>
      </p:sp>
      <p:sp>
        <p:nvSpPr>
          <p:cNvPr id="17416" name="Rectangle 8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/>
              <a:t>Decrease in arterial supply to the intestinal system</a:t>
            </a:r>
          </a:p>
          <a:p>
            <a:r>
              <a:rPr lang="en-US"/>
              <a:t>Can be caused by embolus, thrombus, atherosclerosis, aortic dissection, decreased cardiac output, or prolonged vessel constriction</a:t>
            </a:r>
          </a:p>
          <a:p>
            <a:r>
              <a:rPr lang="en-US"/>
              <a:t>Can be acute or chronic</a:t>
            </a:r>
          </a:p>
          <a:p>
            <a:r>
              <a:rPr lang="en-US"/>
              <a:t>Present clinically with acute abdominal pain, N/V/D, postprandial pain, and weight loss</a:t>
            </a:r>
          </a:p>
          <a:p>
            <a:r>
              <a:rPr lang="en-US"/>
              <a:t>Acute mesenteric ischemia is a medical emergency</a:t>
            </a:r>
          </a:p>
          <a:p>
            <a:r>
              <a:rPr lang="en-US"/>
              <a:t>Chronic mesenteric ischemia is relatively common in the elderly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/>
          </p:cNvSpPr>
          <p:nvPr/>
        </p:nvSpPr>
        <p:spPr bwMode="auto">
          <a:xfrm>
            <a:off x="0" y="0"/>
            <a:ext cx="9156700" cy="68580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9458" name="Freeform 2"/>
          <p:cNvSpPr>
            <a:spLocks/>
          </p:cNvSpPr>
          <p:nvPr/>
        </p:nvSpPr>
        <p:spPr bwMode="auto">
          <a:xfrm>
            <a:off x="0" y="5457825"/>
            <a:ext cx="7239000" cy="1400175"/>
          </a:xfrm>
          <a:custGeom>
            <a:avLst/>
            <a:gdLst>
              <a:gd name="T0" fmla="*/ 0 w 21600"/>
              <a:gd name="T1" fmla="*/ 0 h 21600"/>
              <a:gd name="T2" fmla="*/ 21600 w 21600"/>
              <a:gd name="T3" fmla="*/ 13371 h 21600"/>
              <a:gd name="T4" fmla="*/ 5457 w 21600"/>
              <a:gd name="T5" fmla="*/ 21600 h 21600"/>
              <a:gd name="T6" fmla="*/ 0 w 21600"/>
              <a:gd name="T7" fmla="*/ 21600 h 21600"/>
              <a:gd name="T8" fmla="*/ 0 w 21600"/>
              <a:gd name="T9" fmla="*/ 0 h 21600"/>
              <a:gd name="T10" fmla="*/ 0 w 21600"/>
              <a:gd name="T11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13371"/>
                </a:lnTo>
                <a:lnTo>
                  <a:pt x="5457" y="21600"/>
                </a:lnTo>
                <a:lnTo>
                  <a:pt x="0" y="21600"/>
                </a:lnTo>
                <a:lnTo>
                  <a:pt x="0" y="0"/>
                </a:lnTo>
                <a:close/>
                <a:moveTo>
                  <a:pt x="0" y="0"/>
                </a:moveTo>
              </a:path>
            </a:pathLst>
          </a:custGeom>
          <a:gradFill rotWithShape="0">
            <a:gsLst>
              <a:gs pos="0">
                <a:srgbClr val="F0AD00"/>
              </a:gs>
              <a:gs pos="51999">
                <a:srgbClr val="FFE093"/>
              </a:gs>
              <a:gs pos="65999">
                <a:srgbClr val="F0AD00"/>
              </a:gs>
              <a:gs pos="100000">
                <a:srgbClr val="F0AD00"/>
              </a:gs>
            </a:gsLst>
            <a:lin ang="1662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9459" name="Freeform 3"/>
          <p:cNvSpPr>
            <a:spLocks/>
          </p:cNvSpPr>
          <p:nvPr/>
        </p:nvSpPr>
        <p:spPr bwMode="auto">
          <a:xfrm>
            <a:off x="1806575" y="6146800"/>
            <a:ext cx="7339013" cy="712788"/>
          </a:xfrm>
          <a:custGeom>
            <a:avLst/>
            <a:gdLst>
              <a:gd name="T0" fmla="*/ 0 w 21600"/>
              <a:gd name="T1" fmla="*/ 21538 h 21600"/>
              <a:gd name="T2" fmla="*/ 21600 w 21600"/>
              <a:gd name="T3" fmla="*/ 0 h 21600"/>
              <a:gd name="T4" fmla="*/ 21593 w 21600"/>
              <a:gd name="T5" fmla="*/ 21600 h 21600"/>
              <a:gd name="T6" fmla="*/ 0 w 21600"/>
              <a:gd name="T7" fmla="*/ 21538 h 21600"/>
              <a:gd name="T8" fmla="*/ 0 w 21600"/>
              <a:gd name="T9" fmla="*/ 21538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600" h="21600">
                <a:moveTo>
                  <a:pt x="0" y="21538"/>
                </a:moveTo>
                <a:lnTo>
                  <a:pt x="21600" y="0"/>
                </a:lnTo>
                <a:cubicBezTo>
                  <a:pt x="21595" y="7128"/>
                  <a:pt x="21598" y="14472"/>
                  <a:pt x="21593" y="21600"/>
                </a:cubicBezTo>
                <a:lnTo>
                  <a:pt x="0" y="21538"/>
                </a:lnTo>
                <a:close/>
                <a:moveTo>
                  <a:pt x="0" y="21538"/>
                </a:moveTo>
              </a:path>
            </a:pathLst>
          </a:custGeom>
          <a:gradFill rotWithShape="0">
            <a:gsLst>
              <a:gs pos="0">
                <a:srgbClr val="E66C7D"/>
              </a:gs>
              <a:gs pos="52000">
                <a:srgbClr val="E66C7D"/>
              </a:gs>
              <a:gs pos="60001">
                <a:srgbClr val="F4C4C4"/>
              </a:gs>
              <a:gs pos="72000">
                <a:srgbClr val="E66C7D"/>
              </a:gs>
              <a:gs pos="100000">
                <a:srgbClr val="E66C7D"/>
              </a:gs>
            </a:gsLst>
            <a:lin ang="51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9460" name="Freeform 4"/>
          <p:cNvSpPr>
            <a:spLocks/>
          </p:cNvSpPr>
          <p:nvPr/>
        </p:nvSpPr>
        <p:spPr bwMode="auto">
          <a:xfrm>
            <a:off x="0" y="5411788"/>
            <a:ext cx="7604125" cy="927100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1761 h 21600"/>
              <a:gd name="T4" fmla="*/ 20520 w 21600"/>
              <a:gd name="T5" fmla="*/ 21600 h 21600"/>
              <a:gd name="T6" fmla="*/ 21600 w 21600"/>
              <a:gd name="T7" fmla="*/ 20898 h 21600"/>
              <a:gd name="T8" fmla="*/ 0 w 21600"/>
              <a:gd name="T9" fmla="*/ 0 h 21600"/>
              <a:gd name="T10" fmla="*/ 0 w 21600"/>
              <a:gd name="T11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600" h="21600">
                <a:moveTo>
                  <a:pt x="0" y="0"/>
                </a:moveTo>
                <a:cubicBezTo>
                  <a:pt x="0" y="587"/>
                  <a:pt x="0" y="1174"/>
                  <a:pt x="0" y="1761"/>
                </a:cubicBezTo>
                <a:lnTo>
                  <a:pt x="20520" y="21600"/>
                </a:lnTo>
                <a:lnTo>
                  <a:pt x="21600" y="20898"/>
                </a:lnTo>
                <a:lnTo>
                  <a:pt x="0" y="0"/>
                </a:lnTo>
                <a:close/>
                <a:moveTo>
                  <a:pt x="0" y="0"/>
                </a:moveTo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9461" name="Freeform 5"/>
          <p:cNvSpPr>
            <a:spLocks/>
          </p:cNvSpPr>
          <p:nvPr/>
        </p:nvSpPr>
        <p:spPr bwMode="auto">
          <a:xfrm>
            <a:off x="1679575" y="6115050"/>
            <a:ext cx="7466013" cy="742950"/>
          </a:xfrm>
          <a:custGeom>
            <a:avLst/>
            <a:gdLst>
              <a:gd name="T0" fmla="*/ 21600 w 21600"/>
              <a:gd name="T1" fmla="*/ 0 h 21600"/>
              <a:gd name="T2" fmla="*/ 0 w 21600"/>
              <a:gd name="T3" fmla="*/ 21600 h 21600"/>
              <a:gd name="T4" fmla="*/ 2185 w 21600"/>
              <a:gd name="T5" fmla="*/ 21600 h 21600"/>
              <a:gd name="T6" fmla="*/ 21600 w 21600"/>
              <a:gd name="T7" fmla="*/ 2174 h 21600"/>
              <a:gd name="T8" fmla="*/ 21600 w 21600"/>
              <a:gd name="T9" fmla="*/ 0 h 21600"/>
              <a:gd name="T10" fmla="*/ 21600 w 21600"/>
              <a:gd name="T11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600" h="21600">
                <a:moveTo>
                  <a:pt x="21600" y="0"/>
                </a:moveTo>
                <a:lnTo>
                  <a:pt x="0" y="21600"/>
                </a:lnTo>
                <a:lnTo>
                  <a:pt x="2185" y="21600"/>
                </a:lnTo>
                <a:lnTo>
                  <a:pt x="21600" y="2174"/>
                </a:lnTo>
                <a:lnTo>
                  <a:pt x="21600" y="0"/>
                </a:lnTo>
                <a:close/>
                <a:moveTo>
                  <a:pt x="21600" y="0"/>
                </a:moveTo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sz="3200" dirty="0"/>
              <a:t>Median </a:t>
            </a:r>
            <a:r>
              <a:rPr lang="en-US" sz="3200" dirty="0" err="1" smtClean="0"/>
              <a:t>Arcuate</a:t>
            </a:r>
            <a:r>
              <a:rPr lang="en-US" sz="3200" dirty="0" smtClean="0"/>
              <a:t> Ligament Syndrome</a:t>
            </a:r>
            <a:endParaRPr lang="en-US" sz="3200" dirty="0"/>
          </a:p>
        </p:txBody>
      </p:sp>
      <p:sp>
        <p:nvSpPr>
          <p:cNvPr id="19464" name="Rectangle 8"/>
          <p:cNvSpPr>
            <a:spLocks noGrp="1" noChangeArrowheads="1"/>
          </p:cNvSpPr>
          <p:nvPr>
            <p:ph idx="1"/>
          </p:nvPr>
        </p:nvSpPr>
        <p:spPr>
          <a:xfrm>
            <a:off x="612775" y="1371600"/>
            <a:ext cx="7772400" cy="3733800"/>
          </a:xfrm>
          <a:ln/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dirty="0"/>
              <a:t>Band of fibrous tissue crossing aorta, usually above the origin of CA</a:t>
            </a:r>
          </a:p>
          <a:p>
            <a:r>
              <a:rPr lang="en-US" dirty="0"/>
              <a:t>Can cause deformity and narrowing of CA</a:t>
            </a:r>
          </a:p>
          <a:p>
            <a:r>
              <a:rPr lang="en-US" dirty="0"/>
              <a:t>Patients present with symptoms of mesenteric ischemia</a:t>
            </a:r>
          </a:p>
        </p:txBody>
      </p:sp>
      <p:grpSp>
        <p:nvGrpSpPr>
          <p:cNvPr id="19467" name="Group 11"/>
          <p:cNvGrpSpPr>
            <a:grpSpLocks/>
          </p:cNvGrpSpPr>
          <p:nvPr/>
        </p:nvGrpSpPr>
        <p:grpSpPr bwMode="auto">
          <a:xfrm>
            <a:off x="2296681" y="3213245"/>
            <a:ext cx="4832350" cy="3424237"/>
            <a:chOff x="0" y="0"/>
            <a:chExt cx="3044" cy="2156"/>
          </a:xfrm>
        </p:grpSpPr>
        <p:sp>
          <p:nvSpPr>
            <p:cNvPr id="19465" name="Rectangle 9"/>
            <p:cNvSpPr>
              <a:spLocks/>
            </p:cNvSpPr>
            <p:nvPr/>
          </p:nvSpPr>
          <p:spPr bwMode="auto">
            <a:xfrm>
              <a:off x="0" y="0"/>
              <a:ext cx="3044" cy="2156"/>
            </a:xfrm>
            <a:prstGeom prst="rect">
              <a:avLst/>
            </a:prstGeom>
            <a:solidFill>
              <a:srgbClr val="D4D4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19466" name="Picture 10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044" cy="2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/>
          </p:cNvSpPr>
          <p:nvPr/>
        </p:nvSpPr>
        <p:spPr bwMode="auto">
          <a:xfrm>
            <a:off x="0" y="0"/>
            <a:ext cx="9156700" cy="68580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1506" name="Freeform 2"/>
          <p:cNvSpPr>
            <a:spLocks/>
          </p:cNvSpPr>
          <p:nvPr/>
        </p:nvSpPr>
        <p:spPr bwMode="auto">
          <a:xfrm>
            <a:off x="1806575" y="6146800"/>
            <a:ext cx="7339013" cy="712788"/>
          </a:xfrm>
          <a:custGeom>
            <a:avLst/>
            <a:gdLst>
              <a:gd name="T0" fmla="*/ 0 w 21600"/>
              <a:gd name="T1" fmla="*/ 21538 h 21600"/>
              <a:gd name="T2" fmla="*/ 21600 w 21600"/>
              <a:gd name="T3" fmla="*/ 0 h 21600"/>
              <a:gd name="T4" fmla="*/ 21593 w 21600"/>
              <a:gd name="T5" fmla="*/ 21600 h 21600"/>
              <a:gd name="T6" fmla="*/ 0 w 21600"/>
              <a:gd name="T7" fmla="*/ 21538 h 21600"/>
              <a:gd name="T8" fmla="*/ 0 w 21600"/>
              <a:gd name="T9" fmla="*/ 21538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600" h="21600">
                <a:moveTo>
                  <a:pt x="0" y="21538"/>
                </a:moveTo>
                <a:lnTo>
                  <a:pt x="21600" y="0"/>
                </a:lnTo>
                <a:cubicBezTo>
                  <a:pt x="21595" y="7128"/>
                  <a:pt x="21598" y="14472"/>
                  <a:pt x="21593" y="21600"/>
                </a:cubicBezTo>
                <a:lnTo>
                  <a:pt x="0" y="21538"/>
                </a:lnTo>
                <a:close/>
                <a:moveTo>
                  <a:pt x="0" y="21538"/>
                </a:moveTo>
              </a:path>
            </a:pathLst>
          </a:custGeom>
          <a:gradFill rotWithShape="0">
            <a:gsLst>
              <a:gs pos="0">
                <a:srgbClr val="E66C7D"/>
              </a:gs>
              <a:gs pos="52000">
                <a:srgbClr val="E66C7D"/>
              </a:gs>
              <a:gs pos="60001">
                <a:srgbClr val="F4C4C4"/>
              </a:gs>
              <a:gs pos="72000">
                <a:srgbClr val="E66C7D"/>
              </a:gs>
              <a:gs pos="100000">
                <a:srgbClr val="E66C7D"/>
              </a:gs>
            </a:gsLst>
            <a:lin ang="51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1507" name="Freeform 3"/>
          <p:cNvSpPr>
            <a:spLocks/>
          </p:cNvSpPr>
          <p:nvPr/>
        </p:nvSpPr>
        <p:spPr bwMode="auto">
          <a:xfrm>
            <a:off x="0" y="5457825"/>
            <a:ext cx="7239000" cy="1400175"/>
          </a:xfrm>
          <a:custGeom>
            <a:avLst/>
            <a:gdLst>
              <a:gd name="T0" fmla="*/ 0 w 21600"/>
              <a:gd name="T1" fmla="*/ 0 h 21600"/>
              <a:gd name="T2" fmla="*/ 21600 w 21600"/>
              <a:gd name="T3" fmla="*/ 13371 h 21600"/>
              <a:gd name="T4" fmla="*/ 5457 w 21600"/>
              <a:gd name="T5" fmla="*/ 21600 h 21600"/>
              <a:gd name="T6" fmla="*/ 0 w 21600"/>
              <a:gd name="T7" fmla="*/ 21600 h 21600"/>
              <a:gd name="T8" fmla="*/ 0 w 21600"/>
              <a:gd name="T9" fmla="*/ 0 h 21600"/>
              <a:gd name="T10" fmla="*/ 0 w 21600"/>
              <a:gd name="T11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13371"/>
                </a:lnTo>
                <a:lnTo>
                  <a:pt x="5457" y="21600"/>
                </a:lnTo>
                <a:lnTo>
                  <a:pt x="0" y="21600"/>
                </a:lnTo>
                <a:lnTo>
                  <a:pt x="0" y="0"/>
                </a:lnTo>
                <a:close/>
                <a:moveTo>
                  <a:pt x="0" y="0"/>
                </a:moveTo>
              </a:path>
            </a:pathLst>
          </a:custGeom>
          <a:gradFill rotWithShape="0">
            <a:gsLst>
              <a:gs pos="0">
                <a:srgbClr val="F0AD00"/>
              </a:gs>
              <a:gs pos="51999">
                <a:srgbClr val="FFE093"/>
              </a:gs>
              <a:gs pos="65999">
                <a:srgbClr val="F0AD00"/>
              </a:gs>
              <a:gs pos="100000">
                <a:srgbClr val="F0AD00"/>
              </a:gs>
            </a:gsLst>
            <a:lin ang="1662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1508" name="Freeform 4"/>
          <p:cNvSpPr>
            <a:spLocks/>
          </p:cNvSpPr>
          <p:nvPr/>
        </p:nvSpPr>
        <p:spPr bwMode="auto">
          <a:xfrm>
            <a:off x="0" y="5411788"/>
            <a:ext cx="7604125" cy="927100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1761 h 21600"/>
              <a:gd name="T4" fmla="*/ 20520 w 21600"/>
              <a:gd name="T5" fmla="*/ 21600 h 21600"/>
              <a:gd name="T6" fmla="*/ 21600 w 21600"/>
              <a:gd name="T7" fmla="*/ 20898 h 21600"/>
              <a:gd name="T8" fmla="*/ 0 w 21600"/>
              <a:gd name="T9" fmla="*/ 0 h 21600"/>
              <a:gd name="T10" fmla="*/ 0 w 21600"/>
              <a:gd name="T11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600" h="21600">
                <a:moveTo>
                  <a:pt x="0" y="0"/>
                </a:moveTo>
                <a:cubicBezTo>
                  <a:pt x="0" y="587"/>
                  <a:pt x="0" y="1174"/>
                  <a:pt x="0" y="1761"/>
                </a:cubicBezTo>
                <a:lnTo>
                  <a:pt x="20520" y="21600"/>
                </a:lnTo>
                <a:lnTo>
                  <a:pt x="21600" y="20898"/>
                </a:lnTo>
                <a:lnTo>
                  <a:pt x="0" y="0"/>
                </a:lnTo>
                <a:close/>
                <a:moveTo>
                  <a:pt x="0" y="0"/>
                </a:moveTo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1509" name="Freeform 5"/>
          <p:cNvSpPr>
            <a:spLocks/>
          </p:cNvSpPr>
          <p:nvPr/>
        </p:nvSpPr>
        <p:spPr bwMode="auto">
          <a:xfrm>
            <a:off x="1679575" y="6115050"/>
            <a:ext cx="7466013" cy="742950"/>
          </a:xfrm>
          <a:custGeom>
            <a:avLst/>
            <a:gdLst>
              <a:gd name="T0" fmla="*/ 21600 w 21600"/>
              <a:gd name="T1" fmla="*/ 0 h 21600"/>
              <a:gd name="T2" fmla="*/ 0 w 21600"/>
              <a:gd name="T3" fmla="*/ 21600 h 21600"/>
              <a:gd name="T4" fmla="*/ 2185 w 21600"/>
              <a:gd name="T5" fmla="*/ 21600 h 21600"/>
              <a:gd name="T6" fmla="*/ 21600 w 21600"/>
              <a:gd name="T7" fmla="*/ 2174 h 21600"/>
              <a:gd name="T8" fmla="*/ 21600 w 21600"/>
              <a:gd name="T9" fmla="*/ 0 h 21600"/>
              <a:gd name="T10" fmla="*/ 21600 w 21600"/>
              <a:gd name="T11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600" h="21600">
                <a:moveTo>
                  <a:pt x="21600" y="0"/>
                </a:moveTo>
                <a:lnTo>
                  <a:pt x="0" y="21600"/>
                </a:lnTo>
                <a:lnTo>
                  <a:pt x="2185" y="21600"/>
                </a:lnTo>
                <a:lnTo>
                  <a:pt x="21600" y="2174"/>
                </a:lnTo>
                <a:lnTo>
                  <a:pt x="21600" y="0"/>
                </a:lnTo>
                <a:close/>
                <a:moveTo>
                  <a:pt x="21600" y="0"/>
                </a:moveTo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/>
              <a:t>Mesenteric </a:t>
            </a:r>
            <a:r>
              <a:rPr lang="en-US" dirty="0" smtClean="0"/>
              <a:t>Artery Doppler</a:t>
            </a:r>
            <a:endParaRPr lang="en-US" dirty="0"/>
          </a:p>
        </p:txBody>
      </p:sp>
      <p:sp>
        <p:nvSpPr>
          <p:cNvPr id="21512" name="Rectangle 8"/>
          <p:cNvSpPr>
            <a:spLocks noGrp="1" noChangeArrowheads="1"/>
          </p:cNvSpPr>
          <p:nvPr>
            <p:ph sz="quarter" idx="13"/>
          </p:nvPr>
        </p:nvSpPr>
        <p:spPr>
          <a:xfrm>
            <a:off x="658812" y="1679386"/>
            <a:ext cx="3657600" cy="3877056"/>
          </a:xfrm>
          <a:ln/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dirty="0"/>
              <a:t>Patients should be fasting for 6-8 hours</a:t>
            </a:r>
          </a:p>
          <a:p>
            <a:r>
              <a:rPr lang="en-US" dirty="0"/>
              <a:t>Blood flow to intestines is relatively low in fasting state</a:t>
            </a:r>
          </a:p>
          <a:p>
            <a:r>
              <a:rPr lang="en-US" dirty="0"/>
              <a:t>Liver and spleen need more blood than intestines in fasting state</a:t>
            </a:r>
          </a:p>
          <a:p>
            <a:r>
              <a:rPr lang="en-US" dirty="0"/>
              <a:t>Normal SMA and IMA waveforms are high resistive</a:t>
            </a:r>
          </a:p>
          <a:p>
            <a:r>
              <a:rPr lang="en-US" dirty="0"/>
              <a:t>Normal CA waveform is lower resistive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1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0400" y="1443904"/>
            <a:ext cx="4471988" cy="492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rban Pop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Urban Pop">
      <a:maj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Urban Pop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58000"/>
              </a:srgbClr>
            </a:outerShdw>
          </a:effectLst>
          <a:scene3d>
            <a:camera prst="orthographicFront">
              <a:rot lat="0" lon="0" rev="0"/>
            </a:camera>
            <a:lightRig rig="flat" dir="t"/>
          </a:scene3d>
          <a:sp3d contourW="15875">
            <a:bevelT w="95250" h="1270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hade val="100000"/>
                <a:alpha val="100000"/>
                <a:satMod val="100000"/>
                <a:lumMod val="100000"/>
              </a:schemeClr>
            </a:gs>
            <a:gs pos="9000">
              <a:schemeClr val="phClr">
                <a:tint val="90000"/>
                <a:shade val="100000"/>
                <a:alpha val="100000"/>
                <a:satMod val="100000"/>
                <a:lumMod val="100000"/>
              </a:schemeClr>
            </a:gs>
            <a:gs pos="34000">
              <a:schemeClr val="phClr">
                <a:tint val="83000"/>
                <a:shade val="100000"/>
                <a:alpha val="100000"/>
                <a:satMod val="100000"/>
                <a:lumMod val="100000"/>
              </a:schemeClr>
            </a:gs>
            <a:gs pos="62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  <a:gs pos="90000">
              <a:schemeClr val="phClr">
                <a:tint val="92000"/>
                <a:shade val="100000"/>
                <a:alpha val="100000"/>
                <a:satMod val="100000"/>
                <a:lumMod val="90000"/>
              </a:schemeClr>
            </a:gs>
            <a:gs pos="100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8000"/>
              </a:schemeClr>
            </a:gs>
            <a:gs pos="100000">
              <a:schemeClr val="phClr">
                <a:tint val="95000"/>
                <a:shade val="98000"/>
                <a:lumMod val="80000"/>
              </a:schemeClr>
            </a:gs>
          </a:gsLst>
          <a:path path="circle">
            <a:fillToRect l="50000" t="100000" r="10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725</TotalTime>
  <Pages>0</Pages>
  <Words>1458</Words>
  <Characters>0</Characters>
  <Application>Microsoft Office PowerPoint</Application>
  <PresentationFormat>On-screen Show (4:3)</PresentationFormat>
  <Lines>0</Lines>
  <Paragraphs>215</Paragraphs>
  <Slides>31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9" baseType="lpstr">
      <vt:lpstr>American Typewriter</vt:lpstr>
      <vt:lpstr>Gill Sans</vt:lpstr>
      <vt:lpstr>Gill Sans MT</vt:lpstr>
      <vt:lpstr>Helvetica</vt:lpstr>
      <vt:lpstr>Lucida Grande</vt:lpstr>
      <vt:lpstr>Wingdings 3</vt:lpstr>
      <vt:lpstr>ヒラギノ角ゴ ProN W3</vt:lpstr>
      <vt:lpstr>Urban Pop</vt:lpstr>
      <vt:lpstr>Vascular structures</vt:lpstr>
      <vt:lpstr>Vessel Wall Anatomy</vt:lpstr>
      <vt:lpstr>Abdominal Aorta</vt:lpstr>
      <vt:lpstr>Celiac Artery</vt:lpstr>
      <vt:lpstr>Superior Mesenteric Artery</vt:lpstr>
      <vt:lpstr>Inferior Mesenteric Artery</vt:lpstr>
      <vt:lpstr>Mesenteric Ischemia</vt:lpstr>
      <vt:lpstr>Median Arcuate Ligament Syndrome</vt:lpstr>
      <vt:lpstr>Mesenteric Artery Doppler</vt:lpstr>
      <vt:lpstr>Renal Arteries</vt:lpstr>
      <vt:lpstr>Renovascular Hypertension</vt:lpstr>
      <vt:lpstr>Hepatic vasculature</vt:lpstr>
      <vt:lpstr>Portal venous abnormalities</vt:lpstr>
      <vt:lpstr>Sonographic Examination</vt:lpstr>
      <vt:lpstr>Normal Sonographic Appearance of Aorta</vt:lpstr>
      <vt:lpstr>Atherosclerosis</vt:lpstr>
      <vt:lpstr>AAA</vt:lpstr>
      <vt:lpstr>Types of Aneurysms</vt:lpstr>
      <vt:lpstr>Sonographic Appearance of AAA</vt:lpstr>
      <vt:lpstr>Aortic Grafts</vt:lpstr>
      <vt:lpstr>Aortic Dissection</vt:lpstr>
      <vt:lpstr>Types of Dissections</vt:lpstr>
      <vt:lpstr>Sonographic Appearance of Aortic Dissections</vt:lpstr>
      <vt:lpstr>Aortic Rupture</vt:lpstr>
      <vt:lpstr>Inflammatory Aneurysms</vt:lpstr>
      <vt:lpstr>IVC</vt:lpstr>
      <vt:lpstr>Anatomic Variants</vt:lpstr>
      <vt:lpstr>IVC Interruption</vt:lpstr>
      <vt:lpstr>IVC Thrombosis</vt:lpstr>
      <vt:lpstr>IVC Neoplasms</vt:lpstr>
      <vt:lpstr>Budd-chiari syndrome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Aorta and ivc</dc:title>
  <dc:subject/>
  <dc:creator>BCHS User</dc:creator>
  <cp:keywords/>
  <dc:description/>
  <cp:lastModifiedBy>Abigail Kurtz</cp:lastModifiedBy>
  <cp:revision>47</cp:revision>
  <cp:lastPrinted>2016-09-06T16:25:48Z</cp:lastPrinted>
  <dcterms:modified xsi:type="dcterms:W3CDTF">2018-08-27T19:50:39Z</dcterms:modified>
</cp:coreProperties>
</file>