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92" r:id="rId10"/>
    <p:sldId id="293" r:id="rId11"/>
    <p:sldId id="264" r:id="rId12"/>
    <p:sldId id="265" r:id="rId13"/>
    <p:sldId id="266" r:id="rId14"/>
    <p:sldId id="267" r:id="rId15"/>
    <p:sldId id="268" r:id="rId16"/>
    <p:sldId id="269" r:id="rId17"/>
    <p:sldId id="278" r:id="rId18"/>
    <p:sldId id="279" r:id="rId19"/>
    <p:sldId id="294" r:id="rId20"/>
    <p:sldId id="271" r:id="rId21"/>
    <p:sldId id="281" r:id="rId22"/>
    <p:sldId id="282" r:id="rId23"/>
    <p:sldId id="283" r:id="rId24"/>
    <p:sldId id="284" r:id="rId25"/>
    <p:sldId id="285" r:id="rId26"/>
    <p:sldId id="290" r:id="rId27"/>
    <p:sldId id="291" r:id="rId28"/>
    <p:sldId id="286" r:id="rId29"/>
    <p:sldId id="287" r:id="rId30"/>
    <p:sldId id="288" r:id="rId31"/>
    <p:sldId id="289" r:id="rId32"/>
  </p:sldIdLst>
  <p:sldSz cx="13004800" cy="9753600"/>
  <p:notesSz cx="6858000" cy="9144000"/>
  <p:defaultTextStyle>
    <a:defPPr>
      <a:defRPr lang="en-US"/>
    </a:defPPr>
    <a:lvl1pPr algn="ctr" rtl="0" fontAlgn="base">
      <a:spcBef>
        <a:spcPct val="0"/>
      </a:spcBef>
      <a:spcAft>
        <a:spcPct val="0"/>
      </a:spcAft>
      <a:defRPr sz="4300" kern="1200">
        <a:solidFill>
          <a:srgbClr val="FFFFFF"/>
        </a:solidFill>
        <a:latin typeface="Gill Sans" charset="0"/>
        <a:ea typeface="ヒラギノ角ゴ ProN W3" charset="0"/>
        <a:cs typeface="ヒラギノ角ゴ ProN W3" charset="0"/>
        <a:sym typeface="Gill Sans" charset="0"/>
      </a:defRPr>
    </a:lvl1pPr>
    <a:lvl2pPr marL="457082" algn="ctr" rtl="0" fontAlgn="base">
      <a:spcBef>
        <a:spcPct val="0"/>
      </a:spcBef>
      <a:spcAft>
        <a:spcPct val="0"/>
      </a:spcAft>
      <a:defRPr sz="4300" kern="1200">
        <a:solidFill>
          <a:srgbClr val="FFFFFF"/>
        </a:solidFill>
        <a:latin typeface="Gill Sans" charset="0"/>
        <a:ea typeface="ヒラギノ角ゴ ProN W3" charset="0"/>
        <a:cs typeface="ヒラギノ角ゴ ProN W3" charset="0"/>
        <a:sym typeface="Gill Sans" charset="0"/>
      </a:defRPr>
    </a:lvl2pPr>
    <a:lvl3pPr marL="914166" algn="ctr" rtl="0" fontAlgn="base">
      <a:spcBef>
        <a:spcPct val="0"/>
      </a:spcBef>
      <a:spcAft>
        <a:spcPct val="0"/>
      </a:spcAft>
      <a:defRPr sz="4300" kern="1200">
        <a:solidFill>
          <a:srgbClr val="FFFFFF"/>
        </a:solidFill>
        <a:latin typeface="Gill Sans" charset="0"/>
        <a:ea typeface="ヒラギノ角ゴ ProN W3" charset="0"/>
        <a:cs typeface="ヒラギノ角ゴ ProN W3" charset="0"/>
        <a:sym typeface="Gill Sans" charset="0"/>
      </a:defRPr>
    </a:lvl3pPr>
    <a:lvl4pPr marL="1371248" algn="ctr" rtl="0" fontAlgn="base">
      <a:spcBef>
        <a:spcPct val="0"/>
      </a:spcBef>
      <a:spcAft>
        <a:spcPct val="0"/>
      </a:spcAft>
      <a:defRPr sz="4300" kern="1200">
        <a:solidFill>
          <a:srgbClr val="FFFFFF"/>
        </a:solidFill>
        <a:latin typeface="Gill Sans" charset="0"/>
        <a:ea typeface="ヒラギノ角ゴ ProN W3" charset="0"/>
        <a:cs typeface="ヒラギノ角ゴ ProN W3" charset="0"/>
        <a:sym typeface="Gill Sans" charset="0"/>
      </a:defRPr>
    </a:lvl4pPr>
    <a:lvl5pPr marL="1828331" algn="ctr" rtl="0" fontAlgn="base">
      <a:spcBef>
        <a:spcPct val="0"/>
      </a:spcBef>
      <a:spcAft>
        <a:spcPct val="0"/>
      </a:spcAft>
      <a:defRPr sz="4300" kern="1200">
        <a:solidFill>
          <a:srgbClr val="FFFFFF"/>
        </a:solidFill>
        <a:latin typeface="Gill Sans" charset="0"/>
        <a:ea typeface="ヒラギノ角ゴ ProN W3" charset="0"/>
        <a:cs typeface="ヒラギノ角ゴ ProN W3" charset="0"/>
        <a:sym typeface="Gill Sans" charset="0"/>
      </a:defRPr>
    </a:lvl5pPr>
    <a:lvl6pPr marL="2285417" algn="l" defTabSz="914166" rtl="0" eaLnBrk="1" latinLnBrk="0" hangingPunct="1">
      <a:defRPr sz="4300" kern="1200">
        <a:solidFill>
          <a:srgbClr val="FFFFFF"/>
        </a:solidFill>
        <a:latin typeface="Gill Sans" charset="0"/>
        <a:ea typeface="ヒラギノ角ゴ ProN W3" charset="0"/>
        <a:cs typeface="ヒラギノ角ゴ ProN W3" charset="0"/>
        <a:sym typeface="Gill Sans" charset="0"/>
      </a:defRPr>
    </a:lvl6pPr>
    <a:lvl7pPr marL="2742497" algn="l" defTabSz="914166" rtl="0" eaLnBrk="1" latinLnBrk="0" hangingPunct="1">
      <a:defRPr sz="4300" kern="1200">
        <a:solidFill>
          <a:srgbClr val="FFFFFF"/>
        </a:solidFill>
        <a:latin typeface="Gill Sans" charset="0"/>
        <a:ea typeface="ヒラギノ角ゴ ProN W3" charset="0"/>
        <a:cs typeface="ヒラギノ角ゴ ProN W3" charset="0"/>
        <a:sym typeface="Gill Sans" charset="0"/>
      </a:defRPr>
    </a:lvl7pPr>
    <a:lvl8pPr marL="3199582" algn="l" defTabSz="914166" rtl="0" eaLnBrk="1" latinLnBrk="0" hangingPunct="1">
      <a:defRPr sz="4300" kern="1200">
        <a:solidFill>
          <a:srgbClr val="FFFFFF"/>
        </a:solidFill>
        <a:latin typeface="Gill Sans" charset="0"/>
        <a:ea typeface="ヒラギノ角ゴ ProN W3" charset="0"/>
        <a:cs typeface="ヒラギノ角ゴ ProN W3" charset="0"/>
        <a:sym typeface="Gill Sans" charset="0"/>
      </a:defRPr>
    </a:lvl8pPr>
    <a:lvl9pPr marL="3656665" algn="l" defTabSz="914166" rtl="0" eaLnBrk="1" latinLnBrk="0" hangingPunct="1">
      <a:defRPr sz="4300" kern="1200">
        <a:solidFill>
          <a:srgbClr val="FFFFFF"/>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92" autoAdjust="0"/>
  </p:normalViewPr>
  <p:slideViewPr>
    <p:cSldViewPr>
      <p:cViewPr varScale="1">
        <p:scale>
          <a:sx n="56" d="100"/>
          <a:sy n="56" d="100"/>
        </p:scale>
        <p:origin x="96" y="9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63530467"/>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100" kern="1200">
        <a:solidFill>
          <a:schemeClr val="tx1"/>
        </a:solidFill>
        <a:latin typeface="Gill Sans" charset="0"/>
        <a:ea typeface="+mn-ea"/>
        <a:cs typeface="+mn-cs"/>
      </a:defRPr>
    </a:lvl1pPr>
    <a:lvl2pPr marL="457082" algn="l" rtl="0" fontAlgn="base">
      <a:spcBef>
        <a:spcPct val="0"/>
      </a:spcBef>
      <a:spcAft>
        <a:spcPct val="0"/>
      </a:spcAft>
      <a:defRPr sz="1100" kern="1200">
        <a:solidFill>
          <a:schemeClr val="tx1"/>
        </a:solidFill>
        <a:latin typeface="Gill Sans" charset="0"/>
        <a:ea typeface="+mn-ea"/>
        <a:cs typeface="+mn-cs"/>
      </a:defRPr>
    </a:lvl2pPr>
    <a:lvl3pPr marL="914166" algn="l" rtl="0" fontAlgn="base">
      <a:spcBef>
        <a:spcPct val="0"/>
      </a:spcBef>
      <a:spcAft>
        <a:spcPct val="0"/>
      </a:spcAft>
      <a:defRPr sz="1100" kern="1200">
        <a:solidFill>
          <a:schemeClr val="tx1"/>
        </a:solidFill>
        <a:latin typeface="Gill Sans" charset="0"/>
        <a:ea typeface="+mn-ea"/>
        <a:cs typeface="+mn-cs"/>
      </a:defRPr>
    </a:lvl3pPr>
    <a:lvl4pPr marL="1371248" algn="l" rtl="0" fontAlgn="base">
      <a:spcBef>
        <a:spcPct val="0"/>
      </a:spcBef>
      <a:spcAft>
        <a:spcPct val="0"/>
      </a:spcAft>
      <a:defRPr sz="1100" kern="1200">
        <a:solidFill>
          <a:schemeClr val="tx1"/>
        </a:solidFill>
        <a:latin typeface="Gill Sans" charset="0"/>
        <a:ea typeface="+mn-ea"/>
        <a:cs typeface="+mn-cs"/>
      </a:defRPr>
    </a:lvl4pPr>
    <a:lvl5pPr marL="1828331" algn="l" rtl="0" fontAlgn="base">
      <a:spcBef>
        <a:spcPct val="0"/>
      </a:spcBef>
      <a:spcAft>
        <a:spcPct val="0"/>
      </a:spcAft>
      <a:defRPr sz="1100" kern="1200">
        <a:solidFill>
          <a:schemeClr val="tx1"/>
        </a:solidFill>
        <a:latin typeface="Gill Sans" charset="0"/>
        <a:ea typeface="+mn-ea"/>
        <a:cs typeface="+mn-cs"/>
      </a:defRPr>
    </a:lvl5pPr>
    <a:lvl6pPr marL="2285417" algn="l" defTabSz="914166" rtl="0" eaLnBrk="1" latinLnBrk="0" hangingPunct="1">
      <a:defRPr sz="1100" kern="1200">
        <a:solidFill>
          <a:schemeClr val="tx1"/>
        </a:solidFill>
        <a:latin typeface="+mn-lt"/>
        <a:ea typeface="+mn-ea"/>
        <a:cs typeface="+mn-cs"/>
      </a:defRPr>
    </a:lvl6pPr>
    <a:lvl7pPr marL="2742497" algn="l" defTabSz="914166" rtl="0" eaLnBrk="1" latinLnBrk="0" hangingPunct="1">
      <a:defRPr sz="1100" kern="1200">
        <a:solidFill>
          <a:schemeClr val="tx1"/>
        </a:solidFill>
        <a:latin typeface="+mn-lt"/>
        <a:ea typeface="+mn-ea"/>
        <a:cs typeface="+mn-cs"/>
      </a:defRPr>
    </a:lvl7pPr>
    <a:lvl8pPr marL="3199582" algn="l" defTabSz="914166" rtl="0" eaLnBrk="1" latinLnBrk="0" hangingPunct="1">
      <a:defRPr sz="1100" kern="1200">
        <a:solidFill>
          <a:schemeClr val="tx1"/>
        </a:solidFill>
        <a:latin typeface="+mn-lt"/>
        <a:ea typeface="+mn-ea"/>
        <a:cs typeface="+mn-cs"/>
      </a:defRPr>
    </a:lvl8pPr>
    <a:lvl9pPr marL="3656665" algn="l" defTabSz="91416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880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sz="2200"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93023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sz="2200"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5030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sz="2200"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11630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sz="2200"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00744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dirty="0">
              <a:solidFill>
                <a:srgbClr val="000000"/>
              </a:solidFill>
              <a:ea typeface="Gill Sans" charset="0"/>
              <a:cs typeface="Gill Sans" charset="0"/>
              <a:sym typeface="Gill Sans" charset="0"/>
            </a:endParaRPr>
          </a:p>
        </p:txBody>
      </p:sp>
    </p:spTree>
    <p:extLst>
      <p:ext uri="{BB962C8B-B14F-4D97-AF65-F5344CB8AC3E}">
        <p14:creationId xmlns:p14="http://schemas.microsoft.com/office/powerpoint/2010/main" val="378676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772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20636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676403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Wilsons </a:t>
            </a:r>
            <a:r>
              <a:rPr lang="en-US" dirty="0" err="1" smtClean="0"/>
              <a:t>dz</a:t>
            </a:r>
            <a:r>
              <a:rPr lang="en-US" dirty="0" smtClean="0"/>
              <a:t> is aka </a:t>
            </a:r>
            <a:r>
              <a:rPr lang="en-US" dirty="0" err="1" smtClean="0"/>
              <a:t>hepatolenticular</a:t>
            </a:r>
            <a:r>
              <a:rPr lang="en-US" dirty="0" smtClean="0"/>
              <a:t> degeneration</a:t>
            </a:r>
          </a:p>
          <a:p>
            <a:r>
              <a:rPr lang="en-US" dirty="0" smtClean="0"/>
              <a:t>It</a:t>
            </a:r>
            <a:r>
              <a:rPr lang="en-US" baseline="0" dirty="0" smtClean="0"/>
              <a:t> is a rare autosomal recessive metabolic disorder of the liver in which the organ cannot eliminate excessive copper. </a:t>
            </a:r>
          </a:p>
          <a:p>
            <a:r>
              <a:rPr lang="en-US" baseline="0" dirty="0" smtClean="0"/>
              <a:t>Typically more copper than necessary is ingested then stored in the liver until needed, while excess amounts are excreted through the biliary system to maintain a health balance. With Wilson disease, the liver can’t get rid of the excess copper which can lead to organ dysfunction if untreated, and eventually liver failure.  As the disease progresses, copper begins to accumulate in other organs such as the brain, eyes, kidneys, and heart which can also lead to affected organ failure. </a:t>
            </a:r>
          </a:p>
          <a:p>
            <a:r>
              <a:rPr lang="en-US" baseline="0" dirty="0" smtClean="0"/>
              <a:t>Clinical findings: </a:t>
            </a:r>
            <a:r>
              <a:rPr lang="en-US" baseline="0" dirty="0" err="1" smtClean="0"/>
              <a:t>kayser</a:t>
            </a:r>
            <a:r>
              <a:rPr lang="en-US" baseline="0" dirty="0" smtClean="0"/>
              <a:t>- Fleischer rings: golden to greenish-brown annular deposition of copper located in the periphery of the cornea </a:t>
            </a:r>
          </a:p>
          <a:p>
            <a:endParaRPr lang="en-US" baseline="0" dirty="0" smtClean="0"/>
          </a:p>
          <a:p>
            <a:r>
              <a:rPr lang="en-US" baseline="0" dirty="0" smtClean="0"/>
              <a:t>Top image – Transverse image of the left lobe of the liver in the patient with Wilson disease showing diffuse, nonspecific increased echogenicity with no evidence of any discrete mass and diminished tissue penetration.</a:t>
            </a:r>
            <a:endParaRPr lang="en-US" dirty="0" smtClean="0"/>
          </a:p>
        </p:txBody>
      </p:sp>
    </p:spTree>
    <p:extLst>
      <p:ext uri="{BB962C8B-B14F-4D97-AF65-F5344CB8AC3E}">
        <p14:creationId xmlns:p14="http://schemas.microsoft.com/office/powerpoint/2010/main" val="175200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dirty="0">
              <a:solidFill>
                <a:srgbClr val="000000"/>
              </a:solidFill>
              <a:ea typeface="Gill Sans" charset="0"/>
              <a:cs typeface="Gill Sans" charset="0"/>
              <a:sym typeface="Gill Sans" charset="0"/>
            </a:endParaRPr>
          </a:p>
        </p:txBody>
      </p:sp>
    </p:spTree>
    <p:extLst>
      <p:ext uri="{BB962C8B-B14F-4D97-AF65-F5344CB8AC3E}">
        <p14:creationId xmlns:p14="http://schemas.microsoft.com/office/powerpoint/2010/main" val="186113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80878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p:spPr>
        <p:txBody>
          <a:bodyPr/>
          <a:lstStyle/>
          <a:p>
            <a:pPr eaLnBrk="1" hangingPunct="1"/>
            <a:endParaRPr lang="en-US" altLang="en-US" dirty="0" smtClean="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160569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solidFill>
            <a:srgbClr val="FFFFFF"/>
          </a:solidFill>
          <a:ln/>
        </p:spPr>
      </p:sp>
      <p:sp>
        <p:nvSpPr>
          <p:cNvPr id="28675" name="Rectangle 2"/>
          <p:cNvSpPr>
            <a:spLocks noGrp="1" noChangeArrowheads="1"/>
          </p:cNvSpPr>
          <p:nvPr>
            <p:ph type="body" idx="1"/>
          </p:nvPr>
        </p:nvSpPr>
        <p:spPr>
          <a:noFill/>
        </p:spPr>
        <p:txBody>
          <a:bodyPr/>
          <a:lstStyle/>
          <a:p>
            <a:pPr eaLnBrk="1" hangingPunct="1"/>
            <a:endParaRPr lang="en-US" altLang="en-US" dirty="0" smtClean="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585567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solidFill>
            <a:srgbClr val="FFFFFF"/>
          </a:solidFill>
          <a:ln/>
        </p:spPr>
      </p:sp>
      <p:sp>
        <p:nvSpPr>
          <p:cNvPr id="29699" name="Rectangle 2"/>
          <p:cNvSpPr>
            <a:spLocks noGrp="1" noChangeArrowheads="1"/>
          </p:cNvSpPr>
          <p:nvPr>
            <p:ph type="body" idx="1"/>
          </p:nvPr>
        </p:nvSpPr>
        <p:spPr>
          <a:noFill/>
        </p:spPr>
        <p:txBody>
          <a:bodyPr/>
          <a:lstStyle/>
          <a:p>
            <a:pPr eaLnBrk="1" hangingPunct="1">
              <a:spcBef>
                <a:spcPts val="2600"/>
              </a:spcBef>
            </a:pPr>
            <a:endParaRPr lang="en-US" altLang="en-US" sz="1300" dirty="0" smtClean="0">
              <a:latin typeface="Verdana Bold" panose="020B0804030504040204" pitchFamily="34" charset="0"/>
              <a:ea typeface="Verdana Bold" panose="020B0804030504040204" pitchFamily="34" charset="0"/>
              <a:cs typeface="Verdana Bold" panose="020B0804030504040204" pitchFamily="34" charset="0"/>
              <a:sym typeface="Verdana Bold" panose="020B0804030504040204" pitchFamily="34" charset="0"/>
            </a:endParaRPr>
          </a:p>
        </p:txBody>
      </p:sp>
    </p:spTree>
    <p:extLst>
      <p:ext uri="{BB962C8B-B14F-4D97-AF65-F5344CB8AC3E}">
        <p14:creationId xmlns:p14="http://schemas.microsoft.com/office/powerpoint/2010/main" val="2068356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solidFill>
            <a:srgbClr val="FFFFFF"/>
          </a:solidFill>
          <a:ln/>
        </p:spPr>
      </p:sp>
      <p:sp>
        <p:nvSpPr>
          <p:cNvPr id="30723" name="Rectangle 2"/>
          <p:cNvSpPr>
            <a:spLocks noGrp="1" noChangeArrowheads="1"/>
          </p:cNvSpPr>
          <p:nvPr>
            <p:ph type="body" idx="1"/>
          </p:nvPr>
        </p:nvSpPr>
        <p:spPr>
          <a:noFill/>
        </p:spPr>
        <p:txBody>
          <a:bodyPr/>
          <a:lstStyle/>
          <a:p>
            <a:pPr eaLnBrk="1" hangingPunct="1"/>
            <a:endParaRPr lang="en-US" altLang="en-US" dirty="0" smtClean="0">
              <a:solidFill>
                <a:srgbClr val="000000"/>
              </a:solidFill>
              <a:latin typeface="Lucida Grande" charset="0"/>
              <a:ea typeface="Lucida Grande" charset="0"/>
              <a:cs typeface="Lucida Grande" charset="0"/>
              <a:sym typeface="Lucida Grande" charset="0"/>
            </a:endParaRPr>
          </a:p>
          <a:p>
            <a:pPr eaLnBrk="1" hangingPunct="1"/>
            <a:endParaRPr lang="en-US" altLang="en-US" dirty="0" smtClean="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081570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p:spPr>
        <p:txBody>
          <a:bodyPr/>
          <a:lstStyle/>
          <a:p>
            <a:pPr eaLnBrk="1" hangingPunct="1"/>
            <a:endParaRPr lang="en-US" altLang="en-US" dirty="0" smtClean="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961565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5781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76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solidFill>
            <a:srgbClr val="FFFFFF"/>
          </a:solidFill>
          <a:ln/>
        </p:spPr>
      </p:sp>
      <p:sp>
        <p:nvSpPr>
          <p:cNvPr id="32771" name="Rectangle 2"/>
          <p:cNvSpPr>
            <a:spLocks noGrp="1" noChangeArrowheads="1"/>
          </p:cNvSpPr>
          <p:nvPr>
            <p:ph type="body" idx="1"/>
          </p:nvPr>
        </p:nvSpPr>
        <p:spPr>
          <a:noFill/>
        </p:spPr>
        <p:txBody>
          <a:bodyPr/>
          <a:lstStyle/>
          <a:p>
            <a:pPr eaLnBrk="1" hangingPunct="1"/>
            <a:endParaRPr lang="en-US" altLang="en-US" dirty="0" smtClean="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061476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solidFill>
            <a:srgbClr val="FFFFFF"/>
          </a:solidFill>
          <a:ln/>
        </p:spPr>
      </p:sp>
      <p:sp>
        <p:nvSpPr>
          <p:cNvPr id="33795" name="Rectangle 2"/>
          <p:cNvSpPr>
            <a:spLocks noGrp="1" noChangeArrowheads="1"/>
          </p:cNvSpPr>
          <p:nvPr>
            <p:ph type="body" idx="1"/>
          </p:nvPr>
        </p:nvSpPr>
        <p:spPr>
          <a:noFill/>
        </p:spPr>
        <p:txBody>
          <a:bodyPr/>
          <a:lstStyle/>
          <a:p>
            <a:pPr eaLnBrk="1" hangingPunct="1"/>
            <a:endParaRPr lang="en-US" altLang="en-US" dirty="0" smtClean="0">
              <a:solidFill>
                <a:srgbClr val="000000"/>
              </a:solidFill>
              <a:latin typeface="Lucida Grande" charset="0"/>
              <a:ea typeface="Lucida Grande" charset="0"/>
              <a:cs typeface="Lucida Grande" charset="0"/>
              <a:sym typeface="Lucida Grande" charset="0"/>
            </a:endParaRPr>
          </a:p>
          <a:p>
            <a:pPr eaLnBrk="1" hangingPunct="1"/>
            <a:endParaRPr lang="en-US" altLang="en-US" dirty="0" smtClean="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413675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66237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sz="2200"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042792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solidFill>
            <a:srgbClr val="FFFFFF"/>
          </a:solidFill>
          <a:ln/>
        </p:spPr>
      </p:sp>
      <p:sp>
        <p:nvSpPr>
          <p:cNvPr id="35843" name="Rectangle 2"/>
          <p:cNvSpPr>
            <a:spLocks noGrp="1" noChangeArrowheads="1"/>
          </p:cNvSpPr>
          <p:nvPr>
            <p:ph type="body" idx="1"/>
          </p:nvPr>
        </p:nvSpPr>
        <p:spPr>
          <a:noFill/>
        </p:spPr>
        <p:txBody>
          <a:bodyPr/>
          <a:lstStyle/>
          <a:p>
            <a:pPr eaLnBrk="1" hangingPunct="1"/>
            <a:endParaRPr lang="en-US" altLang="en-US" dirty="0" smtClean="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45381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56415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570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sz="2200"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40478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sz="2200"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408059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endParaRPr lang="en-US" sz="2200"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25359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Gill Sans" charset="0"/>
                <a:ea typeface="+mn-ea"/>
                <a:cs typeface="+mn-cs"/>
              </a:rPr>
              <a:t>Figure 5-8. </a:t>
            </a:r>
            <a:r>
              <a:rPr lang="en-US" sz="1100" kern="1200" dirty="0" err="1" smtClean="0">
                <a:solidFill>
                  <a:schemeClr val="tx1"/>
                </a:solidFill>
                <a:effectLst/>
                <a:latin typeface="Gill Sans" charset="0"/>
                <a:ea typeface="+mn-ea"/>
                <a:cs typeface="+mn-cs"/>
              </a:rPr>
              <a:t>Couinaud’s</a:t>
            </a:r>
            <a:r>
              <a:rPr lang="en-US" sz="1100" kern="1200" dirty="0" smtClean="0">
                <a:solidFill>
                  <a:schemeClr val="tx1"/>
                </a:solidFill>
                <a:effectLst/>
                <a:latin typeface="Gill Sans" charset="0"/>
                <a:ea typeface="+mn-ea"/>
                <a:cs typeface="+mn-cs"/>
              </a:rPr>
              <a:t> anatomy. A. An illustration of the eight segments identified in a clockwise fashion. The hepatic veins divide the liver vertically into four segments and the portal veins divide the liver horizontally creating eight segments. B. A cross-sectional illustration high in the liver at the level of the hepatic veins identifies the four superior segments in </a:t>
            </a:r>
            <a:r>
              <a:rPr lang="en-US" sz="1100" kern="1200" dirty="0" err="1" smtClean="0">
                <a:solidFill>
                  <a:schemeClr val="tx1"/>
                </a:solidFill>
                <a:effectLst/>
                <a:latin typeface="Gill Sans" charset="0"/>
                <a:ea typeface="+mn-ea"/>
                <a:cs typeface="+mn-cs"/>
              </a:rPr>
              <a:t>Couinaud’s</a:t>
            </a:r>
            <a:r>
              <a:rPr lang="en-US" sz="1100" kern="1200" dirty="0" smtClean="0">
                <a:solidFill>
                  <a:schemeClr val="tx1"/>
                </a:solidFill>
                <a:effectLst/>
                <a:latin typeface="Gill Sans" charset="0"/>
                <a:ea typeface="+mn-ea"/>
                <a:cs typeface="+mn-cs"/>
              </a:rPr>
              <a:t> anatomy (VII, VIII, </a:t>
            </a:r>
            <a:r>
              <a:rPr lang="en-US" sz="1100" kern="1200" dirty="0" err="1" smtClean="0">
                <a:solidFill>
                  <a:schemeClr val="tx1"/>
                </a:solidFill>
                <a:effectLst/>
                <a:latin typeface="Gill Sans" charset="0"/>
                <a:ea typeface="+mn-ea"/>
                <a:cs typeface="+mn-cs"/>
              </a:rPr>
              <a:t>IVa</a:t>
            </a:r>
            <a:r>
              <a:rPr lang="en-US" sz="1100" kern="1200" dirty="0" smtClean="0">
                <a:solidFill>
                  <a:schemeClr val="tx1"/>
                </a:solidFill>
                <a:effectLst/>
                <a:latin typeface="Gill Sans" charset="0"/>
                <a:ea typeface="+mn-ea"/>
                <a:cs typeface="+mn-cs"/>
              </a:rPr>
              <a:t>, and II). As the caudate lobe (I) is on the posterior aspect of the liver it is not seen in an anterior view. C. A cross-sectional illustration at a midlevel through the liver identifies the right and left portal vein branches that correspond with the horizontal boundary. D. A cross-sectional illustration low in the liver at the level of the gallbladder and </a:t>
            </a:r>
            <a:r>
              <a:rPr lang="en-US" sz="1100" kern="1200" dirty="0" err="1" smtClean="0">
                <a:solidFill>
                  <a:schemeClr val="tx1"/>
                </a:solidFill>
                <a:effectLst/>
                <a:latin typeface="Gill Sans" charset="0"/>
                <a:ea typeface="+mn-ea"/>
                <a:cs typeface="+mn-cs"/>
              </a:rPr>
              <a:t>ligamentum</a:t>
            </a:r>
            <a:r>
              <a:rPr lang="en-US" sz="1100" kern="1200" dirty="0" smtClean="0">
                <a:solidFill>
                  <a:schemeClr val="tx1"/>
                </a:solidFill>
                <a:effectLst/>
                <a:latin typeface="Gill Sans" charset="0"/>
                <a:ea typeface="+mn-ea"/>
                <a:cs typeface="+mn-cs"/>
              </a:rPr>
              <a:t> </a:t>
            </a:r>
            <a:r>
              <a:rPr lang="en-US" sz="1100" kern="1200" dirty="0" err="1" smtClean="0">
                <a:solidFill>
                  <a:schemeClr val="tx1"/>
                </a:solidFill>
                <a:effectLst/>
                <a:latin typeface="Gill Sans" charset="0"/>
                <a:ea typeface="+mn-ea"/>
                <a:cs typeface="+mn-cs"/>
              </a:rPr>
              <a:t>teres</a:t>
            </a:r>
            <a:r>
              <a:rPr lang="en-US" sz="1100" kern="1200" dirty="0" smtClean="0">
                <a:solidFill>
                  <a:schemeClr val="tx1"/>
                </a:solidFill>
                <a:effectLst/>
                <a:latin typeface="Gill Sans" charset="0"/>
                <a:ea typeface="+mn-ea"/>
                <a:cs typeface="+mn-cs"/>
              </a:rPr>
              <a:t> identifies the four inferior segments in </a:t>
            </a:r>
            <a:r>
              <a:rPr lang="en-US" sz="1100" kern="1200" dirty="0" err="1" smtClean="0">
                <a:solidFill>
                  <a:schemeClr val="tx1"/>
                </a:solidFill>
                <a:effectLst/>
                <a:latin typeface="Gill Sans" charset="0"/>
                <a:ea typeface="+mn-ea"/>
                <a:cs typeface="+mn-cs"/>
              </a:rPr>
              <a:t>Couinaud’s</a:t>
            </a:r>
            <a:r>
              <a:rPr lang="en-US" sz="1100" kern="1200" dirty="0" smtClean="0">
                <a:solidFill>
                  <a:schemeClr val="tx1"/>
                </a:solidFill>
                <a:effectLst/>
                <a:latin typeface="Gill Sans" charset="0"/>
                <a:ea typeface="+mn-ea"/>
                <a:cs typeface="+mn-cs"/>
              </a:rPr>
              <a:t> anatomy (VI, V, </a:t>
            </a:r>
            <a:r>
              <a:rPr lang="en-US" sz="1100" kern="1200" dirty="0" err="1" smtClean="0">
                <a:solidFill>
                  <a:schemeClr val="tx1"/>
                </a:solidFill>
                <a:effectLst/>
                <a:latin typeface="Gill Sans" charset="0"/>
                <a:ea typeface="+mn-ea"/>
                <a:cs typeface="+mn-cs"/>
              </a:rPr>
              <a:t>IVb</a:t>
            </a:r>
            <a:r>
              <a:rPr lang="en-US" sz="1100" kern="1200" dirty="0" smtClean="0">
                <a:solidFill>
                  <a:schemeClr val="tx1"/>
                </a:solidFill>
                <a:effectLst/>
                <a:latin typeface="Gill Sans" charset="0"/>
                <a:ea typeface="+mn-ea"/>
                <a:cs typeface="+mn-cs"/>
              </a:rPr>
              <a:t>, and III). E. A transverse scan at the level of the hepatic veins demonstrates the superior segments. F. A transverse scan through the gallbladder and </a:t>
            </a:r>
            <a:r>
              <a:rPr lang="en-US" sz="1100" kern="1200" dirty="0" err="1" smtClean="0">
                <a:solidFill>
                  <a:schemeClr val="tx1"/>
                </a:solidFill>
                <a:effectLst/>
                <a:latin typeface="Gill Sans" charset="0"/>
                <a:ea typeface="+mn-ea"/>
                <a:cs typeface="+mn-cs"/>
              </a:rPr>
              <a:t>ligamentum</a:t>
            </a:r>
            <a:r>
              <a:rPr lang="en-US" sz="1100" kern="1200" dirty="0" smtClean="0">
                <a:solidFill>
                  <a:schemeClr val="tx1"/>
                </a:solidFill>
                <a:effectLst/>
                <a:latin typeface="Gill Sans" charset="0"/>
                <a:ea typeface="+mn-ea"/>
                <a:cs typeface="+mn-cs"/>
              </a:rPr>
              <a:t> </a:t>
            </a:r>
            <a:r>
              <a:rPr lang="en-US" sz="1100" kern="1200" dirty="0" err="1" smtClean="0">
                <a:solidFill>
                  <a:schemeClr val="tx1"/>
                </a:solidFill>
                <a:effectLst/>
                <a:latin typeface="Gill Sans" charset="0"/>
                <a:ea typeface="+mn-ea"/>
                <a:cs typeface="+mn-cs"/>
              </a:rPr>
              <a:t>teres</a:t>
            </a:r>
            <a:r>
              <a:rPr lang="en-US" sz="1100" kern="1200" dirty="0" smtClean="0">
                <a:solidFill>
                  <a:schemeClr val="tx1"/>
                </a:solidFill>
                <a:effectLst/>
                <a:latin typeface="Gill Sans" charset="0"/>
                <a:ea typeface="+mn-ea"/>
                <a:cs typeface="+mn-cs"/>
              </a:rPr>
              <a:t> demonstrates the inferior segments.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207195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2"/>
            <a:ext cx="9102726" cy="2492375"/>
          </a:xfrm>
        </p:spPr>
        <p:txBody>
          <a:bodyPr/>
          <a:lstStyle>
            <a:lvl1pPr marL="0" indent="0" algn="ctr">
              <a:buNone/>
              <a:defRPr/>
            </a:lvl1pPr>
            <a:lvl2pPr marL="457082" indent="0" algn="ctr">
              <a:buNone/>
              <a:defRPr/>
            </a:lvl2pPr>
            <a:lvl3pPr marL="914166" indent="0" algn="ctr">
              <a:buNone/>
              <a:defRPr/>
            </a:lvl3pPr>
            <a:lvl4pPr marL="1371248" indent="0" algn="ctr">
              <a:buNone/>
              <a:defRPr/>
            </a:lvl4pPr>
            <a:lvl5pPr marL="1828331" indent="0" algn="ctr">
              <a:buNone/>
              <a:defRPr/>
            </a:lvl5pPr>
            <a:lvl6pPr marL="2285417" indent="0" algn="ctr">
              <a:buNone/>
              <a:defRPr/>
            </a:lvl6pPr>
            <a:lvl7pPr marL="2742497" indent="0" algn="ctr">
              <a:buNone/>
              <a:defRPr/>
            </a:lvl7pPr>
            <a:lvl8pPr marL="3199582" indent="0" algn="ctr">
              <a:buNone/>
              <a:defRPr/>
            </a:lvl8pPr>
            <a:lvl9pPr marL="3656665"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39680E4-18BB-482E-9B99-D6F76DB367AD}" type="slidenum">
              <a:rPr lang="en-US"/>
              <a:pPr/>
              <a:t>‹#›</a:t>
            </a:fld>
            <a:endParaRPr lang="en-US"/>
          </a:p>
        </p:txBody>
      </p:sp>
    </p:spTree>
    <p:extLst>
      <p:ext uri="{BB962C8B-B14F-4D97-AF65-F5344CB8AC3E}">
        <p14:creationId xmlns:p14="http://schemas.microsoft.com/office/powerpoint/2010/main" val="8326873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5DA6B56-38A3-4FC6-9C5D-1575D417BAE3}" type="slidenum">
              <a:rPr lang="en-US"/>
              <a:pPr/>
              <a:t>‹#›</a:t>
            </a:fld>
            <a:endParaRPr lang="en-US"/>
          </a:p>
        </p:txBody>
      </p:sp>
    </p:spTree>
    <p:extLst>
      <p:ext uri="{BB962C8B-B14F-4D97-AF65-F5344CB8AC3E}">
        <p14:creationId xmlns:p14="http://schemas.microsoft.com/office/powerpoint/2010/main" val="26336854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2476" y="0"/>
            <a:ext cx="2573338"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4" y="0"/>
            <a:ext cx="756920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0CBD4-640C-4347-9723-CF3C340EBFAB}" type="slidenum">
              <a:rPr lang="en-US"/>
              <a:pPr/>
              <a:t>‹#›</a:t>
            </a:fld>
            <a:endParaRPr lang="en-US"/>
          </a:p>
        </p:txBody>
      </p:sp>
    </p:spTree>
    <p:extLst>
      <p:ext uri="{BB962C8B-B14F-4D97-AF65-F5344CB8AC3E}">
        <p14:creationId xmlns:p14="http://schemas.microsoft.com/office/powerpoint/2010/main" val="25393053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733F99E-17F1-4271-B033-BD0EC8D553D8}" type="slidenum">
              <a:rPr lang="en-US"/>
              <a:pPr/>
              <a:t>‹#›</a:t>
            </a:fld>
            <a:endParaRPr lang="en-US"/>
          </a:p>
        </p:txBody>
      </p:sp>
    </p:spTree>
    <p:extLst>
      <p:ext uri="{BB962C8B-B14F-4D97-AF65-F5344CB8AC3E}">
        <p14:creationId xmlns:p14="http://schemas.microsoft.com/office/powerpoint/2010/main" val="3300824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82" indent="0">
              <a:buNone/>
              <a:defRPr sz="1800"/>
            </a:lvl2pPr>
            <a:lvl3pPr marL="914166" indent="0">
              <a:buNone/>
              <a:defRPr sz="1600"/>
            </a:lvl3pPr>
            <a:lvl4pPr marL="1371248" indent="0">
              <a:buNone/>
              <a:defRPr sz="1400"/>
            </a:lvl4pPr>
            <a:lvl5pPr marL="1828331" indent="0">
              <a:buNone/>
              <a:defRPr sz="1400"/>
            </a:lvl5pPr>
            <a:lvl6pPr marL="2285417" indent="0">
              <a:buNone/>
              <a:defRPr sz="1400"/>
            </a:lvl6pPr>
            <a:lvl7pPr marL="2742497" indent="0">
              <a:buNone/>
              <a:defRPr sz="1400"/>
            </a:lvl7pPr>
            <a:lvl8pPr marL="3199582" indent="0">
              <a:buNone/>
              <a:defRPr sz="1400"/>
            </a:lvl8pPr>
            <a:lvl9pPr marL="3656665"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9CD918A-9665-4451-84A0-0BF07D231F11}" type="slidenum">
              <a:rPr lang="en-US"/>
              <a:pPr/>
              <a:t>‹#›</a:t>
            </a:fld>
            <a:endParaRPr lang="en-US"/>
          </a:p>
        </p:txBody>
      </p:sp>
    </p:spTree>
    <p:extLst>
      <p:ext uri="{BB962C8B-B14F-4D97-AF65-F5344CB8AC3E}">
        <p14:creationId xmlns:p14="http://schemas.microsoft.com/office/powerpoint/2010/main" val="10521219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6" y="2289175"/>
            <a:ext cx="5070475" cy="746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73752" y="2289175"/>
            <a:ext cx="5072063" cy="746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3D53F75-35AE-4634-8083-15218F201371}" type="slidenum">
              <a:rPr lang="en-US"/>
              <a:pPr/>
              <a:t>‹#›</a:t>
            </a:fld>
            <a:endParaRPr lang="en-US"/>
          </a:p>
        </p:txBody>
      </p:sp>
    </p:spTree>
    <p:extLst>
      <p:ext uri="{BB962C8B-B14F-4D97-AF65-F5344CB8AC3E}">
        <p14:creationId xmlns:p14="http://schemas.microsoft.com/office/powerpoint/2010/main" val="3562269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82" indent="0">
              <a:buNone/>
              <a:defRPr sz="2000" b="1"/>
            </a:lvl2pPr>
            <a:lvl3pPr marL="914166" indent="0">
              <a:buNone/>
              <a:defRPr sz="1800" b="1"/>
            </a:lvl3pPr>
            <a:lvl4pPr marL="1371248" indent="0">
              <a:buNone/>
              <a:defRPr sz="1600" b="1"/>
            </a:lvl4pPr>
            <a:lvl5pPr marL="1828331" indent="0">
              <a:buNone/>
              <a:defRPr sz="1600" b="1"/>
            </a:lvl5pPr>
            <a:lvl6pPr marL="2285417" indent="0">
              <a:buNone/>
              <a:defRPr sz="1600" b="1"/>
            </a:lvl6pPr>
            <a:lvl7pPr marL="2742497" indent="0">
              <a:buNone/>
              <a:defRPr sz="1600" b="1"/>
            </a:lvl7pPr>
            <a:lvl8pPr marL="3199582"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82" indent="0">
              <a:buNone/>
              <a:defRPr sz="2000" b="1"/>
            </a:lvl2pPr>
            <a:lvl3pPr marL="914166" indent="0">
              <a:buNone/>
              <a:defRPr sz="1800" b="1"/>
            </a:lvl3pPr>
            <a:lvl4pPr marL="1371248" indent="0">
              <a:buNone/>
              <a:defRPr sz="1600" b="1"/>
            </a:lvl4pPr>
            <a:lvl5pPr marL="1828331" indent="0">
              <a:buNone/>
              <a:defRPr sz="1600" b="1"/>
            </a:lvl5pPr>
            <a:lvl6pPr marL="2285417" indent="0">
              <a:buNone/>
              <a:defRPr sz="1600" b="1"/>
            </a:lvl6pPr>
            <a:lvl7pPr marL="2742497" indent="0">
              <a:buNone/>
              <a:defRPr sz="1600" b="1"/>
            </a:lvl7pPr>
            <a:lvl8pPr marL="3199582"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A72A5AE-E0CC-4FCA-9095-4623C7B8090C}" type="slidenum">
              <a:rPr lang="en-US"/>
              <a:pPr/>
              <a:t>‹#›</a:t>
            </a:fld>
            <a:endParaRPr lang="en-US"/>
          </a:p>
        </p:txBody>
      </p:sp>
    </p:spTree>
    <p:extLst>
      <p:ext uri="{BB962C8B-B14F-4D97-AF65-F5344CB8AC3E}">
        <p14:creationId xmlns:p14="http://schemas.microsoft.com/office/powerpoint/2010/main" val="20678025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8EDF98C-301E-420B-A4FD-DE64E27F210B}" type="slidenum">
              <a:rPr lang="en-US"/>
              <a:pPr/>
              <a:t>‹#›</a:t>
            </a:fld>
            <a:endParaRPr lang="en-US"/>
          </a:p>
        </p:txBody>
      </p:sp>
    </p:spTree>
    <p:extLst>
      <p:ext uri="{BB962C8B-B14F-4D97-AF65-F5344CB8AC3E}">
        <p14:creationId xmlns:p14="http://schemas.microsoft.com/office/powerpoint/2010/main" val="12481065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CBAF201-8875-444A-A278-A93F5103A162}" type="slidenum">
              <a:rPr lang="en-US"/>
              <a:pPr/>
              <a:t>‹#›</a:t>
            </a:fld>
            <a:endParaRPr lang="en-US"/>
          </a:p>
        </p:txBody>
      </p:sp>
    </p:spTree>
    <p:extLst>
      <p:ext uri="{BB962C8B-B14F-4D97-AF65-F5344CB8AC3E}">
        <p14:creationId xmlns:p14="http://schemas.microsoft.com/office/powerpoint/2010/main" val="1389688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2" y="388946"/>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2" y="2041526"/>
            <a:ext cx="4278313" cy="6670674"/>
          </a:xfrm>
        </p:spPr>
        <p:txBody>
          <a:bodyPr/>
          <a:lstStyle>
            <a:lvl1pPr marL="0" indent="0">
              <a:buNone/>
              <a:defRPr sz="1400"/>
            </a:lvl1pPr>
            <a:lvl2pPr marL="457082" indent="0">
              <a:buNone/>
              <a:defRPr sz="1100"/>
            </a:lvl2pPr>
            <a:lvl3pPr marL="914166" indent="0">
              <a:buNone/>
              <a:defRPr sz="1000"/>
            </a:lvl3pPr>
            <a:lvl4pPr marL="1371248" indent="0">
              <a:buNone/>
              <a:defRPr sz="900"/>
            </a:lvl4pPr>
            <a:lvl5pPr marL="1828331" indent="0">
              <a:buNone/>
              <a:defRPr sz="900"/>
            </a:lvl5pPr>
            <a:lvl6pPr marL="2285417" indent="0">
              <a:buNone/>
              <a:defRPr sz="900"/>
            </a:lvl6pPr>
            <a:lvl7pPr marL="2742497" indent="0">
              <a:buNone/>
              <a:defRPr sz="900"/>
            </a:lvl7pPr>
            <a:lvl8pPr marL="3199582" indent="0">
              <a:buNone/>
              <a:defRPr sz="900"/>
            </a:lvl8pPr>
            <a:lvl9pPr marL="3656665"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873F5-3B29-404A-A613-C748676C9B7B}" type="slidenum">
              <a:rPr lang="en-US"/>
              <a:pPr/>
              <a:t>‹#›</a:t>
            </a:fld>
            <a:endParaRPr lang="en-US"/>
          </a:p>
        </p:txBody>
      </p:sp>
    </p:spTree>
    <p:extLst>
      <p:ext uri="{BB962C8B-B14F-4D97-AF65-F5344CB8AC3E}">
        <p14:creationId xmlns:p14="http://schemas.microsoft.com/office/powerpoint/2010/main" val="23044939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2"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2" y="871538"/>
            <a:ext cx="7802563" cy="5851526"/>
          </a:xfrm>
        </p:spPr>
        <p:txBody>
          <a:bodyPr/>
          <a:lstStyle>
            <a:lvl1pPr marL="0" indent="0">
              <a:buNone/>
              <a:defRPr sz="3100"/>
            </a:lvl1pPr>
            <a:lvl2pPr marL="457082" indent="0">
              <a:buNone/>
              <a:defRPr sz="2800"/>
            </a:lvl2pPr>
            <a:lvl3pPr marL="914166" indent="0">
              <a:buNone/>
              <a:defRPr sz="2400"/>
            </a:lvl3pPr>
            <a:lvl4pPr marL="1371248" indent="0">
              <a:buNone/>
              <a:defRPr sz="2000"/>
            </a:lvl4pPr>
            <a:lvl5pPr marL="1828331" indent="0">
              <a:buNone/>
              <a:defRPr sz="2000"/>
            </a:lvl5pPr>
            <a:lvl6pPr marL="2285417" indent="0">
              <a:buNone/>
              <a:defRPr sz="2000"/>
            </a:lvl6pPr>
            <a:lvl7pPr marL="2742497" indent="0">
              <a:buNone/>
              <a:defRPr sz="2000"/>
            </a:lvl7pPr>
            <a:lvl8pPr marL="3199582"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2549532" y="7634290"/>
            <a:ext cx="7802563" cy="1144587"/>
          </a:xfrm>
        </p:spPr>
        <p:txBody>
          <a:bodyPr/>
          <a:lstStyle>
            <a:lvl1pPr marL="0" indent="0">
              <a:buNone/>
              <a:defRPr sz="1400"/>
            </a:lvl1pPr>
            <a:lvl2pPr marL="457082" indent="0">
              <a:buNone/>
              <a:defRPr sz="1100"/>
            </a:lvl2pPr>
            <a:lvl3pPr marL="914166" indent="0">
              <a:buNone/>
              <a:defRPr sz="1000"/>
            </a:lvl3pPr>
            <a:lvl4pPr marL="1371248" indent="0">
              <a:buNone/>
              <a:defRPr sz="900"/>
            </a:lvl4pPr>
            <a:lvl5pPr marL="1828331" indent="0">
              <a:buNone/>
              <a:defRPr sz="900"/>
            </a:lvl5pPr>
            <a:lvl6pPr marL="2285417" indent="0">
              <a:buNone/>
              <a:defRPr sz="900"/>
            </a:lvl6pPr>
            <a:lvl7pPr marL="2742497" indent="0">
              <a:buNone/>
              <a:defRPr sz="900"/>
            </a:lvl7pPr>
            <a:lvl8pPr marL="3199582" indent="0">
              <a:buNone/>
              <a:defRPr sz="900"/>
            </a:lvl8pPr>
            <a:lvl9pPr marL="3656665"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019EE70-564C-473F-B478-BAA3B2D9088E}" type="slidenum">
              <a:rPr lang="en-US"/>
              <a:pPr/>
              <a:t>‹#›</a:t>
            </a:fld>
            <a:endParaRPr lang="en-US"/>
          </a:p>
        </p:txBody>
      </p:sp>
    </p:spTree>
    <p:extLst>
      <p:ext uri="{BB962C8B-B14F-4D97-AF65-F5344CB8AC3E}">
        <p14:creationId xmlns:p14="http://schemas.microsoft.com/office/powerpoint/2010/main" val="40906870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3"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3314" name="Rectangle 2"/>
          <p:cNvSpPr>
            <a:spLocks noGrp="1" noChangeArrowheads="1"/>
          </p:cNvSpPr>
          <p:nvPr>
            <p:ph type="title"/>
          </p:nvPr>
        </p:nvSpPr>
        <p:spPr bwMode="auto">
          <a:xfrm>
            <a:off x="650876" y="6"/>
            <a:ext cx="10294938" cy="208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65007" bIns="0" numCol="1" anchor="b" anchorCtr="0" compatLnSpc="1">
            <a:prstTxWarp prst="textNoShape">
              <a:avLst/>
            </a:prstTxWarp>
          </a:bodyPr>
          <a:lstStyle/>
          <a:p>
            <a:pPr lvl="0"/>
            <a:r>
              <a:rPr lang="en-US" smtClean="0">
                <a:sym typeface="Trebuchet MS Bold" charset="0"/>
              </a:rPr>
              <a:t>Click to edit Master title style</a:t>
            </a:r>
          </a:p>
        </p:txBody>
      </p:sp>
      <p:sp>
        <p:nvSpPr>
          <p:cNvPr id="13315" name="Rectangle 3"/>
          <p:cNvSpPr>
            <a:spLocks noGrp="1" noChangeArrowheads="1"/>
          </p:cNvSpPr>
          <p:nvPr>
            <p:ph type="body" idx="1"/>
          </p:nvPr>
        </p:nvSpPr>
        <p:spPr bwMode="auto">
          <a:xfrm>
            <a:off x="650876" y="2289175"/>
            <a:ext cx="10294938" cy="746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3484" tIns="63484" rIns="130012" bIns="63484" numCol="1" anchor="t" anchorCtr="0" compatLnSpc="1">
            <a:prstTxWarp prst="textNoShape">
              <a:avLst/>
            </a:prstTxWarp>
          </a:bodyPr>
          <a:lstStyle/>
          <a:p>
            <a:pPr lvl="0"/>
            <a:r>
              <a:rPr lang="en-US" smtClean="0">
                <a:sym typeface="Trebuchet MS" charset="0"/>
              </a:rPr>
              <a:t>Click to edit Master text styles</a:t>
            </a:r>
          </a:p>
          <a:p>
            <a:pPr lvl="1"/>
            <a:r>
              <a:rPr lang="en-US" smtClean="0">
                <a:sym typeface="Trebuchet MS" charset="0"/>
              </a:rPr>
              <a:t>Second level</a:t>
            </a:r>
          </a:p>
          <a:p>
            <a:pPr lvl="2"/>
            <a:r>
              <a:rPr lang="en-US" smtClean="0">
                <a:sym typeface="Trebuchet MS" charset="0"/>
              </a:rPr>
              <a:t>Third level</a:t>
            </a:r>
          </a:p>
          <a:p>
            <a:pPr lvl="3"/>
            <a:r>
              <a:rPr lang="en-US" smtClean="0">
                <a:sym typeface="Trebuchet MS" charset="0"/>
              </a:rPr>
              <a:t>Fourth level</a:t>
            </a:r>
          </a:p>
          <a:p>
            <a:pPr lvl="4"/>
            <a:r>
              <a:rPr lang="en-US" smtClean="0">
                <a:sym typeface="Trebuchet MS" charset="0"/>
              </a:rPr>
              <a:t>Fifth level</a:t>
            </a:r>
          </a:p>
        </p:txBody>
      </p:sp>
      <p:sp>
        <p:nvSpPr>
          <p:cNvPr id="13316" name="Text Box 4"/>
          <p:cNvSpPr txBox="1">
            <a:spLocks noGrp="1" noChangeArrowheads="1"/>
          </p:cNvSpPr>
          <p:nvPr>
            <p:ph type="sldNum" sz="quarter" idx="4"/>
          </p:nvPr>
        </p:nvSpPr>
        <p:spPr bwMode="auto">
          <a:xfrm>
            <a:off x="9886951" y="9405938"/>
            <a:ext cx="2159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15" tIns="45708" rIns="91415" bIns="45708" numCol="1" anchor="b" anchorCtr="0" compatLnSpc="1">
            <a:prstTxWarp prst="textNoShape">
              <a:avLst/>
            </a:prstTxWarp>
          </a:bodyPr>
          <a:lstStyle>
            <a:lvl1pPr algn="ctr">
              <a:defRPr sz="1600">
                <a:solidFill>
                  <a:srgbClr val="B13F9A"/>
                </a:solidFill>
                <a:latin typeface="Gill Sans" charset="0"/>
                <a:ea typeface="Gill Sans" charset="0"/>
                <a:cs typeface="Gill Sans" charset="0"/>
              </a:defRPr>
            </a:lvl1pPr>
            <a:lvl2pPr algn="l">
              <a:defRPr sz="1100">
                <a:solidFill>
                  <a:schemeClr val="tx1"/>
                </a:solidFill>
                <a:latin typeface="Gill Sans" charset="0"/>
              </a:defRPr>
            </a:lvl2pPr>
            <a:lvl3pPr algn="l">
              <a:defRPr sz="1100">
                <a:solidFill>
                  <a:schemeClr val="tx1"/>
                </a:solidFill>
                <a:latin typeface="Gill Sans" charset="0"/>
              </a:defRPr>
            </a:lvl3pPr>
            <a:lvl4pPr algn="l">
              <a:defRPr sz="1100">
                <a:solidFill>
                  <a:schemeClr val="tx1"/>
                </a:solidFill>
                <a:latin typeface="Gill Sans" charset="0"/>
              </a:defRPr>
            </a:lvl4pPr>
            <a:lvl5pPr algn="l">
              <a:defRPr sz="1100">
                <a:solidFill>
                  <a:schemeClr val="tx1"/>
                </a:solidFill>
                <a:latin typeface="Gill Sans" charset="0"/>
              </a:defRPr>
            </a:lvl5pPr>
            <a:lvl6pPr fontAlgn="base">
              <a:spcBef>
                <a:spcPct val="0"/>
              </a:spcBef>
              <a:spcAft>
                <a:spcPct val="0"/>
              </a:spcAft>
              <a:defRPr sz="1100">
                <a:solidFill>
                  <a:schemeClr val="tx1"/>
                </a:solidFill>
                <a:latin typeface="Gill Sans" charset="0"/>
              </a:defRPr>
            </a:lvl6pPr>
            <a:lvl7pPr fontAlgn="base">
              <a:spcBef>
                <a:spcPct val="0"/>
              </a:spcBef>
              <a:spcAft>
                <a:spcPct val="0"/>
              </a:spcAft>
              <a:defRPr sz="1100">
                <a:solidFill>
                  <a:schemeClr val="tx1"/>
                </a:solidFill>
                <a:latin typeface="Gill Sans" charset="0"/>
              </a:defRPr>
            </a:lvl7pPr>
            <a:lvl8pPr fontAlgn="base">
              <a:spcBef>
                <a:spcPct val="0"/>
              </a:spcBef>
              <a:spcAft>
                <a:spcPct val="0"/>
              </a:spcAft>
              <a:defRPr sz="1100">
                <a:solidFill>
                  <a:schemeClr val="tx1"/>
                </a:solidFill>
                <a:latin typeface="Gill Sans" charset="0"/>
              </a:defRPr>
            </a:lvl8pPr>
            <a:lvl9pPr fontAlgn="base">
              <a:spcBef>
                <a:spcPct val="0"/>
              </a:spcBef>
              <a:spcAft>
                <a:spcPct val="0"/>
              </a:spcAft>
              <a:defRPr sz="1100">
                <a:solidFill>
                  <a:schemeClr val="tx1"/>
                </a:solidFill>
                <a:latin typeface="Gill Sans" charset="0"/>
              </a:defRPr>
            </a:lvl9pPr>
          </a:lstStyle>
          <a:p>
            <a:fld id="{6BDF144B-56C0-47D9-B78C-9FE5044A041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hf hdr="0" ftr="0" dt="0"/>
  <p:txStyles>
    <p:titleStyle>
      <a:lvl1pPr marL="63484" algn="l" rtl="0" fontAlgn="base">
        <a:spcBef>
          <a:spcPct val="0"/>
        </a:spcBef>
        <a:spcAft>
          <a:spcPct val="0"/>
        </a:spcAft>
        <a:defRPr sz="5400">
          <a:solidFill>
            <a:srgbClr val="000000"/>
          </a:solidFill>
          <a:latin typeface="+mj-lt"/>
          <a:ea typeface="+mj-ea"/>
          <a:cs typeface="+mj-cs"/>
          <a:sym typeface="Trebuchet MS Bold" charset="0"/>
        </a:defRPr>
      </a:lvl1pPr>
      <a:lvl2pPr marL="63484" algn="l" rtl="0" fontAlgn="base">
        <a:spcBef>
          <a:spcPct val="0"/>
        </a:spcBef>
        <a:spcAft>
          <a:spcPct val="0"/>
        </a:spcAft>
        <a:defRPr sz="5400">
          <a:solidFill>
            <a:srgbClr val="000000"/>
          </a:solidFill>
          <a:latin typeface="Trebuchet MS Bold" charset="0"/>
          <a:ea typeface="ヒラギノ角ゴ ProN W6" charset="0"/>
          <a:cs typeface="ヒラギノ角ゴ ProN W6" charset="0"/>
          <a:sym typeface="Trebuchet MS Bold" charset="0"/>
        </a:defRPr>
      </a:lvl2pPr>
      <a:lvl3pPr marL="63484" algn="l" rtl="0" fontAlgn="base">
        <a:spcBef>
          <a:spcPct val="0"/>
        </a:spcBef>
        <a:spcAft>
          <a:spcPct val="0"/>
        </a:spcAft>
        <a:defRPr sz="5400">
          <a:solidFill>
            <a:srgbClr val="000000"/>
          </a:solidFill>
          <a:latin typeface="Trebuchet MS Bold" charset="0"/>
          <a:ea typeface="ヒラギノ角ゴ ProN W6" charset="0"/>
          <a:cs typeface="ヒラギノ角ゴ ProN W6" charset="0"/>
          <a:sym typeface="Trebuchet MS Bold" charset="0"/>
        </a:defRPr>
      </a:lvl3pPr>
      <a:lvl4pPr marL="63484" algn="l" rtl="0" fontAlgn="base">
        <a:spcBef>
          <a:spcPct val="0"/>
        </a:spcBef>
        <a:spcAft>
          <a:spcPct val="0"/>
        </a:spcAft>
        <a:defRPr sz="5400">
          <a:solidFill>
            <a:srgbClr val="000000"/>
          </a:solidFill>
          <a:latin typeface="Trebuchet MS Bold" charset="0"/>
          <a:ea typeface="ヒラギノ角ゴ ProN W6" charset="0"/>
          <a:cs typeface="ヒラギノ角ゴ ProN W6" charset="0"/>
          <a:sym typeface="Trebuchet MS Bold" charset="0"/>
        </a:defRPr>
      </a:lvl4pPr>
      <a:lvl5pPr marL="63484" algn="l" rtl="0" fontAlgn="base">
        <a:spcBef>
          <a:spcPct val="0"/>
        </a:spcBef>
        <a:spcAft>
          <a:spcPct val="0"/>
        </a:spcAft>
        <a:defRPr sz="5400">
          <a:solidFill>
            <a:srgbClr val="000000"/>
          </a:solidFill>
          <a:latin typeface="Trebuchet MS Bold" charset="0"/>
          <a:ea typeface="ヒラギノ角ゴ ProN W6" charset="0"/>
          <a:cs typeface="ヒラギノ角ゴ ProN W6" charset="0"/>
          <a:sym typeface="Trebuchet MS Bold" charset="0"/>
        </a:defRPr>
      </a:lvl5pPr>
      <a:lvl6pPr marL="520565" algn="l" rtl="0" fontAlgn="base">
        <a:spcBef>
          <a:spcPct val="0"/>
        </a:spcBef>
        <a:spcAft>
          <a:spcPct val="0"/>
        </a:spcAft>
        <a:defRPr sz="5400">
          <a:solidFill>
            <a:srgbClr val="000000"/>
          </a:solidFill>
          <a:latin typeface="Trebuchet MS Bold" charset="0"/>
          <a:ea typeface="ヒラギノ角ゴ ProN W6" charset="0"/>
          <a:cs typeface="ヒラギノ角ゴ ProN W6" charset="0"/>
          <a:sym typeface="Trebuchet MS Bold" charset="0"/>
        </a:defRPr>
      </a:lvl6pPr>
      <a:lvl7pPr marL="977649" algn="l" rtl="0" fontAlgn="base">
        <a:spcBef>
          <a:spcPct val="0"/>
        </a:spcBef>
        <a:spcAft>
          <a:spcPct val="0"/>
        </a:spcAft>
        <a:defRPr sz="5400">
          <a:solidFill>
            <a:srgbClr val="000000"/>
          </a:solidFill>
          <a:latin typeface="Trebuchet MS Bold" charset="0"/>
          <a:ea typeface="ヒラギノ角ゴ ProN W6" charset="0"/>
          <a:cs typeface="ヒラギノ角ゴ ProN W6" charset="0"/>
          <a:sym typeface="Trebuchet MS Bold" charset="0"/>
        </a:defRPr>
      </a:lvl7pPr>
      <a:lvl8pPr marL="1434731" algn="l" rtl="0" fontAlgn="base">
        <a:spcBef>
          <a:spcPct val="0"/>
        </a:spcBef>
        <a:spcAft>
          <a:spcPct val="0"/>
        </a:spcAft>
        <a:defRPr sz="5400">
          <a:solidFill>
            <a:srgbClr val="000000"/>
          </a:solidFill>
          <a:latin typeface="Trebuchet MS Bold" charset="0"/>
          <a:ea typeface="ヒラギノ角ゴ ProN W6" charset="0"/>
          <a:cs typeface="ヒラギノ角ゴ ProN W6" charset="0"/>
          <a:sym typeface="Trebuchet MS Bold" charset="0"/>
        </a:defRPr>
      </a:lvl8pPr>
      <a:lvl9pPr marL="1891816" algn="l" rtl="0" fontAlgn="base">
        <a:spcBef>
          <a:spcPct val="0"/>
        </a:spcBef>
        <a:spcAft>
          <a:spcPct val="0"/>
        </a:spcAft>
        <a:defRPr sz="5400">
          <a:solidFill>
            <a:srgbClr val="000000"/>
          </a:solidFill>
          <a:latin typeface="Trebuchet MS Bold" charset="0"/>
          <a:ea typeface="ヒラギノ角ゴ ProN W6" charset="0"/>
          <a:cs typeface="ヒラギノ角ゴ ProN W6" charset="0"/>
          <a:sym typeface="Trebuchet MS Bold" charset="0"/>
        </a:defRPr>
      </a:lvl9pPr>
    </p:titleStyle>
    <p:bodyStyle>
      <a:lvl1pPr marL="390425" indent="-388838" algn="l" rtl="0" fontAlgn="base">
        <a:spcBef>
          <a:spcPts val="900"/>
        </a:spcBef>
        <a:spcAft>
          <a:spcPct val="0"/>
        </a:spcAft>
        <a:buClr>
          <a:srgbClr val="B13F9A"/>
        </a:buClr>
        <a:buSzPct val="73000"/>
        <a:buFont typeface="Wingdings 2" charset="2"/>
        <a:buChar char=""/>
        <a:defRPr sz="3700">
          <a:solidFill>
            <a:srgbClr val="000000"/>
          </a:solidFill>
          <a:latin typeface="+mn-lt"/>
          <a:ea typeface="+mn-ea"/>
          <a:cs typeface="+mn-cs"/>
          <a:sym typeface="Trebuchet MS" charset="0"/>
        </a:defRPr>
      </a:lvl1pPr>
      <a:lvl2pPr marL="741177" indent="-323768" algn="l" rtl="0" fontAlgn="base">
        <a:spcBef>
          <a:spcPts val="700"/>
        </a:spcBef>
        <a:spcAft>
          <a:spcPct val="0"/>
        </a:spcAft>
        <a:buClr>
          <a:srgbClr val="F9B639"/>
        </a:buClr>
        <a:buSzPct val="80000"/>
        <a:buFont typeface="Wingdings 2" charset="2"/>
        <a:buChar char="¡"/>
        <a:defRPr sz="3300">
          <a:solidFill>
            <a:srgbClr val="6C6C6C"/>
          </a:solidFill>
          <a:latin typeface="+mn-lt"/>
          <a:ea typeface="+mn-ea"/>
          <a:cs typeface="+mn-cs"/>
          <a:sym typeface="Trebuchet MS" charset="0"/>
        </a:defRPr>
      </a:lvl2pPr>
      <a:lvl3pPr marL="1079222" indent="-323768" algn="l" rtl="0" fontAlgn="base">
        <a:spcBef>
          <a:spcPts val="600"/>
        </a:spcBef>
        <a:spcAft>
          <a:spcPct val="0"/>
        </a:spcAft>
        <a:buClr>
          <a:srgbClr val="F9B639"/>
        </a:buClr>
        <a:buSzPct val="60000"/>
        <a:buFont typeface="Wingdings" charset="2"/>
        <a:buChar char="¢"/>
        <a:defRPr sz="2800">
          <a:solidFill>
            <a:srgbClr val="000000"/>
          </a:solidFill>
          <a:latin typeface="+mn-lt"/>
          <a:ea typeface="+mn-ea"/>
          <a:cs typeface="+mn-cs"/>
          <a:sym typeface="Trebuchet MS" charset="0"/>
        </a:defRPr>
      </a:lvl3pPr>
      <a:lvl4pPr marL="1431555" indent="-323768" algn="l" rtl="0" fontAlgn="base">
        <a:spcBef>
          <a:spcPts val="600"/>
        </a:spcBef>
        <a:spcAft>
          <a:spcPct val="0"/>
        </a:spcAft>
        <a:buClr>
          <a:srgbClr val="F9B639"/>
        </a:buClr>
        <a:buSzPct val="80000"/>
        <a:buFont typeface="Wingdings 2" charset="2"/>
        <a:buChar char=""/>
        <a:defRPr sz="2800">
          <a:solidFill>
            <a:srgbClr val="6C6C6C"/>
          </a:solidFill>
          <a:latin typeface="+mn-lt"/>
          <a:ea typeface="+mn-ea"/>
          <a:cs typeface="+mn-cs"/>
          <a:sym typeface="Trebuchet MS" charset="0"/>
        </a:defRPr>
      </a:lvl4pPr>
      <a:lvl5pPr marL="1820396" indent="-323768" algn="l" rtl="0" fontAlgn="base">
        <a:spcBef>
          <a:spcPts val="600"/>
        </a:spcBef>
        <a:spcAft>
          <a:spcPct val="0"/>
        </a:spcAft>
        <a:buClr>
          <a:srgbClr val="F9B639"/>
        </a:buClr>
        <a:buSzPct val="69000"/>
        <a:buFont typeface="Wingdings" charset="2"/>
        <a:buChar char="¤"/>
        <a:defRPr sz="2600">
          <a:solidFill>
            <a:srgbClr val="000000"/>
          </a:solidFill>
          <a:latin typeface="+mn-lt"/>
          <a:ea typeface="+mn-ea"/>
          <a:cs typeface="+mn-cs"/>
          <a:sym typeface="Trebuchet MS" charset="0"/>
        </a:defRPr>
      </a:lvl5pPr>
      <a:lvl6pPr marL="2277480" indent="-323768" algn="l" rtl="0" fontAlgn="base">
        <a:spcBef>
          <a:spcPts val="600"/>
        </a:spcBef>
        <a:spcAft>
          <a:spcPct val="0"/>
        </a:spcAft>
        <a:buClr>
          <a:srgbClr val="F9B639"/>
        </a:buClr>
        <a:buSzPct val="69000"/>
        <a:buFont typeface="Wingdings" charset="2"/>
        <a:buChar char="¤"/>
        <a:defRPr sz="2600">
          <a:solidFill>
            <a:srgbClr val="000000"/>
          </a:solidFill>
          <a:latin typeface="+mn-lt"/>
          <a:ea typeface="+mn-ea"/>
          <a:cs typeface="+mn-cs"/>
          <a:sym typeface="Trebuchet MS" charset="0"/>
        </a:defRPr>
      </a:lvl6pPr>
      <a:lvl7pPr marL="2734561" indent="-323768" algn="l" rtl="0" fontAlgn="base">
        <a:spcBef>
          <a:spcPts val="600"/>
        </a:spcBef>
        <a:spcAft>
          <a:spcPct val="0"/>
        </a:spcAft>
        <a:buClr>
          <a:srgbClr val="F9B639"/>
        </a:buClr>
        <a:buSzPct val="69000"/>
        <a:buFont typeface="Wingdings" charset="2"/>
        <a:buChar char="¤"/>
        <a:defRPr sz="2600">
          <a:solidFill>
            <a:srgbClr val="000000"/>
          </a:solidFill>
          <a:latin typeface="+mn-lt"/>
          <a:ea typeface="+mn-ea"/>
          <a:cs typeface="+mn-cs"/>
          <a:sym typeface="Trebuchet MS" charset="0"/>
        </a:defRPr>
      </a:lvl7pPr>
      <a:lvl8pPr marL="3191646" indent="-323768" algn="l" rtl="0" fontAlgn="base">
        <a:spcBef>
          <a:spcPts val="600"/>
        </a:spcBef>
        <a:spcAft>
          <a:spcPct val="0"/>
        </a:spcAft>
        <a:buClr>
          <a:srgbClr val="F9B639"/>
        </a:buClr>
        <a:buSzPct val="69000"/>
        <a:buFont typeface="Wingdings" charset="2"/>
        <a:buChar char="¤"/>
        <a:defRPr sz="2600">
          <a:solidFill>
            <a:srgbClr val="000000"/>
          </a:solidFill>
          <a:latin typeface="+mn-lt"/>
          <a:ea typeface="+mn-ea"/>
          <a:cs typeface="+mn-cs"/>
          <a:sym typeface="Trebuchet MS" charset="0"/>
        </a:defRPr>
      </a:lvl8pPr>
      <a:lvl9pPr marL="3648731" indent="-323768" algn="l" rtl="0" fontAlgn="base">
        <a:spcBef>
          <a:spcPts val="600"/>
        </a:spcBef>
        <a:spcAft>
          <a:spcPct val="0"/>
        </a:spcAft>
        <a:buClr>
          <a:srgbClr val="F9B639"/>
        </a:buClr>
        <a:buSzPct val="69000"/>
        <a:buFont typeface="Wingdings" charset="2"/>
        <a:buChar char="¤"/>
        <a:defRPr sz="2600">
          <a:solidFill>
            <a:srgbClr val="000000"/>
          </a:solidFill>
          <a:latin typeface="+mn-lt"/>
          <a:ea typeface="+mn-ea"/>
          <a:cs typeface="+mn-cs"/>
          <a:sym typeface="Trebuchet MS" charset="0"/>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8" algn="l" defTabSz="914166" rtl="0" eaLnBrk="1" latinLnBrk="0" hangingPunct="1">
        <a:defRPr sz="1800" kern="1200">
          <a:solidFill>
            <a:schemeClr val="tx1"/>
          </a:solidFill>
          <a:latin typeface="+mn-lt"/>
          <a:ea typeface="+mn-ea"/>
          <a:cs typeface="+mn-cs"/>
        </a:defRPr>
      </a:lvl4pPr>
      <a:lvl5pPr marL="1828331" algn="l" defTabSz="914166" rtl="0" eaLnBrk="1" latinLnBrk="0" hangingPunct="1">
        <a:defRPr sz="1800" kern="1200">
          <a:solidFill>
            <a:schemeClr val="tx1"/>
          </a:solidFill>
          <a:latin typeface="+mn-lt"/>
          <a:ea typeface="+mn-ea"/>
          <a:cs typeface="+mn-cs"/>
        </a:defRPr>
      </a:lvl5pPr>
      <a:lvl6pPr marL="2285417" algn="l" defTabSz="914166" rtl="0" eaLnBrk="1" latinLnBrk="0" hangingPunct="1">
        <a:defRPr sz="1800" kern="1200">
          <a:solidFill>
            <a:schemeClr val="tx1"/>
          </a:solidFill>
          <a:latin typeface="+mn-lt"/>
          <a:ea typeface="+mn-ea"/>
          <a:cs typeface="+mn-cs"/>
        </a:defRPr>
      </a:lvl6pPr>
      <a:lvl7pPr marL="2742497" algn="l" defTabSz="914166" rtl="0" eaLnBrk="1" latinLnBrk="0" hangingPunct="1">
        <a:defRPr sz="1800" kern="1200">
          <a:solidFill>
            <a:schemeClr val="tx1"/>
          </a:solidFill>
          <a:latin typeface="+mn-lt"/>
          <a:ea typeface="+mn-ea"/>
          <a:cs typeface="+mn-cs"/>
        </a:defRPr>
      </a:lvl7pPr>
      <a:lvl8pPr marL="3199582" algn="l" defTabSz="914166" rtl="0" eaLnBrk="1" latinLnBrk="0" hangingPunct="1">
        <a:defRPr sz="1800" kern="1200">
          <a:solidFill>
            <a:schemeClr val="tx1"/>
          </a:solidFill>
          <a:latin typeface="+mn-lt"/>
          <a:ea typeface="+mn-ea"/>
          <a:cs typeface="+mn-cs"/>
        </a:defRPr>
      </a:lvl8pPr>
      <a:lvl9pPr marL="3656665"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ctrTitle"/>
          </p:nvPr>
        </p:nvSpPr>
        <p:spPr/>
        <p:txBody>
          <a:bodyPr/>
          <a:lstStyle/>
          <a:p>
            <a:r>
              <a:rPr lang="en-US" sz="6600" dirty="0" smtClean="0"/>
              <a:t>The Liver</a:t>
            </a:r>
            <a:endParaRPr lang="en-US" sz="6600" dirty="0"/>
          </a:p>
        </p:txBody>
      </p:sp>
      <p:sp>
        <p:nvSpPr>
          <p:cNvPr id="16387" name="Rectangle 3"/>
          <p:cNvSpPr>
            <a:spLocks noGrp="1" noChangeArrowheads="1"/>
          </p:cNvSpPr>
          <p:nvPr>
            <p:ph type="subTitle" idx="1"/>
          </p:nvPr>
        </p:nvSpPr>
        <p:spPr>
          <a:ln/>
        </p:spPr>
        <p:txBody>
          <a:bodyPr rIns="196542"/>
          <a:lstStyle/>
          <a:p>
            <a:pPr marL="453909"/>
            <a:r>
              <a:rPr lang="en-US" dirty="0"/>
              <a:t>Chapter </a:t>
            </a:r>
            <a:r>
              <a:rPr lang="en-US" dirty="0" smtClean="0"/>
              <a:t>5</a:t>
            </a:r>
            <a:r>
              <a:rPr lang="en-US" dirty="0"/>
              <a:t> </a:t>
            </a:r>
            <a:r>
              <a:rPr lang="en-US" dirty="0" smtClean="0"/>
              <a:t>pages 101-142</a:t>
            </a:r>
          </a:p>
          <a:p>
            <a:pPr marL="453909"/>
            <a:r>
              <a:rPr lang="en-US" dirty="0" smtClean="0"/>
              <a:t>Chapter 4 pages 90-95</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Segmental Division</a:t>
            </a:r>
            <a:endParaRPr lang="en-US" dirty="0"/>
          </a:p>
        </p:txBody>
      </p:sp>
      <p:pic>
        <p:nvPicPr>
          <p:cNvPr id="5" name="Content Placeholder 4"/>
          <p:cNvPicPr>
            <a:picLocks noGrp="1" noChangeAspect="1"/>
          </p:cNvPicPr>
          <p:nvPr>
            <p:ph idx="1"/>
          </p:nvPr>
        </p:nvPicPr>
        <p:blipFill>
          <a:blip r:embed="rId2"/>
          <a:stretch>
            <a:fillRect/>
          </a:stretch>
        </p:blipFill>
        <p:spPr>
          <a:xfrm>
            <a:off x="650876" y="2236172"/>
            <a:ext cx="10652123" cy="7014812"/>
          </a:xfrm>
          <a:prstGeom prst="rect">
            <a:avLst/>
          </a:prstGeom>
        </p:spPr>
      </p:pic>
      <p:sp>
        <p:nvSpPr>
          <p:cNvPr id="4" name="Slide Number Placeholder 3"/>
          <p:cNvSpPr>
            <a:spLocks noGrp="1"/>
          </p:cNvSpPr>
          <p:nvPr>
            <p:ph type="sldNum" sz="quarter" idx="10"/>
          </p:nvPr>
        </p:nvSpPr>
        <p:spPr/>
        <p:txBody>
          <a:bodyPr/>
          <a:lstStyle/>
          <a:p>
            <a:fld id="{2733F99E-17F1-4271-B033-BD0EC8D553D8}" type="slidenum">
              <a:rPr lang="en-US" smtClean="0"/>
              <a:pPr/>
              <a:t>10</a:t>
            </a:fld>
            <a:endParaRPr lang="en-US"/>
          </a:p>
        </p:txBody>
      </p:sp>
    </p:spTree>
    <p:extLst>
      <p:ext uri="{BB962C8B-B14F-4D97-AF65-F5344CB8AC3E}">
        <p14:creationId xmlns:p14="http://schemas.microsoft.com/office/powerpoint/2010/main" val="7636665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Hepatic Circulation</a:t>
            </a:r>
            <a:endParaRPr lang="en-US" dirty="0"/>
          </a:p>
        </p:txBody>
      </p:sp>
      <p:sp>
        <p:nvSpPr>
          <p:cNvPr id="31747" name="Rectangle 3"/>
          <p:cNvSpPr>
            <a:spLocks noGrp="1" noChangeArrowheads="1"/>
          </p:cNvSpPr>
          <p:nvPr>
            <p:ph sz="half" idx="1"/>
          </p:nvPr>
        </p:nvSpPr>
        <p:spPr>
          <a:xfrm>
            <a:off x="569919" y="2743200"/>
            <a:ext cx="5070475" cy="5635625"/>
          </a:xfrm>
          <a:ln/>
        </p:spPr>
        <p:txBody>
          <a:bodyPr rIns="196542"/>
          <a:lstStyle/>
          <a:p>
            <a:pPr marL="953843"/>
            <a:r>
              <a:rPr lang="en-US" sz="3200" dirty="0"/>
              <a:t>dual blood supply</a:t>
            </a:r>
          </a:p>
          <a:p>
            <a:pPr marL="1304591" lvl="1"/>
            <a:r>
              <a:rPr lang="en-US" sz="2800" dirty="0"/>
              <a:t>hepatic artery</a:t>
            </a:r>
          </a:p>
          <a:p>
            <a:pPr marL="1304591" lvl="1"/>
            <a:r>
              <a:rPr lang="en-US" sz="2800" dirty="0"/>
              <a:t>portal vein</a:t>
            </a:r>
          </a:p>
          <a:p>
            <a:pPr marL="953843"/>
            <a:r>
              <a:rPr lang="en-US" sz="3200" dirty="0"/>
              <a:t>Porta </a:t>
            </a:r>
            <a:r>
              <a:rPr lang="en-US" sz="3200" dirty="0" err="1"/>
              <a:t>hepatis</a:t>
            </a:r>
            <a:r>
              <a:rPr lang="en-US" sz="3200" dirty="0"/>
              <a:t> – PV and HA enter and CBD exits</a:t>
            </a:r>
          </a:p>
          <a:p>
            <a:pPr marL="953843"/>
            <a:r>
              <a:rPr lang="en-US" sz="3200" dirty="0"/>
              <a:t>Drainage by hepatic veins directly into IVC</a:t>
            </a:r>
          </a:p>
        </p:txBody>
      </p:sp>
      <p:pic>
        <p:nvPicPr>
          <p:cNvPr id="3174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345" y="3048000"/>
            <a:ext cx="5758652" cy="430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50876" y="7"/>
            <a:ext cx="10294938" cy="1523994"/>
          </a:xfrm>
        </p:spPr>
        <p:txBody>
          <a:bodyPr/>
          <a:lstStyle/>
          <a:p>
            <a:r>
              <a:rPr lang="en-US" dirty="0" smtClean="0"/>
              <a:t>Portal Veins</a:t>
            </a:r>
            <a:endParaRPr lang="en-US" dirty="0"/>
          </a:p>
        </p:txBody>
      </p:sp>
      <p:sp>
        <p:nvSpPr>
          <p:cNvPr id="33795" name="Rectangle 3"/>
          <p:cNvSpPr>
            <a:spLocks noGrp="1" noChangeArrowheads="1"/>
          </p:cNvSpPr>
          <p:nvPr>
            <p:ph idx="1"/>
          </p:nvPr>
        </p:nvSpPr>
        <p:spPr>
          <a:xfrm>
            <a:off x="650876" y="802262"/>
            <a:ext cx="10294938" cy="6566959"/>
          </a:xfrm>
          <a:ln/>
        </p:spPr>
        <p:txBody>
          <a:bodyPr rIns="196542"/>
          <a:lstStyle/>
          <a:p>
            <a:pPr marL="953843"/>
            <a:endParaRPr lang="en-US" dirty="0"/>
          </a:p>
          <a:p>
            <a:pPr marL="953843"/>
            <a:r>
              <a:rPr lang="en-US" dirty="0"/>
              <a:t>70-75% of blood supply to liver</a:t>
            </a:r>
          </a:p>
          <a:p>
            <a:pPr marL="953843"/>
            <a:r>
              <a:rPr lang="en-US" dirty="0"/>
              <a:t>MPV originates just right of midline at junction of splenic vein and SMV</a:t>
            </a:r>
          </a:p>
          <a:p>
            <a:pPr marL="953843"/>
            <a:r>
              <a:rPr lang="en-US" dirty="0"/>
              <a:t>MPV gives rise to </a:t>
            </a:r>
            <a:r>
              <a:rPr lang="en-US" dirty="0" err="1"/>
              <a:t>Rt</a:t>
            </a:r>
            <a:r>
              <a:rPr lang="en-US" dirty="0"/>
              <a:t> and Lt branches</a:t>
            </a:r>
          </a:p>
          <a:p>
            <a:pPr marL="953843"/>
            <a:r>
              <a:rPr lang="en-US" dirty="0" err="1"/>
              <a:t>intralobar</a:t>
            </a:r>
            <a:r>
              <a:rPr lang="en-US" dirty="0"/>
              <a:t> and follow a horizontal course</a:t>
            </a:r>
          </a:p>
          <a:p>
            <a:pPr marL="953843"/>
            <a:r>
              <a:rPr lang="en-US" dirty="0"/>
              <a:t>echogenic walls</a:t>
            </a:r>
          </a:p>
          <a:p>
            <a:pPr marL="953843"/>
            <a:r>
              <a:rPr lang="en-US" dirty="0" err="1"/>
              <a:t>hepatopetal</a:t>
            </a:r>
            <a:r>
              <a:rPr lang="en-US" dirty="0"/>
              <a:t> Doppler flow with mild </a:t>
            </a:r>
            <a:r>
              <a:rPr lang="en-US" dirty="0" err="1"/>
              <a:t>phasicity</a:t>
            </a:r>
            <a:endParaRPr lang="en-US" dirty="0"/>
          </a:p>
        </p:txBody>
      </p:sp>
      <p:pic>
        <p:nvPicPr>
          <p:cNvPr id="6" name="Picture 5"/>
          <p:cNvPicPr>
            <a:picLocks noChangeAspect="1"/>
          </p:cNvPicPr>
          <p:nvPr/>
        </p:nvPicPr>
        <p:blipFill>
          <a:blip r:embed="rId4"/>
          <a:stretch>
            <a:fillRect/>
          </a:stretch>
        </p:blipFill>
        <p:spPr>
          <a:xfrm>
            <a:off x="3858723" y="6799876"/>
            <a:ext cx="2757686" cy="2743200"/>
          </a:xfrm>
          <a:prstGeom prst="rect">
            <a:avLst/>
          </a:prstGeom>
        </p:spPr>
      </p:pic>
      <p:pic>
        <p:nvPicPr>
          <p:cNvPr id="7" name="Picture 6"/>
          <p:cNvPicPr>
            <a:picLocks noChangeAspect="1"/>
          </p:cNvPicPr>
          <p:nvPr/>
        </p:nvPicPr>
        <p:blipFill>
          <a:blip r:embed="rId5"/>
          <a:stretch>
            <a:fillRect/>
          </a:stretch>
        </p:blipFill>
        <p:spPr>
          <a:xfrm>
            <a:off x="7265696" y="6187370"/>
            <a:ext cx="5033461" cy="3451929"/>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50876" y="-304800"/>
            <a:ext cx="10294938" cy="2081213"/>
          </a:xfrm>
        </p:spPr>
        <p:txBody>
          <a:bodyPr/>
          <a:lstStyle/>
          <a:p>
            <a:r>
              <a:rPr lang="en-US" dirty="0" smtClean="0"/>
              <a:t>Hepatic Arteries</a:t>
            </a:r>
            <a:endParaRPr lang="en-US" dirty="0"/>
          </a:p>
        </p:txBody>
      </p:sp>
      <p:sp>
        <p:nvSpPr>
          <p:cNvPr id="35843" name="Rectangle 3"/>
          <p:cNvSpPr>
            <a:spLocks noGrp="1" noChangeArrowheads="1"/>
          </p:cNvSpPr>
          <p:nvPr>
            <p:ph idx="1"/>
          </p:nvPr>
        </p:nvSpPr>
        <p:spPr>
          <a:xfrm>
            <a:off x="650876" y="2667000"/>
            <a:ext cx="10294938" cy="7464425"/>
          </a:xfrm>
          <a:ln/>
        </p:spPr>
        <p:txBody>
          <a:bodyPr rIns="196542"/>
          <a:lstStyle/>
          <a:p>
            <a:pPr marL="953843"/>
            <a:r>
              <a:rPr lang="en-US" dirty="0"/>
              <a:t>25-30% of blood supply to liver</a:t>
            </a:r>
          </a:p>
          <a:p>
            <a:pPr marL="953843"/>
            <a:r>
              <a:rPr lang="en-US" dirty="0"/>
              <a:t>common hepatic artery branches off celiac axis</a:t>
            </a:r>
          </a:p>
          <a:p>
            <a:pPr marL="953843"/>
            <a:r>
              <a:rPr lang="en-US" dirty="0"/>
              <a:t>proper hepatic artery enters liver at porta </a:t>
            </a:r>
            <a:r>
              <a:rPr lang="en-US" dirty="0" err="1"/>
              <a:t>hepatis</a:t>
            </a:r>
            <a:endParaRPr lang="en-US" dirty="0"/>
          </a:p>
          <a:p>
            <a:pPr marL="953843"/>
            <a:r>
              <a:rPr lang="en-US" dirty="0"/>
              <a:t>proper hepatic branches into </a:t>
            </a:r>
            <a:r>
              <a:rPr lang="en-US" dirty="0" err="1"/>
              <a:t>Rt</a:t>
            </a:r>
            <a:r>
              <a:rPr lang="en-US" dirty="0"/>
              <a:t> and Lt hepatic arteries</a:t>
            </a:r>
          </a:p>
          <a:p>
            <a:pPr marL="953843"/>
            <a:r>
              <a:rPr lang="en-US" dirty="0"/>
              <a:t>smaller in caliber than portal veins</a:t>
            </a:r>
          </a:p>
          <a:p>
            <a:pPr marL="953843"/>
            <a:r>
              <a:rPr lang="en-US" dirty="0"/>
              <a:t>low resistive Doppler flow pattern with </a:t>
            </a:r>
            <a:r>
              <a:rPr lang="en-US" dirty="0" err="1"/>
              <a:t>antegrade</a:t>
            </a:r>
            <a:r>
              <a:rPr lang="en-US" dirty="0"/>
              <a:t> flow throughout diastole</a:t>
            </a:r>
          </a:p>
        </p:txBody>
      </p:sp>
      <p:pic>
        <p:nvPicPr>
          <p:cNvPr id="6" name="Picture 5"/>
          <p:cNvPicPr>
            <a:picLocks noChangeAspect="1"/>
          </p:cNvPicPr>
          <p:nvPr/>
        </p:nvPicPr>
        <p:blipFill>
          <a:blip r:embed="rId4"/>
          <a:stretch>
            <a:fillRect/>
          </a:stretch>
        </p:blipFill>
        <p:spPr>
          <a:xfrm>
            <a:off x="8438692" y="68383"/>
            <a:ext cx="2831766" cy="32004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27785" y="-304799"/>
            <a:ext cx="10294938" cy="1676400"/>
          </a:xfrm>
        </p:spPr>
        <p:txBody>
          <a:bodyPr/>
          <a:lstStyle/>
          <a:p>
            <a:r>
              <a:rPr lang="en-US" dirty="0" smtClean="0"/>
              <a:t>Hepatic Veins</a:t>
            </a:r>
            <a:endParaRPr lang="en-US" dirty="0"/>
          </a:p>
        </p:txBody>
      </p:sp>
      <p:sp>
        <p:nvSpPr>
          <p:cNvPr id="37891" name="Rectangle 3"/>
          <p:cNvSpPr>
            <a:spLocks noGrp="1" noChangeArrowheads="1"/>
          </p:cNvSpPr>
          <p:nvPr>
            <p:ph idx="1"/>
          </p:nvPr>
        </p:nvSpPr>
        <p:spPr>
          <a:xfrm>
            <a:off x="627785" y="1676400"/>
            <a:ext cx="7015448" cy="7464425"/>
          </a:xfrm>
          <a:ln/>
        </p:spPr>
        <p:txBody>
          <a:bodyPr rIns="196542"/>
          <a:lstStyle/>
          <a:p>
            <a:pPr marL="953843"/>
            <a:r>
              <a:rPr lang="en-US" sz="3200" dirty="0"/>
              <a:t>intersegmental and </a:t>
            </a:r>
            <a:r>
              <a:rPr lang="en-US" sz="3200" dirty="0" err="1"/>
              <a:t>interlobar</a:t>
            </a:r>
            <a:r>
              <a:rPr lang="en-US" sz="3200" dirty="0"/>
              <a:t> and follow a longitudinal course</a:t>
            </a:r>
          </a:p>
          <a:p>
            <a:pPr marL="953843"/>
            <a:r>
              <a:rPr lang="en-US" sz="3200" dirty="0"/>
              <a:t>increase in caliber as they course toward the diaphragm and IVC</a:t>
            </a:r>
          </a:p>
          <a:p>
            <a:pPr marL="953843"/>
            <a:r>
              <a:rPr lang="en-US" sz="3200" dirty="0"/>
              <a:t>thin walls are hard to see </a:t>
            </a:r>
            <a:r>
              <a:rPr lang="en-US" sz="3200" dirty="0" err="1"/>
              <a:t>sonographically</a:t>
            </a:r>
            <a:endParaRPr lang="en-US" sz="3200" dirty="0"/>
          </a:p>
          <a:p>
            <a:pPr marL="953843"/>
            <a:r>
              <a:rPr lang="en-US" sz="3200" dirty="0"/>
              <a:t>convergence of the 3 hepatic veins with IVC is in the cephalad portion of liver</a:t>
            </a:r>
          </a:p>
          <a:p>
            <a:pPr marL="953843"/>
            <a:r>
              <a:rPr lang="en-US" sz="3200" dirty="0"/>
              <a:t>Doppler waveform dependent on activity and pressures in </a:t>
            </a:r>
            <a:r>
              <a:rPr lang="en-US" sz="3200" dirty="0" err="1"/>
              <a:t>Rt</a:t>
            </a:r>
            <a:r>
              <a:rPr lang="en-US" sz="3200" dirty="0"/>
              <a:t> atrium</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5567"/>
          <a:stretch/>
        </p:blipFill>
        <p:spPr>
          <a:xfrm>
            <a:off x="7644820" y="7204177"/>
            <a:ext cx="5359980" cy="2281034"/>
          </a:xfrm>
          <a:prstGeom prst="rect">
            <a:avLst/>
          </a:prstGeom>
        </p:spPr>
      </p:pic>
      <p:pic>
        <p:nvPicPr>
          <p:cNvPr id="6" name="Picture 5"/>
          <p:cNvPicPr>
            <a:picLocks noChangeAspect="1"/>
          </p:cNvPicPr>
          <p:nvPr/>
        </p:nvPicPr>
        <p:blipFill>
          <a:blip r:embed="rId5"/>
          <a:stretch>
            <a:fillRect/>
          </a:stretch>
        </p:blipFill>
        <p:spPr>
          <a:xfrm>
            <a:off x="8033919" y="1834318"/>
            <a:ext cx="4581781" cy="4878388"/>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50876" y="-304800"/>
            <a:ext cx="10294938" cy="2081213"/>
          </a:xfrm>
        </p:spPr>
        <p:txBody>
          <a:bodyPr/>
          <a:lstStyle/>
          <a:p>
            <a:r>
              <a:rPr lang="en-US" dirty="0" smtClean="0"/>
              <a:t>Anatomic Variants</a:t>
            </a:r>
            <a:endParaRPr lang="en-US" dirty="0"/>
          </a:p>
        </p:txBody>
      </p:sp>
      <p:sp>
        <p:nvSpPr>
          <p:cNvPr id="39939" name="Rectangle 3"/>
          <p:cNvSpPr>
            <a:spLocks noGrp="1" noChangeArrowheads="1"/>
          </p:cNvSpPr>
          <p:nvPr>
            <p:ph idx="1"/>
          </p:nvPr>
        </p:nvSpPr>
        <p:spPr>
          <a:ln/>
        </p:spPr>
        <p:txBody>
          <a:bodyPr rIns="196542"/>
          <a:lstStyle/>
          <a:p>
            <a:pPr marL="453909"/>
            <a:r>
              <a:rPr lang="en-US"/>
              <a:t>Situs inversus</a:t>
            </a:r>
          </a:p>
          <a:p>
            <a:pPr marL="453909"/>
            <a:r>
              <a:rPr lang="en-US"/>
              <a:t>Agenesis</a:t>
            </a:r>
          </a:p>
          <a:p>
            <a:pPr marL="453909"/>
            <a:r>
              <a:rPr lang="en-US"/>
              <a:t>Riedel’s lobe</a:t>
            </a:r>
          </a:p>
          <a:p>
            <a:pPr marL="453909"/>
            <a:r>
              <a:rPr lang="en-US"/>
              <a:t>Diaphragmatic indentations</a:t>
            </a:r>
          </a:p>
          <a:p>
            <a:pPr marL="453909"/>
            <a:r>
              <a:rPr lang="en-US"/>
              <a:t>Diaphragmatic hernia or omphalocele</a:t>
            </a:r>
          </a:p>
          <a:p>
            <a:pPr marL="453909"/>
            <a:r>
              <a:rPr lang="en-US"/>
              <a:t>Vascular anomalies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34712" y="-304800"/>
            <a:ext cx="10294938" cy="2081213"/>
          </a:xfrm>
        </p:spPr>
        <p:txBody>
          <a:bodyPr/>
          <a:lstStyle/>
          <a:p>
            <a:r>
              <a:rPr lang="en-US" dirty="0" smtClean="0"/>
              <a:t>Hepatic Functions</a:t>
            </a:r>
            <a:endParaRPr lang="en-US" dirty="0"/>
          </a:p>
        </p:txBody>
      </p:sp>
      <p:sp>
        <p:nvSpPr>
          <p:cNvPr id="41987" name="Rectangle 3"/>
          <p:cNvSpPr>
            <a:spLocks noGrp="1" noChangeArrowheads="1"/>
          </p:cNvSpPr>
          <p:nvPr>
            <p:ph idx="1"/>
          </p:nvPr>
        </p:nvSpPr>
        <p:spPr>
          <a:ln/>
        </p:spPr>
        <p:txBody>
          <a:bodyPr rIns="196542"/>
          <a:lstStyle/>
          <a:p>
            <a:pPr marL="453909"/>
            <a:r>
              <a:rPr lang="en-US" dirty="0"/>
              <a:t>Bile formation and secretion</a:t>
            </a:r>
          </a:p>
          <a:p>
            <a:pPr marL="453909"/>
            <a:r>
              <a:rPr lang="en-US" dirty="0"/>
              <a:t>Carbohydrate, fat, and protein metabolism</a:t>
            </a:r>
          </a:p>
          <a:p>
            <a:pPr marL="453909"/>
            <a:r>
              <a:rPr lang="en-US" dirty="0"/>
              <a:t>Reticuloendothelial activity</a:t>
            </a:r>
          </a:p>
          <a:p>
            <a:pPr marL="453909"/>
            <a:r>
              <a:rPr lang="en-US" dirty="0"/>
              <a:t>Storage depot</a:t>
            </a:r>
          </a:p>
          <a:p>
            <a:pPr marL="453909"/>
            <a:r>
              <a:rPr lang="en-US" dirty="0"/>
              <a:t>Blood reservoir</a:t>
            </a:r>
          </a:p>
          <a:p>
            <a:pPr marL="453909"/>
            <a:r>
              <a:rPr lang="en-US" dirty="0"/>
              <a:t>Heat production</a:t>
            </a:r>
          </a:p>
          <a:p>
            <a:pPr marL="453909"/>
            <a:r>
              <a:rPr lang="en-US" dirty="0"/>
              <a:t>Detoxification</a:t>
            </a:r>
          </a:p>
          <a:p>
            <a:pPr marL="453909"/>
            <a:r>
              <a:rPr lang="en-US" dirty="0"/>
              <a:t>Lymph formation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50876" y="-698494"/>
            <a:ext cx="10294938" cy="2081213"/>
          </a:xfrm>
          <a:ln/>
        </p:spPr>
        <p:txBody>
          <a:bodyPr rIns="130012"/>
          <a:lstStyle/>
          <a:p>
            <a:r>
              <a:rPr lang="en-US" dirty="0" smtClean="0"/>
              <a:t>Fatty Infiltration</a:t>
            </a:r>
            <a:endParaRPr lang="en-US" dirty="0"/>
          </a:p>
        </p:txBody>
      </p:sp>
      <p:sp>
        <p:nvSpPr>
          <p:cNvPr id="59395" name="Rectangle 3"/>
          <p:cNvSpPr>
            <a:spLocks noGrp="1" noChangeArrowheads="1"/>
          </p:cNvSpPr>
          <p:nvPr>
            <p:ph idx="1"/>
          </p:nvPr>
        </p:nvSpPr>
        <p:spPr>
          <a:xfrm>
            <a:off x="650876" y="1616077"/>
            <a:ext cx="10294938" cy="7464425"/>
          </a:xfrm>
          <a:ln/>
        </p:spPr>
        <p:txBody>
          <a:bodyPr rIns="196542"/>
          <a:lstStyle/>
          <a:p>
            <a:pPr marL="453909"/>
            <a:r>
              <a:rPr lang="en-US" sz="3600" dirty="0"/>
              <a:t>fatty (lipid) infiltration of hepatocytes</a:t>
            </a:r>
          </a:p>
          <a:p>
            <a:pPr marL="453909"/>
            <a:r>
              <a:rPr lang="en-US" sz="3600" dirty="0"/>
              <a:t>fibrous material surrounding fatty cells causes liver lobules to separate</a:t>
            </a:r>
          </a:p>
          <a:p>
            <a:pPr marL="453909"/>
            <a:r>
              <a:rPr lang="en-US" sz="3600" dirty="0"/>
              <a:t>alcohol abuse and obesity are leading causes</a:t>
            </a:r>
          </a:p>
          <a:p>
            <a:pPr marL="453909"/>
            <a:r>
              <a:rPr lang="en-US" sz="3600" dirty="0" err="1"/>
              <a:t>sonographically</a:t>
            </a:r>
            <a:r>
              <a:rPr lang="en-US" sz="3600" dirty="0"/>
              <a:t>, diffuse increased echogenicity of the hepatic parenchyma and decreased acoustic penetration</a:t>
            </a:r>
          </a:p>
          <a:p>
            <a:pPr marL="453909"/>
            <a:r>
              <a:rPr lang="en-US" sz="3600" dirty="0"/>
              <a:t>can be focal (fatty infiltration or sparing)</a:t>
            </a:r>
          </a:p>
        </p:txBody>
      </p:sp>
      <p:pic>
        <p:nvPicPr>
          <p:cNvPr id="5939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431204" y="6741146"/>
            <a:ext cx="3096097" cy="2926080"/>
          </a:xfrm>
          <a:prstGeom prst="rect">
            <a:avLst/>
          </a:prstGeom>
        </p:spPr>
      </p:pic>
      <p:pic>
        <p:nvPicPr>
          <p:cNvPr id="8" name="Picture 7"/>
          <p:cNvPicPr>
            <a:picLocks noChangeAspect="1"/>
          </p:cNvPicPr>
          <p:nvPr/>
        </p:nvPicPr>
        <p:blipFill>
          <a:blip r:embed="rId5"/>
          <a:stretch>
            <a:fillRect/>
          </a:stretch>
        </p:blipFill>
        <p:spPr>
          <a:xfrm>
            <a:off x="4108494" y="6741146"/>
            <a:ext cx="3586081" cy="2926080"/>
          </a:xfrm>
          <a:prstGeom prst="rect">
            <a:avLst/>
          </a:prstGeom>
        </p:spPr>
      </p:pic>
      <p:pic>
        <p:nvPicPr>
          <p:cNvPr id="9" name="Picture 8"/>
          <p:cNvPicPr>
            <a:picLocks noChangeAspect="1"/>
          </p:cNvPicPr>
          <p:nvPr/>
        </p:nvPicPr>
        <p:blipFill>
          <a:blip r:embed="rId6"/>
          <a:stretch>
            <a:fillRect/>
          </a:stretch>
        </p:blipFill>
        <p:spPr>
          <a:xfrm>
            <a:off x="8100978" y="6741146"/>
            <a:ext cx="3159281" cy="292608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63575" y="-749293"/>
            <a:ext cx="10294938" cy="2081213"/>
          </a:xfrm>
          <a:ln/>
        </p:spPr>
        <p:txBody>
          <a:bodyPr rIns="130012"/>
          <a:lstStyle/>
          <a:p>
            <a:r>
              <a:rPr lang="en-US" dirty="0" smtClean="0"/>
              <a:t>Glycogen Storage Disease</a:t>
            </a:r>
            <a:endParaRPr lang="en-US" dirty="0"/>
          </a:p>
        </p:txBody>
      </p:sp>
      <p:sp>
        <p:nvSpPr>
          <p:cNvPr id="61443" name="Rectangle 3"/>
          <p:cNvSpPr>
            <a:spLocks noGrp="1" noChangeArrowheads="1"/>
          </p:cNvSpPr>
          <p:nvPr>
            <p:ph idx="1"/>
          </p:nvPr>
        </p:nvSpPr>
        <p:spPr>
          <a:xfrm>
            <a:off x="570706" y="1655911"/>
            <a:ext cx="10706101" cy="7467600"/>
          </a:xfrm>
          <a:ln/>
        </p:spPr>
        <p:txBody>
          <a:bodyPr rIns="196542"/>
          <a:lstStyle/>
          <a:p>
            <a:pPr marL="453909"/>
            <a:r>
              <a:rPr lang="en-US" dirty="0"/>
              <a:t>an autosomal recessive disorder</a:t>
            </a:r>
          </a:p>
          <a:p>
            <a:pPr marL="453909"/>
            <a:r>
              <a:rPr lang="en-US" dirty="0"/>
              <a:t>von </a:t>
            </a:r>
            <a:r>
              <a:rPr lang="en-US" dirty="0" err="1"/>
              <a:t>Gierke’s</a:t>
            </a:r>
            <a:r>
              <a:rPr lang="en-US" dirty="0"/>
              <a:t> disease (type 1) is most common</a:t>
            </a:r>
          </a:p>
          <a:p>
            <a:pPr marL="453909"/>
            <a:r>
              <a:rPr lang="en-US" dirty="0"/>
              <a:t>excess glycogen deposited in liver, intestinal tract, and kidneys</a:t>
            </a:r>
          </a:p>
          <a:p>
            <a:pPr marL="453909"/>
            <a:r>
              <a:rPr lang="en-US" dirty="0"/>
              <a:t>Type 1 </a:t>
            </a:r>
            <a:r>
              <a:rPr lang="en-US" dirty="0" err="1"/>
              <a:t>sonographic</a:t>
            </a:r>
            <a:r>
              <a:rPr lang="en-US" dirty="0"/>
              <a:t> features</a:t>
            </a:r>
          </a:p>
          <a:p>
            <a:pPr marL="804657" lvl="1"/>
            <a:r>
              <a:rPr lang="en-US" dirty="0"/>
              <a:t>marked diffuse increase in hepatic parenchymal echogenicity and decreased penetrability</a:t>
            </a:r>
          </a:p>
          <a:p>
            <a:pPr marL="804657" lvl="1"/>
            <a:r>
              <a:rPr lang="en-US" dirty="0"/>
              <a:t>hepatomegaly</a:t>
            </a:r>
          </a:p>
          <a:p>
            <a:pPr marL="804657" lvl="1"/>
            <a:r>
              <a:rPr lang="en-US" dirty="0"/>
              <a:t>possible presence of solid liver masses</a:t>
            </a:r>
          </a:p>
          <a:p>
            <a:pPr marL="453909"/>
            <a:r>
              <a:rPr lang="en-US" dirty="0"/>
              <a:t>Differential diagnosis - diffuse fatty infiltration</a:t>
            </a:r>
          </a:p>
        </p:txBody>
      </p:sp>
      <p:pic>
        <p:nvPicPr>
          <p:cNvPr id="6144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 Disease</a:t>
            </a:r>
            <a:endParaRPr lang="en-US" dirty="0"/>
          </a:p>
        </p:txBody>
      </p:sp>
      <p:sp>
        <p:nvSpPr>
          <p:cNvPr id="3" name="Content Placeholder 2"/>
          <p:cNvSpPr>
            <a:spLocks noGrp="1"/>
          </p:cNvSpPr>
          <p:nvPr>
            <p:ph idx="1"/>
          </p:nvPr>
        </p:nvSpPr>
        <p:spPr>
          <a:xfrm>
            <a:off x="650876" y="2289175"/>
            <a:ext cx="7985124" cy="7464425"/>
          </a:xfrm>
        </p:spPr>
        <p:txBody>
          <a:bodyPr/>
          <a:lstStyle/>
          <a:p>
            <a:r>
              <a:rPr lang="en-US" dirty="0" smtClean="0"/>
              <a:t>Autosomal Recessive Disease</a:t>
            </a:r>
          </a:p>
          <a:p>
            <a:r>
              <a:rPr lang="en-US" dirty="0" smtClean="0"/>
              <a:t>Liver is unable to rid itself of excess copper</a:t>
            </a:r>
          </a:p>
          <a:p>
            <a:r>
              <a:rPr lang="en-US" dirty="0" smtClean="0"/>
              <a:t>Severity of disease is based on amount of copper deposits in body</a:t>
            </a:r>
          </a:p>
          <a:p>
            <a:r>
              <a:rPr lang="en-US" dirty="0" smtClean="0"/>
              <a:t>Clinical Findings: </a:t>
            </a:r>
          </a:p>
          <a:p>
            <a:pPr lvl="1"/>
            <a:r>
              <a:rPr lang="en-US" dirty="0" smtClean="0"/>
              <a:t>Evidence of liver disease</a:t>
            </a:r>
          </a:p>
          <a:p>
            <a:pPr lvl="1"/>
            <a:r>
              <a:rPr lang="en-US" dirty="0" smtClean="0"/>
              <a:t>Neurologic and/or psychiatric symptoms</a:t>
            </a:r>
          </a:p>
          <a:p>
            <a:pPr lvl="1"/>
            <a:r>
              <a:rPr lang="en-US" dirty="0" smtClean="0"/>
              <a:t>Presence of </a:t>
            </a:r>
            <a:r>
              <a:rPr lang="en-US" dirty="0" err="1" smtClean="0"/>
              <a:t>Kayser</a:t>
            </a:r>
            <a:r>
              <a:rPr lang="en-US" dirty="0" smtClean="0"/>
              <a:t>-Fleischer rings</a:t>
            </a:r>
          </a:p>
          <a:p>
            <a:r>
              <a:rPr lang="en-US" dirty="0" smtClean="0"/>
              <a:t>Gold Standard: Liver biopsy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733F99E-17F1-4271-B033-BD0EC8D553D8}" type="slidenum">
              <a:rPr lang="en-US" smtClean="0"/>
              <a:pPr/>
              <a:t>19</a:t>
            </a:fld>
            <a:endParaRPr lang="en-US"/>
          </a:p>
        </p:txBody>
      </p:sp>
      <p:pic>
        <p:nvPicPr>
          <p:cNvPr id="5" name="Picture 4"/>
          <p:cNvPicPr>
            <a:picLocks noChangeAspect="1"/>
          </p:cNvPicPr>
          <p:nvPr/>
        </p:nvPicPr>
        <p:blipFill>
          <a:blip r:embed="rId3"/>
          <a:stretch>
            <a:fillRect/>
          </a:stretch>
        </p:blipFill>
        <p:spPr>
          <a:xfrm>
            <a:off x="8232776" y="7162800"/>
            <a:ext cx="2057400" cy="1640711"/>
          </a:xfrm>
          <a:prstGeom prst="rect">
            <a:avLst/>
          </a:prstGeom>
        </p:spPr>
      </p:pic>
      <p:pic>
        <p:nvPicPr>
          <p:cNvPr id="6" name="Picture 5"/>
          <p:cNvPicPr>
            <a:picLocks noChangeAspect="1"/>
          </p:cNvPicPr>
          <p:nvPr/>
        </p:nvPicPr>
        <p:blipFill>
          <a:blip r:embed="rId4"/>
          <a:stretch>
            <a:fillRect/>
          </a:stretch>
        </p:blipFill>
        <p:spPr>
          <a:xfrm>
            <a:off x="7650691" y="817569"/>
            <a:ext cx="4688420" cy="3477389"/>
          </a:xfrm>
          <a:prstGeom prst="rect">
            <a:avLst/>
          </a:prstGeom>
        </p:spPr>
      </p:pic>
    </p:spTree>
    <p:extLst>
      <p:ext uri="{BB962C8B-B14F-4D97-AF65-F5344CB8AC3E}">
        <p14:creationId xmlns:p14="http://schemas.microsoft.com/office/powerpoint/2010/main" val="2312877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graphicFrame>
        <p:nvGraphicFramePr>
          <p:cNvPr id="17411" name="Group 3"/>
          <p:cNvGraphicFramePr>
            <a:graphicFrameLocks noGrp="1"/>
          </p:cNvGraphicFramePr>
          <p:nvPr/>
        </p:nvGraphicFramePr>
        <p:xfrm>
          <a:off x="1397007" y="2514600"/>
          <a:ext cx="8824913" cy="6826759"/>
        </p:xfrm>
        <a:graphic>
          <a:graphicData uri="http://schemas.openxmlformats.org/drawingml/2006/table">
            <a:tbl>
              <a:tblPr/>
              <a:tblGrid>
                <a:gridCol w="2508250">
                  <a:extLst>
                    <a:ext uri="{9D8B030D-6E8A-4147-A177-3AD203B41FA5}">
                      <a16:colId xmlns:a16="http://schemas.microsoft.com/office/drawing/2014/main" val="20000"/>
                    </a:ext>
                  </a:extLst>
                </a:gridCol>
                <a:gridCol w="6316663">
                  <a:extLst>
                    <a:ext uri="{9D8B030D-6E8A-4147-A177-3AD203B41FA5}">
                      <a16:colId xmlns:a16="http://schemas.microsoft.com/office/drawing/2014/main" val="20001"/>
                    </a:ext>
                  </a:extLst>
                </a:gridCol>
              </a:tblGrid>
              <a:tr h="946150">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early in 4th week</a:t>
                      </a:r>
                    </a:p>
                  </a:txBody>
                  <a:tcPr marL="63499" marR="63499" marT="63499" marB="63499"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solidFill>
                      <a:srgbClr val="F4E7ED"/>
                    </a:solidFill>
                  </a:tcPr>
                </a:tc>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liver, GB, and bile ducts develop from endodermal outgrowth</a:t>
                      </a:r>
                    </a:p>
                  </a:txBody>
                  <a:tcPr marL="50800" marR="50800" marT="50800" marB="50800"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150">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week 5</a:t>
                      </a:r>
                    </a:p>
                  </a:txBody>
                  <a:tcPr marL="63499" marR="63499" marT="63499" marB="63499"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solidFill>
                      <a:srgbClr val="F4E7ED"/>
                    </a:solidFill>
                  </a:tcPr>
                </a:tc>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2 endodermal cellular buds begin forming the Rt and Lt hepatic lobes</a:t>
                      </a:r>
                    </a:p>
                  </a:txBody>
                  <a:tcPr marL="50800" marR="50800" marT="50800" marB="50800"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7009">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week 6</a:t>
                      </a:r>
                    </a:p>
                  </a:txBody>
                  <a:tcPr marL="63499" marR="63499" marT="63499" marB="63499"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solidFill>
                      <a:srgbClr val="F4E7ED"/>
                    </a:solidFill>
                  </a:tcPr>
                </a:tc>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Rt lobe becomes larger than Lt lobe; caudate and quadrate lobes develop from Rt lobe</a:t>
                      </a:r>
                    </a:p>
                  </a:txBody>
                  <a:tcPr marL="50800" marR="50800" marT="50800" marB="50800"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50">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week 6</a:t>
                      </a:r>
                    </a:p>
                  </a:txBody>
                  <a:tcPr marL="63499" marR="63499" marT="63499" marB="63499"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solidFill>
                      <a:srgbClr val="F4E7ED"/>
                    </a:solidFill>
                  </a:tcPr>
                </a:tc>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Yolk sac regresses, and hemopoiesis begins to take place in liver, ceasing at birth</a:t>
                      </a:r>
                    </a:p>
                  </a:txBody>
                  <a:tcPr marL="50800" marR="50800" marT="50800" marB="50800"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6150">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week 10</a:t>
                      </a:r>
                    </a:p>
                  </a:txBody>
                  <a:tcPr marL="63499" marR="63499" marT="63499" marB="63499"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solidFill>
                      <a:srgbClr val="F4E7ED"/>
                    </a:solidFill>
                  </a:tcPr>
                </a:tc>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Lymphocyte formation begins to occur in liver, ceasing at birth</a:t>
                      </a:r>
                    </a:p>
                  </a:txBody>
                  <a:tcPr marL="50800" marR="50800" marT="50800" marB="50800"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23925">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weeks 10-12</a:t>
                      </a:r>
                    </a:p>
                  </a:txBody>
                  <a:tcPr marL="63499" marR="63499" marT="63499" marB="63499"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solidFill>
                      <a:srgbClr val="F4E7ED"/>
                    </a:solidFill>
                  </a:tcPr>
                </a:tc>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Coagulation factors manufactured in liver</a:t>
                      </a:r>
                    </a:p>
                  </a:txBody>
                  <a:tcPr marL="50800" marR="50800" marT="50800" marB="50800"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11225">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weeks 13-16</a:t>
                      </a:r>
                    </a:p>
                  </a:txBody>
                  <a:tcPr marL="63499" marR="63499" marT="63499" marB="63499"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solidFill>
                      <a:srgbClr val="F4E7ED"/>
                    </a:solidFill>
                  </a:tcPr>
                </a:tc>
                <a:tc>
                  <a:txBody>
                    <a:bodyPr/>
                    <a:lstStyle/>
                    <a:p>
                      <a:pPr marL="0" marR="0" lvl="0" indent="0" algn="l" defTabSz="914400" rtl="0" eaLnBrk="1" fontAlgn="base" latinLnBrk="0" hangingPunct="1">
                        <a:lnSpc>
                          <a:spcPct val="100000"/>
                        </a:lnSpc>
                        <a:spcBef>
                          <a:spcPct val="0"/>
                        </a:spcBef>
                        <a:spcAft>
                          <a:spcPct val="0"/>
                        </a:spcAft>
                        <a:buClr>
                          <a:srgbClr val="B13F9A"/>
                        </a:buClr>
                        <a:buSzPct val="73000"/>
                        <a:buFont typeface="Wingdings 2" charset="2"/>
                        <a:buNone/>
                        <a:tabLst>
                          <a:tab pos="914400" algn="l"/>
                        </a:tabLst>
                      </a:pPr>
                      <a:r>
                        <a:rPr kumimoji="0" lang="en-US" sz="2400" b="0" i="0" u="none" strike="noStrike" cap="none" normalizeH="0" baseline="0" smtClean="0">
                          <a:ln>
                            <a:noFill/>
                          </a:ln>
                          <a:solidFill>
                            <a:srgbClr val="000000"/>
                          </a:solidFill>
                          <a:effectLst/>
                          <a:latin typeface="Trebuchet MS" charset="0"/>
                          <a:ea typeface="ヒラギノ角ゴ ProN W3" charset="0"/>
                          <a:cs typeface="ヒラギノ角ゴ ProN W3" charset="0"/>
                          <a:sym typeface="Trebuchet MS" charset="0"/>
                        </a:rPr>
                        <a:t>Bile is produced in liver</a:t>
                      </a:r>
                    </a:p>
                  </a:txBody>
                  <a:tcPr marL="50800" marR="50800" marT="50800" marB="50800" anchor="ctr" horzOverflow="overflow">
                    <a:lnL w="25400" cap="flat" cmpd="sng" algn="ctr">
                      <a:solidFill>
                        <a:srgbClr val="B83D68"/>
                      </a:solidFill>
                      <a:prstDash val="solid"/>
                      <a:round/>
                      <a:headEnd type="none" w="med" len="med"/>
                      <a:tailEnd type="none" w="med" len="med"/>
                    </a:lnL>
                    <a:lnR w="25400" cap="flat" cmpd="sng" algn="ctr">
                      <a:solidFill>
                        <a:srgbClr val="B83D68"/>
                      </a:solidFill>
                      <a:prstDash val="solid"/>
                      <a:round/>
                      <a:headEnd type="none" w="med" len="med"/>
                      <a:tailEnd type="none" w="med" len="med"/>
                    </a:lnR>
                    <a:lnT w="25400" cap="flat" cmpd="sng" algn="ctr">
                      <a:solidFill>
                        <a:srgbClr val="B83D68"/>
                      </a:solidFill>
                      <a:prstDash val="solid"/>
                      <a:round/>
                      <a:headEnd type="none" w="med" len="med"/>
                      <a:tailEnd type="none" w="med" len="med"/>
                    </a:lnT>
                    <a:lnB w="25400" cap="flat" cmpd="sng" algn="ctr">
                      <a:solidFill>
                        <a:srgbClr val="B83D6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650876" y="7"/>
            <a:ext cx="10294938" cy="1600194"/>
          </a:xfrm>
        </p:spPr>
        <p:txBody>
          <a:bodyPr/>
          <a:lstStyle/>
          <a:p>
            <a:r>
              <a:rPr lang="en-US" dirty="0" smtClean="0"/>
              <a:t>Embryology</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573882" y="-762000"/>
            <a:ext cx="10294938" cy="2081213"/>
          </a:xfrm>
        </p:spPr>
        <p:txBody>
          <a:bodyPr/>
          <a:lstStyle/>
          <a:p>
            <a:r>
              <a:rPr lang="en-US" dirty="0" smtClean="0"/>
              <a:t>Hepatitis</a:t>
            </a:r>
            <a:endParaRPr lang="en-US" dirty="0"/>
          </a:p>
        </p:txBody>
      </p:sp>
      <p:sp>
        <p:nvSpPr>
          <p:cNvPr id="45059" name="Rectangle 3"/>
          <p:cNvSpPr>
            <a:spLocks noGrp="1" noChangeArrowheads="1"/>
          </p:cNvSpPr>
          <p:nvPr>
            <p:ph sz="half" idx="1"/>
          </p:nvPr>
        </p:nvSpPr>
        <p:spPr>
          <a:xfrm>
            <a:off x="573882" y="1751804"/>
            <a:ext cx="6690518" cy="7464425"/>
          </a:xfrm>
          <a:ln/>
        </p:spPr>
        <p:txBody>
          <a:bodyPr rIns="196542"/>
          <a:lstStyle/>
          <a:p>
            <a:pPr marL="453909">
              <a:lnSpc>
                <a:spcPct val="90000"/>
              </a:lnSpc>
            </a:pPr>
            <a:r>
              <a:rPr lang="en-US" sz="3400" dirty="0"/>
              <a:t>Inflammation of the liver</a:t>
            </a:r>
          </a:p>
          <a:p>
            <a:pPr marL="453909">
              <a:lnSpc>
                <a:spcPct val="90000"/>
              </a:lnSpc>
            </a:pPr>
            <a:r>
              <a:rPr lang="en-US" sz="3400" dirty="0"/>
              <a:t>Caused by reactions to viruses or toxins</a:t>
            </a:r>
          </a:p>
          <a:p>
            <a:pPr marL="453909">
              <a:lnSpc>
                <a:spcPct val="90000"/>
              </a:lnSpc>
            </a:pPr>
            <a:r>
              <a:rPr lang="en-US" sz="3400" dirty="0"/>
              <a:t>Symptoms vary and include</a:t>
            </a:r>
          </a:p>
          <a:p>
            <a:pPr marL="804657" lvl="1">
              <a:lnSpc>
                <a:spcPct val="90000"/>
              </a:lnSpc>
            </a:pPr>
            <a:r>
              <a:rPr lang="en-US" sz="3000" dirty="0"/>
              <a:t>Fever, chills, N/V, RUQ pain, hepatomegaly, and jaundice</a:t>
            </a:r>
          </a:p>
          <a:p>
            <a:pPr marL="453909">
              <a:lnSpc>
                <a:spcPct val="90000"/>
              </a:lnSpc>
            </a:pPr>
            <a:r>
              <a:rPr lang="en-US" sz="3400" dirty="0"/>
              <a:t>Lab values</a:t>
            </a:r>
          </a:p>
          <a:p>
            <a:pPr marL="804657" lvl="1">
              <a:lnSpc>
                <a:spcPct val="90000"/>
              </a:lnSpc>
            </a:pPr>
            <a:r>
              <a:rPr lang="en-US" sz="3000" dirty="0"/>
              <a:t>Elevated ALT and AST</a:t>
            </a:r>
          </a:p>
          <a:p>
            <a:pPr marL="804657" lvl="1">
              <a:lnSpc>
                <a:spcPct val="90000"/>
              </a:lnSpc>
            </a:pPr>
            <a:r>
              <a:rPr lang="en-US" sz="3000" dirty="0"/>
              <a:t>Elevated bilirubin during icteric(jaundice) phase</a:t>
            </a:r>
          </a:p>
          <a:p>
            <a:pPr marL="804657" lvl="1">
              <a:lnSpc>
                <a:spcPct val="90000"/>
              </a:lnSpc>
            </a:pPr>
            <a:r>
              <a:rPr lang="en-US" sz="3000" dirty="0"/>
              <a:t>Elevated PT in severe cases</a:t>
            </a:r>
          </a:p>
          <a:p>
            <a:pPr marL="453909">
              <a:lnSpc>
                <a:spcPct val="90000"/>
              </a:lnSpc>
            </a:pPr>
            <a:r>
              <a:rPr lang="en-US" sz="3400" dirty="0"/>
              <a:t>Acute – normal to </a:t>
            </a:r>
            <a:r>
              <a:rPr lang="en-US" sz="3400" dirty="0" err="1"/>
              <a:t>hypoechoic</a:t>
            </a:r>
            <a:r>
              <a:rPr lang="en-US" sz="3400" dirty="0"/>
              <a:t> parenchyma</a:t>
            </a:r>
          </a:p>
          <a:p>
            <a:pPr marL="453909">
              <a:lnSpc>
                <a:spcPct val="90000"/>
              </a:lnSpc>
            </a:pPr>
            <a:r>
              <a:rPr lang="en-US" sz="3400" dirty="0"/>
              <a:t>Chronic – </a:t>
            </a:r>
            <a:r>
              <a:rPr lang="en-US" sz="3400" dirty="0" smtClean="0"/>
              <a:t>more coarse </a:t>
            </a:r>
            <a:r>
              <a:rPr lang="en-US" sz="3400" dirty="0"/>
              <a:t>and more hyperechoic parenchyma</a:t>
            </a:r>
          </a:p>
        </p:txBody>
      </p:sp>
      <p:pic>
        <p:nvPicPr>
          <p:cNvPr id="6" name="Picture 5"/>
          <p:cNvPicPr>
            <a:picLocks noChangeAspect="1"/>
          </p:cNvPicPr>
          <p:nvPr/>
        </p:nvPicPr>
        <p:blipFill>
          <a:blip r:embed="rId4"/>
          <a:stretch>
            <a:fillRect/>
          </a:stretch>
        </p:blipFill>
        <p:spPr>
          <a:xfrm>
            <a:off x="6861519" y="3124200"/>
            <a:ext cx="4370442" cy="391668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2"/>
          <p:cNvSpPr>
            <a:spLocks noChangeShapeType="1"/>
          </p:cNvSpPr>
          <p:nvPr/>
        </p:nvSpPr>
        <p:spPr bwMode="auto">
          <a:xfrm>
            <a:off x="108373" y="0"/>
            <a:ext cx="0" cy="9753600"/>
          </a:xfrm>
          <a:prstGeom prst="line">
            <a:avLst/>
          </a:prstGeom>
          <a:noFill/>
          <a:ln w="57150">
            <a:solidFill>
              <a:srgbClr val="CED2DF"/>
            </a:solidFill>
            <a:round/>
            <a:headEnd/>
            <a:tailEnd/>
          </a:ln>
          <a:extLst>
            <a:ext uri="{909E8E84-426E-40DD-AFC4-6F175D3DCCD1}">
              <a14:hiddenFill xmlns:a14="http://schemas.microsoft.com/office/drawing/2010/main">
                <a:noFill/>
              </a14:hiddenFill>
            </a:ext>
          </a:extLst>
        </p:spPr>
        <p:txBody>
          <a:bodyPr lIns="0" tIns="0" rIns="0" bIns="0"/>
          <a:lstStyle/>
          <a:p>
            <a:endParaRPr lang="en-US" sz="6115"/>
          </a:p>
        </p:txBody>
      </p:sp>
      <p:sp>
        <p:nvSpPr>
          <p:cNvPr id="4105" name="Rectangle 8"/>
          <p:cNvSpPr>
            <a:spLocks noGrp="1" noChangeArrowheads="1"/>
          </p:cNvSpPr>
          <p:nvPr>
            <p:ph type="title"/>
          </p:nvPr>
        </p:nvSpPr>
        <p:spPr>
          <a:xfrm>
            <a:off x="641640" y="-304800"/>
            <a:ext cx="10294938" cy="2081213"/>
          </a:xfrm>
        </p:spPr>
        <p:txBody>
          <a:bodyPr/>
          <a:lstStyle/>
          <a:p>
            <a:pPr eaLnBrk="1" hangingPunct="1"/>
            <a:r>
              <a:rPr lang="en-US" altLang="en-US" dirty="0" smtClean="0"/>
              <a:t>Cirrhosis</a:t>
            </a:r>
          </a:p>
        </p:txBody>
      </p:sp>
      <p:sp>
        <p:nvSpPr>
          <p:cNvPr id="4106" name="Rectangle 9"/>
          <p:cNvSpPr>
            <a:spLocks noGrp="1" noChangeArrowheads="1"/>
          </p:cNvSpPr>
          <p:nvPr>
            <p:ph idx="1"/>
          </p:nvPr>
        </p:nvSpPr>
        <p:spPr/>
        <p:txBody>
          <a:bodyPr/>
          <a:lstStyle/>
          <a:p>
            <a:pPr marL="334146" indent="-334146"/>
            <a:r>
              <a:rPr lang="en-US" altLang="en-US" smtClean="0"/>
              <a:t>diffuse process that destroys the normal architecture of liver lobules</a:t>
            </a:r>
          </a:p>
          <a:p>
            <a:pPr marL="334146" indent="-334146"/>
            <a:r>
              <a:rPr lang="en-US" altLang="en-US" smtClean="0"/>
              <a:t>12th leading cause of death in US</a:t>
            </a:r>
          </a:p>
          <a:p>
            <a:pPr marL="334146" indent="-334146"/>
            <a:r>
              <a:rPr lang="en-US" altLang="en-US" smtClean="0"/>
              <a:t>alcohol abuse and hepatitis are the most common causes</a:t>
            </a:r>
          </a:p>
          <a:p>
            <a:pPr marL="334146" indent="-334146"/>
            <a:r>
              <a:rPr lang="en-US" altLang="en-US" smtClean="0"/>
              <a:t>elevated AST, ALT, and bilirubin</a:t>
            </a:r>
          </a:p>
          <a:p>
            <a:pPr marL="334146" indent="-334146"/>
            <a:r>
              <a:rPr lang="en-US" altLang="en-US" smtClean="0"/>
              <a:t>clinical presentation varies:</a:t>
            </a:r>
          </a:p>
          <a:p>
            <a:pPr lvl="1" eaLnBrk="1" hangingPunct="1"/>
            <a:r>
              <a:rPr lang="en-US" altLang="en-US" smtClean="0"/>
              <a:t>asymptomatic, fatigue, weight loss, diarrhea, hepatomegaly, jaundice, ascites</a:t>
            </a:r>
          </a:p>
          <a:p>
            <a:pPr marL="334146" indent="-334146"/>
            <a:r>
              <a:rPr lang="en-US" altLang="en-US" smtClean="0"/>
              <a:t>palliative treatment or liver transplant</a:t>
            </a:r>
          </a:p>
        </p:txBody>
      </p:sp>
    </p:spTree>
    <p:extLst>
      <p:ext uri="{BB962C8B-B14F-4D97-AF65-F5344CB8AC3E}">
        <p14:creationId xmlns:p14="http://schemas.microsoft.com/office/powerpoint/2010/main" val="19157137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Rectangle 7"/>
          <p:cNvSpPr>
            <a:spLocks noGrp="1" noChangeArrowheads="1"/>
          </p:cNvSpPr>
          <p:nvPr>
            <p:ph type="title"/>
          </p:nvPr>
        </p:nvSpPr>
        <p:spPr>
          <a:xfrm>
            <a:off x="650240" y="-4515"/>
            <a:ext cx="10620587" cy="1623343"/>
          </a:xfrm>
        </p:spPr>
        <p:txBody>
          <a:bodyPr/>
          <a:lstStyle/>
          <a:p>
            <a:pPr eaLnBrk="1" hangingPunct="1"/>
            <a:r>
              <a:rPr lang="en-US" altLang="en-US" smtClean="0"/>
              <a:t>Cirrhosis Sonographically</a:t>
            </a:r>
          </a:p>
        </p:txBody>
      </p:sp>
      <p:sp>
        <p:nvSpPr>
          <p:cNvPr id="5130" name="Rectangle 8"/>
          <p:cNvSpPr>
            <a:spLocks noGrp="1" noChangeArrowheads="1"/>
          </p:cNvSpPr>
          <p:nvPr>
            <p:ph idx="1"/>
          </p:nvPr>
        </p:nvSpPr>
        <p:spPr>
          <a:xfrm>
            <a:off x="650240" y="2022969"/>
            <a:ext cx="10620587" cy="7604196"/>
          </a:xfrm>
        </p:spPr>
        <p:txBody>
          <a:bodyPr>
            <a:normAutofit lnSpcReduction="10000"/>
          </a:bodyPr>
          <a:lstStyle/>
          <a:p>
            <a:pPr eaLnBrk="1" hangingPunct="1"/>
            <a:r>
              <a:rPr lang="en-US" altLang="en-US" smtClean="0"/>
              <a:t>early stage</a:t>
            </a:r>
          </a:p>
          <a:p>
            <a:pPr marL="909871" lvl="1"/>
            <a:r>
              <a:rPr lang="en-US" altLang="en-US" smtClean="0"/>
              <a:t>hepatomegaly, fatty infiltration, scalloped appearance of liver surface</a:t>
            </a:r>
          </a:p>
          <a:p>
            <a:pPr eaLnBrk="1" hangingPunct="1"/>
            <a:r>
              <a:rPr lang="en-US" altLang="en-US" smtClean="0"/>
              <a:t>later stage</a:t>
            </a:r>
          </a:p>
          <a:p>
            <a:pPr marL="909871" lvl="1"/>
            <a:r>
              <a:rPr lang="en-US" altLang="en-US" smtClean="0"/>
              <a:t>smaller heterogeneous Rt and Lt lobes, caudate lobe enlargement, hyperechoic coarse liver texture with surface nodularity</a:t>
            </a:r>
          </a:p>
          <a:p>
            <a:pPr eaLnBrk="1" hangingPunct="1"/>
            <a:r>
              <a:rPr lang="en-US" altLang="en-US" smtClean="0"/>
              <a:t>associated findings</a:t>
            </a:r>
          </a:p>
          <a:p>
            <a:pPr marL="909871" lvl="1"/>
            <a:r>
              <a:rPr lang="en-US" altLang="en-US" smtClean="0"/>
              <a:t>dilated portal vein with possible hepatofugal flow or thrombus</a:t>
            </a:r>
          </a:p>
          <a:p>
            <a:pPr marL="909871" lvl="1"/>
            <a:r>
              <a:rPr lang="en-US" altLang="en-US" smtClean="0"/>
              <a:t>portosystemic varices</a:t>
            </a:r>
          </a:p>
          <a:p>
            <a:pPr marL="909871" lvl="1"/>
            <a:r>
              <a:rPr lang="en-US" altLang="en-US" smtClean="0"/>
              <a:t>splenomegaly</a:t>
            </a:r>
          </a:p>
          <a:p>
            <a:pPr marL="909871" lvl="1"/>
            <a:r>
              <a:rPr lang="en-US" altLang="en-US" smtClean="0"/>
              <a:t>ascites</a:t>
            </a:r>
          </a:p>
        </p:txBody>
      </p:sp>
      <p:sp>
        <p:nvSpPr>
          <p:cNvPr id="11" name="Slide Number Placeholder 3"/>
          <p:cNvSpPr>
            <a:spLocks noGrp="1"/>
          </p:cNvSpPr>
          <p:nvPr>
            <p:ph type="sldNum" sz="quarter" idx="10"/>
          </p:nvPr>
        </p:nvSpPr>
        <p:spPr/>
        <p:txBody>
          <a:bodyPr/>
          <a:lstStyle>
            <a:lvl1pPr eaLnBrk="0" hangingPunct="0">
              <a:defRPr sz="5973">
                <a:solidFill>
                  <a:srgbClr val="000000"/>
                </a:solidFill>
                <a:latin typeface="Gill Sans" charset="0"/>
                <a:ea typeface="ヒラギノ角ゴ ProN W3" charset="0"/>
                <a:cs typeface="ヒラギノ角ゴ ProN W3" charset="0"/>
                <a:sym typeface="Gill Sans" charset="0"/>
              </a:defRPr>
            </a:lvl1pPr>
            <a:lvl2pPr marL="1056623" indent="-406394" eaLnBrk="0" hangingPunct="0">
              <a:defRPr sz="5973">
                <a:solidFill>
                  <a:srgbClr val="000000"/>
                </a:solidFill>
                <a:latin typeface="Gill Sans" charset="0"/>
                <a:ea typeface="ヒラギノ角ゴ ProN W3" charset="0"/>
                <a:cs typeface="ヒラギノ角ゴ ProN W3" charset="0"/>
                <a:sym typeface="Gill Sans" charset="0"/>
              </a:defRPr>
            </a:lvl2pPr>
            <a:lvl3pPr marL="1625575" indent="-325115" eaLnBrk="0" hangingPunct="0">
              <a:defRPr sz="5973">
                <a:solidFill>
                  <a:srgbClr val="000000"/>
                </a:solidFill>
                <a:latin typeface="Gill Sans" charset="0"/>
                <a:ea typeface="ヒラギノ角ゴ ProN W3" charset="0"/>
                <a:cs typeface="ヒラギノ角ゴ ProN W3" charset="0"/>
                <a:sym typeface="Gill Sans" charset="0"/>
              </a:defRPr>
            </a:lvl3pPr>
            <a:lvl4pPr marL="2275804" indent="-325115" eaLnBrk="0" hangingPunct="0">
              <a:defRPr sz="5973">
                <a:solidFill>
                  <a:srgbClr val="000000"/>
                </a:solidFill>
                <a:latin typeface="Gill Sans" charset="0"/>
                <a:ea typeface="ヒラギノ角ゴ ProN W3" charset="0"/>
                <a:cs typeface="ヒラギノ角ゴ ProN W3" charset="0"/>
                <a:sym typeface="Gill Sans" charset="0"/>
              </a:defRPr>
            </a:lvl4pPr>
            <a:lvl5pPr marL="2926034" indent="-325115" eaLnBrk="0" hangingPunct="0">
              <a:defRPr sz="5973">
                <a:solidFill>
                  <a:srgbClr val="000000"/>
                </a:solidFill>
                <a:latin typeface="Gill Sans" charset="0"/>
                <a:ea typeface="ヒラギノ角ゴ ProN W3" charset="0"/>
                <a:cs typeface="ヒラギノ角ゴ ProN W3" charset="0"/>
                <a:sym typeface="Gill Sans" charset="0"/>
              </a:defRPr>
            </a:lvl5pPr>
            <a:lvl6pPr marL="357626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6pPr>
            <a:lvl7pPr marL="422649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7pPr>
            <a:lvl8pPr marL="487672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8pPr>
            <a:lvl9pPr marL="552695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9pPr>
          </a:lstStyle>
          <a:p>
            <a:pPr eaLnBrk="1" hangingPunct="1"/>
            <a:fld id="{77943506-B456-4098-AB0A-83E10F5A1B2E}" type="slidenum">
              <a:rPr lang="en-US" altLang="en-US" sz="1991">
                <a:solidFill>
                  <a:srgbClr val="FFFFFF"/>
                </a:solidFill>
                <a:latin typeface="Lucida Grande" charset="0"/>
                <a:ea typeface="Lucida Grande" charset="0"/>
                <a:cs typeface="Lucida Grande" charset="0"/>
                <a:sym typeface="Lucida Grande" charset="0"/>
              </a:rPr>
              <a:pPr eaLnBrk="1" hangingPunct="1"/>
              <a:t>22</a:t>
            </a:fld>
            <a:endParaRPr lang="en-US" altLang="en-US" sz="1991">
              <a:solidFill>
                <a:srgbClr val="FFFFFF"/>
              </a:solidFill>
              <a:latin typeface="Lucida Grande" charset="0"/>
              <a:ea typeface="Lucida Grande" charset="0"/>
              <a:cs typeface="Lucida Grande" charset="0"/>
              <a:sym typeface="Lucida Grande" charset="0"/>
            </a:endParaRPr>
          </a:p>
        </p:txBody>
      </p:sp>
      <p:sp>
        <p:nvSpPr>
          <p:cNvPr id="5124" name="Line 2"/>
          <p:cNvSpPr>
            <a:spLocks noChangeShapeType="1"/>
          </p:cNvSpPr>
          <p:nvPr/>
        </p:nvSpPr>
        <p:spPr bwMode="auto">
          <a:xfrm>
            <a:off x="108373" y="0"/>
            <a:ext cx="0" cy="9753600"/>
          </a:xfrm>
          <a:prstGeom prst="line">
            <a:avLst/>
          </a:prstGeom>
          <a:noFill/>
          <a:ln w="57150">
            <a:solidFill>
              <a:srgbClr val="CED2DF"/>
            </a:solidFill>
            <a:round/>
            <a:headEnd/>
            <a:tailEnd/>
          </a:ln>
          <a:extLst>
            <a:ext uri="{909E8E84-426E-40DD-AFC4-6F175D3DCCD1}">
              <a14:hiddenFill xmlns:a14="http://schemas.microsoft.com/office/drawing/2010/main">
                <a:noFill/>
              </a14:hiddenFill>
            </a:ext>
          </a:extLst>
        </p:spPr>
        <p:txBody>
          <a:bodyPr lIns="0" tIns="0" rIns="0" bIns="0"/>
          <a:lstStyle/>
          <a:p>
            <a:endParaRPr lang="en-US" sz="6115"/>
          </a:p>
        </p:txBody>
      </p:sp>
    </p:spTree>
    <p:extLst>
      <p:ext uri="{BB962C8B-B14F-4D97-AF65-F5344CB8AC3E}">
        <p14:creationId xmlns:p14="http://schemas.microsoft.com/office/powerpoint/2010/main" val="48046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lvl1pPr eaLnBrk="0" hangingPunct="0">
              <a:defRPr sz="5973">
                <a:solidFill>
                  <a:srgbClr val="000000"/>
                </a:solidFill>
                <a:latin typeface="Gill Sans" charset="0"/>
                <a:ea typeface="ヒラギノ角ゴ ProN W3" charset="0"/>
                <a:cs typeface="ヒラギノ角ゴ ProN W3" charset="0"/>
                <a:sym typeface="Gill Sans" charset="0"/>
              </a:defRPr>
            </a:lvl1pPr>
            <a:lvl2pPr marL="1056623" indent="-406394" eaLnBrk="0" hangingPunct="0">
              <a:defRPr sz="5973">
                <a:solidFill>
                  <a:srgbClr val="000000"/>
                </a:solidFill>
                <a:latin typeface="Gill Sans" charset="0"/>
                <a:ea typeface="ヒラギノ角ゴ ProN W3" charset="0"/>
                <a:cs typeface="ヒラギノ角ゴ ProN W3" charset="0"/>
                <a:sym typeface="Gill Sans" charset="0"/>
              </a:defRPr>
            </a:lvl2pPr>
            <a:lvl3pPr marL="1625575" indent="-325115" eaLnBrk="0" hangingPunct="0">
              <a:defRPr sz="5973">
                <a:solidFill>
                  <a:srgbClr val="000000"/>
                </a:solidFill>
                <a:latin typeface="Gill Sans" charset="0"/>
                <a:ea typeface="ヒラギノ角ゴ ProN W3" charset="0"/>
                <a:cs typeface="ヒラギノ角ゴ ProN W3" charset="0"/>
                <a:sym typeface="Gill Sans" charset="0"/>
              </a:defRPr>
            </a:lvl3pPr>
            <a:lvl4pPr marL="2275804" indent="-325115" eaLnBrk="0" hangingPunct="0">
              <a:defRPr sz="5973">
                <a:solidFill>
                  <a:srgbClr val="000000"/>
                </a:solidFill>
                <a:latin typeface="Gill Sans" charset="0"/>
                <a:ea typeface="ヒラギノ角ゴ ProN W3" charset="0"/>
                <a:cs typeface="ヒラギノ角ゴ ProN W3" charset="0"/>
                <a:sym typeface="Gill Sans" charset="0"/>
              </a:defRPr>
            </a:lvl4pPr>
            <a:lvl5pPr marL="2926034" indent="-325115" eaLnBrk="0" hangingPunct="0">
              <a:defRPr sz="5973">
                <a:solidFill>
                  <a:srgbClr val="000000"/>
                </a:solidFill>
                <a:latin typeface="Gill Sans" charset="0"/>
                <a:ea typeface="ヒラギノ角ゴ ProN W3" charset="0"/>
                <a:cs typeface="ヒラギノ角ゴ ProN W3" charset="0"/>
                <a:sym typeface="Gill Sans" charset="0"/>
              </a:defRPr>
            </a:lvl5pPr>
            <a:lvl6pPr marL="357626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6pPr>
            <a:lvl7pPr marL="422649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7pPr>
            <a:lvl8pPr marL="487672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8pPr>
            <a:lvl9pPr marL="552695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9pPr>
          </a:lstStyle>
          <a:p>
            <a:pPr eaLnBrk="1" hangingPunct="1"/>
            <a:fld id="{CDEA272F-0791-44E8-83D2-E18EC752DEAF}" type="slidenum">
              <a:rPr lang="en-US" altLang="en-US" sz="1991">
                <a:solidFill>
                  <a:srgbClr val="FFFFFF"/>
                </a:solidFill>
                <a:latin typeface="Lucida Grande" charset="0"/>
                <a:ea typeface="Lucida Grande" charset="0"/>
                <a:cs typeface="Lucida Grande" charset="0"/>
                <a:sym typeface="Lucida Grande" charset="0"/>
              </a:rPr>
              <a:pPr eaLnBrk="1" hangingPunct="1"/>
              <a:t>23</a:t>
            </a:fld>
            <a:endParaRPr lang="en-US" altLang="en-US" sz="1991">
              <a:solidFill>
                <a:srgbClr val="FFFFFF"/>
              </a:solidFill>
              <a:latin typeface="Lucida Grande" charset="0"/>
              <a:ea typeface="Lucida Grande" charset="0"/>
              <a:cs typeface="Lucida Grande" charset="0"/>
              <a:sym typeface="Lucida Grande" charset="0"/>
            </a:endParaRPr>
          </a:p>
        </p:txBody>
      </p:sp>
      <p:sp>
        <p:nvSpPr>
          <p:cNvPr id="6148" name="Line 2"/>
          <p:cNvSpPr>
            <a:spLocks noChangeShapeType="1"/>
          </p:cNvSpPr>
          <p:nvPr/>
        </p:nvSpPr>
        <p:spPr bwMode="auto">
          <a:xfrm>
            <a:off x="108373" y="0"/>
            <a:ext cx="0" cy="9753600"/>
          </a:xfrm>
          <a:prstGeom prst="line">
            <a:avLst/>
          </a:prstGeom>
          <a:noFill/>
          <a:ln w="57150">
            <a:solidFill>
              <a:srgbClr val="CED2DF"/>
            </a:solidFill>
            <a:round/>
            <a:headEnd/>
            <a:tailEnd/>
          </a:ln>
          <a:extLst>
            <a:ext uri="{909E8E84-426E-40DD-AFC4-6F175D3DCCD1}">
              <a14:hiddenFill xmlns:a14="http://schemas.microsoft.com/office/drawing/2010/main">
                <a:noFill/>
              </a14:hiddenFill>
            </a:ext>
          </a:extLst>
        </p:spPr>
        <p:txBody>
          <a:bodyPr lIns="0" tIns="0" rIns="0" bIns="0"/>
          <a:lstStyle/>
          <a:p>
            <a:endParaRPr lang="en-US" sz="6115"/>
          </a:p>
        </p:txBody>
      </p:sp>
      <p:sp>
        <p:nvSpPr>
          <p:cNvPr id="6153" name="Text Box 7"/>
          <p:cNvSpPr txBox="1">
            <a:spLocks noChangeArrowheads="1"/>
          </p:cNvSpPr>
          <p:nvPr/>
        </p:nvSpPr>
        <p:spPr bwMode="auto">
          <a:xfrm>
            <a:off x="11763022" y="8480213"/>
            <a:ext cx="460587" cy="41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eaLnBrk="0" hangingPunct="0">
              <a:spcBef>
                <a:spcPts val="600"/>
              </a:spcBef>
              <a:buClr>
                <a:srgbClr val="727CA3"/>
              </a:buClr>
              <a:buSzPct val="69000"/>
              <a:buFont typeface="Wingdings" panose="05000000000000000000" pitchFamily="2"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l" eaLnBrk="0" hangingPunct="0">
              <a:spcBef>
                <a:spcPts val="500"/>
              </a:spcBef>
              <a:buClr>
                <a:srgbClr val="727CA3"/>
              </a:buClr>
              <a:buSzPct val="80000"/>
              <a:buFont typeface="Wingdings 2" panose="05020102010507070707" pitchFamily="18" charset="2"/>
              <a:buChar char=""/>
              <a:defRPr sz="2100">
                <a:solidFill>
                  <a:schemeClr val="tx1"/>
                </a:solidFill>
                <a:latin typeface="Lucida Grande" charset="0"/>
                <a:ea typeface="ヒラギノ角ゴ ProN W3" charset="0"/>
                <a:cs typeface="ヒラギノ角ゴ ProN W3" charset="0"/>
                <a:sym typeface="Lucida Grande" charset="0"/>
              </a:defRPr>
            </a:lvl2pPr>
            <a:lvl3pPr marL="1143000" indent="-228600" algn="l" eaLnBrk="0" hangingPunct="0">
              <a:spcBef>
                <a:spcPts val="400"/>
              </a:spcBef>
              <a:buClr>
                <a:srgbClr val="646C8F"/>
              </a:buClr>
              <a:buSzPct val="60000"/>
              <a:buFont typeface="Wingdings" panose="05000000000000000000" pitchFamily="2" charset="2"/>
              <a:buChar char="¢"/>
              <a:defRPr>
                <a:solidFill>
                  <a:schemeClr val="tx1"/>
                </a:solidFill>
                <a:latin typeface="Lucida Grande" charset="0"/>
                <a:ea typeface="ヒラギノ角ゴ ProN W3" charset="0"/>
                <a:cs typeface="ヒラギノ角ゴ ProN W3" charset="0"/>
                <a:sym typeface="Lucida Grande" charset="0"/>
              </a:defRPr>
            </a:lvl3pPr>
            <a:lvl4pPr marL="1600200" indent="-228600" algn="l" eaLnBrk="0" hangingPunct="0">
              <a:spcBef>
                <a:spcPts val="400"/>
              </a:spcBef>
              <a:buClr>
                <a:srgbClr val="CED2DF"/>
              </a:buClr>
              <a:buSzPct val="60000"/>
              <a:buFont typeface="Wingdings" panose="05000000000000000000" pitchFamily="2" charset="2"/>
              <a:buChar char="¢"/>
              <a:defRPr>
                <a:solidFill>
                  <a:schemeClr val="tx1"/>
                </a:solidFill>
                <a:latin typeface="Lucida Grande" charset="0"/>
                <a:ea typeface="ヒラギノ角ゴ ProN W3" charset="0"/>
                <a:cs typeface="ヒラギノ角ゴ ProN W3" charset="0"/>
                <a:sym typeface="Lucida Grande" charset="0"/>
              </a:defRPr>
            </a:lvl4pPr>
            <a:lvl5pPr marL="2057400" indent="-228600" algn="l" eaLnBrk="0" hangingPunct="0">
              <a:spcBef>
                <a:spcPts val="400"/>
              </a:spcBef>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algn="ctr" eaLnBrk="1" hangingPunct="1">
              <a:spcBef>
                <a:spcPct val="0"/>
              </a:spcBef>
              <a:buClrTx/>
              <a:buSzTx/>
              <a:buFontTx/>
              <a:buNone/>
            </a:pPr>
            <a:endParaRPr lang="en-US" altLang="en-US" sz="1991" b="1" dirty="0">
              <a:solidFill>
                <a:srgbClr val="FFFFFF"/>
              </a:solidFill>
              <a:ea typeface="Lucida Grande" charset="0"/>
              <a:cs typeface="Lucida Grande" charset="0"/>
            </a:endParaRPr>
          </a:p>
        </p:txBody>
      </p:sp>
      <p:pic>
        <p:nvPicPr>
          <p:cNvPr id="61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82" y="198684"/>
            <a:ext cx="541866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5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587" y="198684"/>
            <a:ext cx="541866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5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82" y="4930987"/>
            <a:ext cx="541866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5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6587" y="4930987"/>
            <a:ext cx="541866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53480354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
          <p:cNvSpPr>
            <a:spLocks noGrp="1" noChangeArrowheads="1"/>
          </p:cNvSpPr>
          <p:nvPr>
            <p:ph type="title"/>
          </p:nvPr>
        </p:nvSpPr>
        <p:spPr>
          <a:xfrm>
            <a:off x="650240" y="216747"/>
            <a:ext cx="10620587" cy="1625600"/>
          </a:xfrm>
        </p:spPr>
        <p:txBody>
          <a:bodyPr/>
          <a:lstStyle/>
          <a:p>
            <a:pPr eaLnBrk="1" hangingPunct="1"/>
            <a:r>
              <a:rPr lang="en-US" altLang="en-US" smtClean="0"/>
              <a:t>Portal Hypertension (PH)</a:t>
            </a:r>
          </a:p>
        </p:txBody>
      </p:sp>
      <p:sp>
        <p:nvSpPr>
          <p:cNvPr id="7178" name="Rectangle 8"/>
          <p:cNvSpPr>
            <a:spLocks noGrp="1" noChangeArrowheads="1"/>
          </p:cNvSpPr>
          <p:nvPr>
            <p:ph idx="1"/>
          </p:nvPr>
        </p:nvSpPr>
        <p:spPr>
          <a:xfrm>
            <a:off x="650240" y="2059094"/>
            <a:ext cx="10620587" cy="7261013"/>
          </a:xfrm>
        </p:spPr>
        <p:txBody>
          <a:bodyPr>
            <a:normAutofit fontScale="92500" lnSpcReduction="10000"/>
          </a:bodyPr>
          <a:lstStyle/>
          <a:p>
            <a:pPr eaLnBrk="1" hangingPunct="1"/>
            <a:r>
              <a:rPr lang="en-US" altLang="en-US" dirty="0" smtClean="0"/>
              <a:t>increased BP in the portal venous system due to increased hepatic vascular resistance</a:t>
            </a:r>
          </a:p>
          <a:p>
            <a:pPr eaLnBrk="1" hangingPunct="1"/>
            <a:r>
              <a:rPr lang="en-US" altLang="en-US" dirty="0" smtClean="0"/>
              <a:t>etiology</a:t>
            </a:r>
          </a:p>
          <a:p>
            <a:pPr marL="909871" lvl="1"/>
            <a:r>
              <a:rPr lang="en-US" altLang="en-US" dirty="0" smtClean="0"/>
              <a:t>extrahepatic obstruction of PV </a:t>
            </a:r>
          </a:p>
          <a:p>
            <a:pPr marL="909871" lvl="1"/>
            <a:r>
              <a:rPr lang="en-US" altLang="en-US" dirty="0" smtClean="0"/>
              <a:t>intrahepatic disease processes such as </a:t>
            </a:r>
            <a:r>
              <a:rPr lang="en-US" altLang="en-US" b="1" dirty="0" smtClean="0"/>
              <a:t>cirrhosis</a:t>
            </a:r>
            <a:endParaRPr lang="en-US" altLang="en-US" dirty="0" smtClean="0"/>
          </a:p>
          <a:p>
            <a:pPr marL="909871" lvl="1"/>
            <a:r>
              <a:rPr lang="en-US" altLang="en-US" dirty="0" smtClean="0"/>
              <a:t>offending process occurring after the sinusoidal level (hepatic venous obstruction)</a:t>
            </a:r>
          </a:p>
          <a:p>
            <a:pPr eaLnBrk="1" hangingPunct="1"/>
            <a:r>
              <a:rPr lang="en-US" altLang="en-US" dirty="0" smtClean="0"/>
              <a:t>clinical presentation</a:t>
            </a:r>
          </a:p>
          <a:p>
            <a:pPr marL="909871" lvl="1"/>
            <a:r>
              <a:rPr lang="en-US" altLang="en-US" dirty="0" smtClean="0"/>
              <a:t>ascites/ abdominal distention</a:t>
            </a:r>
          </a:p>
          <a:p>
            <a:pPr marL="909871" lvl="1"/>
            <a:r>
              <a:rPr lang="en-US" altLang="en-US" dirty="0" smtClean="0"/>
              <a:t>GI bleeding</a:t>
            </a:r>
          </a:p>
          <a:p>
            <a:pPr eaLnBrk="1" hangingPunct="1"/>
            <a:r>
              <a:rPr lang="en-US" altLang="en-US" dirty="0" smtClean="0"/>
              <a:t>treatment</a:t>
            </a:r>
          </a:p>
          <a:p>
            <a:pPr marL="909871" lvl="1"/>
            <a:r>
              <a:rPr lang="en-US" altLang="en-US" dirty="0" err="1" smtClean="0"/>
              <a:t>transjugular</a:t>
            </a:r>
            <a:r>
              <a:rPr lang="en-US" altLang="en-US" dirty="0" smtClean="0"/>
              <a:t> intrahepatic portosystemic shunt (TIPS)</a:t>
            </a:r>
          </a:p>
          <a:p>
            <a:pPr marL="909871" lvl="1"/>
            <a:r>
              <a:rPr lang="en-US" altLang="en-US" dirty="0" smtClean="0"/>
              <a:t>shunts require routine Doppler follow-up</a:t>
            </a:r>
          </a:p>
        </p:txBody>
      </p:sp>
      <p:sp>
        <p:nvSpPr>
          <p:cNvPr id="11" name="Slide Number Placeholder 3"/>
          <p:cNvSpPr>
            <a:spLocks noGrp="1"/>
          </p:cNvSpPr>
          <p:nvPr>
            <p:ph type="sldNum" sz="quarter" idx="10"/>
          </p:nvPr>
        </p:nvSpPr>
        <p:spPr/>
        <p:txBody>
          <a:bodyPr/>
          <a:lstStyle>
            <a:lvl1pPr eaLnBrk="0" hangingPunct="0">
              <a:defRPr sz="5973">
                <a:solidFill>
                  <a:srgbClr val="000000"/>
                </a:solidFill>
                <a:latin typeface="Gill Sans" charset="0"/>
                <a:ea typeface="ヒラギノ角ゴ ProN W3" charset="0"/>
                <a:cs typeface="ヒラギノ角ゴ ProN W3" charset="0"/>
                <a:sym typeface="Gill Sans" charset="0"/>
              </a:defRPr>
            </a:lvl1pPr>
            <a:lvl2pPr marL="1056623" indent="-406394" eaLnBrk="0" hangingPunct="0">
              <a:defRPr sz="5973">
                <a:solidFill>
                  <a:srgbClr val="000000"/>
                </a:solidFill>
                <a:latin typeface="Gill Sans" charset="0"/>
                <a:ea typeface="ヒラギノ角ゴ ProN W3" charset="0"/>
                <a:cs typeface="ヒラギノ角ゴ ProN W3" charset="0"/>
                <a:sym typeface="Gill Sans" charset="0"/>
              </a:defRPr>
            </a:lvl2pPr>
            <a:lvl3pPr marL="1625575" indent="-325115" eaLnBrk="0" hangingPunct="0">
              <a:defRPr sz="5973">
                <a:solidFill>
                  <a:srgbClr val="000000"/>
                </a:solidFill>
                <a:latin typeface="Gill Sans" charset="0"/>
                <a:ea typeface="ヒラギノ角ゴ ProN W3" charset="0"/>
                <a:cs typeface="ヒラギノ角ゴ ProN W3" charset="0"/>
                <a:sym typeface="Gill Sans" charset="0"/>
              </a:defRPr>
            </a:lvl3pPr>
            <a:lvl4pPr marL="2275804" indent="-325115" eaLnBrk="0" hangingPunct="0">
              <a:defRPr sz="5973">
                <a:solidFill>
                  <a:srgbClr val="000000"/>
                </a:solidFill>
                <a:latin typeface="Gill Sans" charset="0"/>
                <a:ea typeface="ヒラギノ角ゴ ProN W3" charset="0"/>
                <a:cs typeface="ヒラギノ角ゴ ProN W3" charset="0"/>
                <a:sym typeface="Gill Sans" charset="0"/>
              </a:defRPr>
            </a:lvl4pPr>
            <a:lvl5pPr marL="2926034" indent="-325115" eaLnBrk="0" hangingPunct="0">
              <a:defRPr sz="5973">
                <a:solidFill>
                  <a:srgbClr val="000000"/>
                </a:solidFill>
                <a:latin typeface="Gill Sans" charset="0"/>
                <a:ea typeface="ヒラギノ角ゴ ProN W3" charset="0"/>
                <a:cs typeface="ヒラギノ角ゴ ProN W3" charset="0"/>
                <a:sym typeface="Gill Sans" charset="0"/>
              </a:defRPr>
            </a:lvl5pPr>
            <a:lvl6pPr marL="357626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6pPr>
            <a:lvl7pPr marL="422649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7pPr>
            <a:lvl8pPr marL="487672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8pPr>
            <a:lvl9pPr marL="552695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9pPr>
          </a:lstStyle>
          <a:p>
            <a:pPr eaLnBrk="1" hangingPunct="1"/>
            <a:fld id="{AB584A3E-160A-44D0-A6ED-E1B2F5642EFD}" type="slidenum">
              <a:rPr lang="en-US" altLang="en-US" sz="1991">
                <a:solidFill>
                  <a:srgbClr val="FFFFFF"/>
                </a:solidFill>
                <a:latin typeface="Lucida Grande" charset="0"/>
                <a:ea typeface="Lucida Grande" charset="0"/>
                <a:cs typeface="Lucida Grande" charset="0"/>
                <a:sym typeface="Lucida Grande" charset="0"/>
              </a:rPr>
              <a:pPr eaLnBrk="1" hangingPunct="1"/>
              <a:t>24</a:t>
            </a:fld>
            <a:endParaRPr lang="en-US" altLang="en-US" sz="1991">
              <a:solidFill>
                <a:srgbClr val="FFFFFF"/>
              </a:solidFill>
              <a:latin typeface="Lucida Grande" charset="0"/>
              <a:ea typeface="Lucida Grande" charset="0"/>
              <a:cs typeface="Lucida Grande" charset="0"/>
              <a:sym typeface="Lucida Grande" charset="0"/>
            </a:endParaRPr>
          </a:p>
        </p:txBody>
      </p:sp>
      <p:sp>
        <p:nvSpPr>
          <p:cNvPr id="7172" name="Line 2"/>
          <p:cNvSpPr>
            <a:spLocks noChangeShapeType="1"/>
          </p:cNvSpPr>
          <p:nvPr/>
        </p:nvSpPr>
        <p:spPr bwMode="auto">
          <a:xfrm>
            <a:off x="108373" y="0"/>
            <a:ext cx="0" cy="9753600"/>
          </a:xfrm>
          <a:prstGeom prst="line">
            <a:avLst/>
          </a:prstGeom>
          <a:noFill/>
          <a:ln w="57150">
            <a:solidFill>
              <a:srgbClr val="CED2DF"/>
            </a:solidFill>
            <a:round/>
            <a:headEnd/>
            <a:tailEnd/>
          </a:ln>
          <a:extLst>
            <a:ext uri="{909E8E84-426E-40DD-AFC4-6F175D3DCCD1}">
              <a14:hiddenFill xmlns:a14="http://schemas.microsoft.com/office/drawing/2010/main">
                <a:noFill/>
              </a14:hiddenFill>
            </a:ext>
          </a:extLst>
        </p:spPr>
        <p:txBody>
          <a:bodyPr lIns="0" tIns="0" rIns="0" bIns="0"/>
          <a:lstStyle/>
          <a:p>
            <a:endParaRPr lang="en-US" sz="6115"/>
          </a:p>
        </p:txBody>
      </p:sp>
    </p:spTree>
    <p:extLst>
      <p:ext uri="{BB962C8B-B14F-4D97-AF65-F5344CB8AC3E}">
        <p14:creationId xmlns:p14="http://schemas.microsoft.com/office/powerpoint/2010/main" val="29190083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7"/>
          <p:cNvSpPr>
            <a:spLocks noGrp="1" noChangeArrowheads="1"/>
          </p:cNvSpPr>
          <p:nvPr>
            <p:ph type="title"/>
          </p:nvPr>
        </p:nvSpPr>
        <p:spPr>
          <a:xfrm>
            <a:off x="650240" y="-347697"/>
            <a:ext cx="10620587" cy="1623343"/>
          </a:xfrm>
        </p:spPr>
        <p:txBody>
          <a:bodyPr/>
          <a:lstStyle/>
          <a:p>
            <a:pPr eaLnBrk="1" hangingPunct="1"/>
            <a:r>
              <a:rPr lang="en-US" altLang="en-US" smtClean="0"/>
              <a:t>PH Sonographically</a:t>
            </a:r>
          </a:p>
        </p:txBody>
      </p:sp>
      <p:sp>
        <p:nvSpPr>
          <p:cNvPr id="8202" name="Rectangle 8"/>
          <p:cNvSpPr>
            <a:spLocks noGrp="1" noChangeArrowheads="1"/>
          </p:cNvSpPr>
          <p:nvPr>
            <p:ph idx="1"/>
          </p:nvPr>
        </p:nvSpPr>
        <p:spPr>
          <a:xfrm>
            <a:off x="650240" y="1539805"/>
            <a:ext cx="10620587" cy="6931378"/>
          </a:xfrm>
        </p:spPr>
        <p:txBody>
          <a:bodyPr/>
          <a:lstStyle/>
          <a:p>
            <a:pPr eaLnBrk="1" hangingPunct="1"/>
            <a:r>
              <a:rPr lang="en-US" altLang="en-US" dirty="0" smtClean="0"/>
              <a:t>dilated MPV, splenic vein, and SMV</a:t>
            </a:r>
          </a:p>
          <a:p>
            <a:pPr eaLnBrk="1" hangingPunct="1"/>
            <a:r>
              <a:rPr lang="en-US" altLang="en-US" dirty="0" err="1" smtClean="0"/>
              <a:t>recanalized</a:t>
            </a:r>
            <a:r>
              <a:rPr lang="en-US" altLang="en-US" dirty="0" smtClean="0"/>
              <a:t> ligamentum </a:t>
            </a:r>
            <a:r>
              <a:rPr lang="en-US" altLang="en-US" dirty="0" err="1" smtClean="0"/>
              <a:t>teres</a:t>
            </a:r>
            <a:r>
              <a:rPr lang="en-US" altLang="en-US" dirty="0" smtClean="0"/>
              <a:t> (umbilical vein)</a:t>
            </a:r>
          </a:p>
          <a:p>
            <a:pPr eaLnBrk="1" hangingPunct="1"/>
            <a:r>
              <a:rPr lang="en-US" altLang="en-US" dirty="0" smtClean="0"/>
              <a:t>splenomegaly</a:t>
            </a:r>
          </a:p>
          <a:p>
            <a:pPr eaLnBrk="1" hangingPunct="1"/>
            <a:r>
              <a:rPr lang="en-US" altLang="en-US" dirty="0" smtClean="0"/>
              <a:t>portosystemic venous collaterals and varices</a:t>
            </a:r>
          </a:p>
          <a:p>
            <a:pPr eaLnBrk="1" hangingPunct="1"/>
            <a:r>
              <a:rPr lang="en-US" altLang="en-US" dirty="0" smtClean="0"/>
              <a:t>ascites</a:t>
            </a:r>
          </a:p>
          <a:p>
            <a:pPr eaLnBrk="1" hangingPunct="1"/>
            <a:r>
              <a:rPr lang="en-US" altLang="en-US" dirty="0" smtClean="0"/>
              <a:t>to and fro flow or reversal of MPV flow</a:t>
            </a:r>
          </a:p>
        </p:txBody>
      </p:sp>
      <p:sp>
        <p:nvSpPr>
          <p:cNvPr id="14" name="Slide Number Placeholder 3"/>
          <p:cNvSpPr>
            <a:spLocks noGrp="1"/>
          </p:cNvSpPr>
          <p:nvPr>
            <p:ph type="sldNum" sz="quarter" idx="10"/>
          </p:nvPr>
        </p:nvSpPr>
        <p:spPr/>
        <p:txBody>
          <a:bodyPr/>
          <a:lstStyle>
            <a:lvl1pPr eaLnBrk="0" hangingPunct="0">
              <a:defRPr sz="5973">
                <a:solidFill>
                  <a:srgbClr val="000000"/>
                </a:solidFill>
                <a:latin typeface="Gill Sans" charset="0"/>
                <a:ea typeface="ヒラギノ角ゴ ProN W3" charset="0"/>
                <a:cs typeface="ヒラギノ角ゴ ProN W3" charset="0"/>
                <a:sym typeface="Gill Sans" charset="0"/>
              </a:defRPr>
            </a:lvl1pPr>
            <a:lvl2pPr marL="1056623" indent="-406394" eaLnBrk="0" hangingPunct="0">
              <a:defRPr sz="5973">
                <a:solidFill>
                  <a:srgbClr val="000000"/>
                </a:solidFill>
                <a:latin typeface="Gill Sans" charset="0"/>
                <a:ea typeface="ヒラギノ角ゴ ProN W3" charset="0"/>
                <a:cs typeface="ヒラギノ角ゴ ProN W3" charset="0"/>
                <a:sym typeface="Gill Sans" charset="0"/>
              </a:defRPr>
            </a:lvl2pPr>
            <a:lvl3pPr marL="1625575" indent="-325115" eaLnBrk="0" hangingPunct="0">
              <a:defRPr sz="5973">
                <a:solidFill>
                  <a:srgbClr val="000000"/>
                </a:solidFill>
                <a:latin typeface="Gill Sans" charset="0"/>
                <a:ea typeface="ヒラギノ角ゴ ProN W3" charset="0"/>
                <a:cs typeface="ヒラギノ角ゴ ProN W3" charset="0"/>
                <a:sym typeface="Gill Sans" charset="0"/>
              </a:defRPr>
            </a:lvl3pPr>
            <a:lvl4pPr marL="2275804" indent="-325115" eaLnBrk="0" hangingPunct="0">
              <a:defRPr sz="5973">
                <a:solidFill>
                  <a:srgbClr val="000000"/>
                </a:solidFill>
                <a:latin typeface="Gill Sans" charset="0"/>
                <a:ea typeface="ヒラギノ角ゴ ProN W3" charset="0"/>
                <a:cs typeface="ヒラギノ角ゴ ProN W3" charset="0"/>
                <a:sym typeface="Gill Sans" charset="0"/>
              </a:defRPr>
            </a:lvl4pPr>
            <a:lvl5pPr marL="2926034" indent="-325115" eaLnBrk="0" hangingPunct="0">
              <a:defRPr sz="5973">
                <a:solidFill>
                  <a:srgbClr val="000000"/>
                </a:solidFill>
                <a:latin typeface="Gill Sans" charset="0"/>
                <a:ea typeface="ヒラギノ角ゴ ProN W3" charset="0"/>
                <a:cs typeface="ヒラギノ角ゴ ProN W3" charset="0"/>
                <a:sym typeface="Gill Sans" charset="0"/>
              </a:defRPr>
            </a:lvl5pPr>
            <a:lvl6pPr marL="357626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6pPr>
            <a:lvl7pPr marL="422649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7pPr>
            <a:lvl8pPr marL="487672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8pPr>
            <a:lvl9pPr marL="552695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9pPr>
          </a:lstStyle>
          <a:p>
            <a:pPr eaLnBrk="1" hangingPunct="1"/>
            <a:fld id="{7FE0F14D-F12C-470A-8877-A99D72E8CD85}" type="slidenum">
              <a:rPr lang="en-US" altLang="en-US" sz="1991">
                <a:solidFill>
                  <a:srgbClr val="FFFFFF"/>
                </a:solidFill>
                <a:latin typeface="Lucida Grande" charset="0"/>
                <a:ea typeface="Lucida Grande" charset="0"/>
                <a:cs typeface="Lucida Grande" charset="0"/>
                <a:sym typeface="Lucida Grande" charset="0"/>
              </a:rPr>
              <a:pPr eaLnBrk="1" hangingPunct="1"/>
              <a:t>25</a:t>
            </a:fld>
            <a:endParaRPr lang="en-US" altLang="en-US" sz="1991">
              <a:solidFill>
                <a:srgbClr val="FFFFFF"/>
              </a:solidFill>
              <a:latin typeface="Lucida Grande" charset="0"/>
              <a:ea typeface="Lucida Grande" charset="0"/>
              <a:cs typeface="Lucida Grande" charset="0"/>
              <a:sym typeface="Lucida Grande" charset="0"/>
            </a:endParaRPr>
          </a:p>
        </p:txBody>
      </p:sp>
      <p:sp>
        <p:nvSpPr>
          <p:cNvPr id="8196" name="Line 2"/>
          <p:cNvSpPr>
            <a:spLocks noChangeShapeType="1"/>
          </p:cNvSpPr>
          <p:nvPr/>
        </p:nvSpPr>
        <p:spPr bwMode="auto">
          <a:xfrm>
            <a:off x="108373" y="0"/>
            <a:ext cx="0" cy="9753600"/>
          </a:xfrm>
          <a:prstGeom prst="line">
            <a:avLst/>
          </a:prstGeom>
          <a:noFill/>
          <a:ln w="57150">
            <a:solidFill>
              <a:srgbClr val="CED2DF"/>
            </a:solidFill>
            <a:round/>
            <a:headEnd/>
            <a:tailEnd/>
          </a:ln>
          <a:extLst>
            <a:ext uri="{909E8E84-426E-40DD-AFC4-6F175D3DCCD1}">
              <a14:hiddenFill xmlns:a14="http://schemas.microsoft.com/office/drawing/2010/main">
                <a:noFill/>
              </a14:hiddenFill>
            </a:ext>
          </a:extLst>
        </p:spPr>
        <p:txBody>
          <a:bodyPr lIns="0" tIns="0" rIns="0" bIns="0"/>
          <a:lstStyle/>
          <a:p>
            <a:endParaRPr lang="en-US" sz="6115"/>
          </a:p>
        </p:txBody>
      </p:sp>
      <p:pic>
        <p:nvPicPr>
          <p:cNvPr id="820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086" y="5785555"/>
            <a:ext cx="4809067"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a:picLocks noChangeAspect="1"/>
          </p:cNvPicPr>
          <p:nvPr/>
        </p:nvPicPr>
        <p:blipFill>
          <a:blip r:embed="rId4"/>
          <a:stretch>
            <a:fillRect/>
          </a:stretch>
        </p:blipFill>
        <p:spPr>
          <a:xfrm>
            <a:off x="1854200" y="5600874"/>
            <a:ext cx="3581400" cy="4036300"/>
          </a:xfrm>
          <a:prstGeom prst="rect">
            <a:avLst/>
          </a:prstGeom>
        </p:spPr>
      </p:pic>
    </p:spTree>
    <p:extLst>
      <p:ext uri="{BB962C8B-B14F-4D97-AF65-F5344CB8AC3E}">
        <p14:creationId xmlns:p14="http://schemas.microsoft.com/office/powerpoint/2010/main" val="313836175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6" y="7"/>
            <a:ext cx="10294938" cy="1676394"/>
          </a:xfrm>
        </p:spPr>
        <p:txBody>
          <a:bodyPr/>
          <a:lstStyle/>
          <a:p>
            <a:r>
              <a:rPr lang="en-US" dirty="0" smtClean="0"/>
              <a:t>PH - Portosystemic Shunts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76" y="2286000"/>
            <a:ext cx="10294938" cy="6907903"/>
          </a:xfrm>
          <a:prstGeom prst="rect">
            <a:avLst/>
          </a:prstGeom>
        </p:spPr>
      </p:pic>
    </p:spTree>
    <p:extLst>
      <p:ext uri="{BB962C8B-B14F-4D97-AF65-F5344CB8AC3E}">
        <p14:creationId xmlns:p14="http://schemas.microsoft.com/office/powerpoint/2010/main" val="368817378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6" y="7"/>
            <a:ext cx="10294938" cy="1676394"/>
          </a:xfrm>
        </p:spPr>
        <p:txBody>
          <a:bodyPr/>
          <a:lstStyle/>
          <a:p>
            <a:r>
              <a:rPr lang="en-US" dirty="0" smtClean="0"/>
              <a:t>TIPS</a:t>
            </a:r>
            <a:endParaRPr lang="en-US" dirty="0"/>
          </a:p>
        </p:txBody>
      </p:sp>
      <p:sp>
        <p:nvSpPr>
          <p:cNvPr id="3" name="Content Placeholder 2"/>
          <p:cNvSpPr>
            <a:spLocks noGrp="1"/>
          </p:cNvSpPr>
          <p:nvPr>
            <p:ph idx="1"/>
          </p:nvPr>
        </p:nvSpPr>
        <p:spPr>
          <a:xfrm>
            <a:off x="650876" y="1982788"/>
            <a:ext cx="10294938" cy="4568825"/>
          </a:xfrm>
        </p:spPr>
        <p:txBody>
          <a:bodyPr/>
          <a:lstStyle/>
          <a:p>
            <a:r>
              <a:rPr lang="en-US" dirty="0" smtClean="0"/>
              <a:t>Percutaneous </a:t>
            </a:r>
            <a:r>
              <a:rPr lang="en-US" dirty="0"/>
              <a:t>treatment for portal HTN via jugular vein</a:t>
            </a:r>
          </a:p>
          <a:p>
            <a:r>
              <a:rPr lang="en-US" dirty="0"/>
              <a:t>Less risky than previously used surgical shunts</a:t>
            </a:r>
          </a:p>
          <a:p>
            <a:r>
              <a:rPr lang="en-US" dirty="0"/>
              <a:t>Stent connects a portal vein to a hepatic vein (usually the right)</a:t>
            </a:r>
          </a:p>
          <a:p>
            <a:r>
              <a:rPr lang="en-US" dirty="0"/>
              <a:t>Blood rerouted away from the liver, thus alleviating pressure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071" y="6757311"/>
            <a:ext cx="6822547" cy="2883663"/>
          </a:xfrm>
          <a:prstGeom prst="rect">
            <a:avLst/>
          </a:prstGeom>
        </p:spPr>
      </p:pic>
    </p:spTree>
    <p:extLst>
      <p:ext uri="{BB962C8B-B14F-4D97-AF65-F5344CB8AC3E}">
        <p14:creationId xmlns:p14="http://schemas.microsoft.com/office/powerpoint/2010/main" val="346253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7"/>
          <p:cNvSpPr>
            <a:spLocks noGrp="1" noChangeArrowheads="1"/>
          </p:cNvSpPr>
          <p:nvPr>
            <p:ph type="title"/>
          </p:nvPr>
        </p:nvSpPr>
        <p:spPr>
          <a:xfrm>
            <a:off x="650240" y="-528319"/>
            <a:ext cx="10620587" cy="1623343"/>
          </a:xfrm>
        </p:spPr>
        <p:txBody>
          <a:bodyPr/>
          <a:lstStyle/>
          <a:p>
            <a:pPr eaLnBrk="1" hangingPunct="1"/>
            <a:r>
              <a:rPr lang="en-US" altLang="en-US" smtClean="0"/>
              <a:t>Portal Vein Thrombosis</a:t>
            </a:r>
          </a:p>
        </p:txBody>
      </p:sp>
      <p:sp>
        <p:nvSpPr>
          <p:cNvPr id="9226" name="Rectangle 8"/>
          <p:cNvSpPr>
            <a:spLocks noGrp="1" noChangeArrowheads="1"/>
          </p:cNvSpPr>
          <p:nvPr>
            <p:ph idx="1"/>
          </p:nvPr>
        </p:nvSpPr>
        <p:spPr>
          <a:xfrm>
            <a:off x="650240" y="1408854"/>
            <a:ext cx="10620587" cy="6931378"/>
          </a:xfrm>
        </p:spPr>
        <p:txBody>
          <a:bodyPr/>
          <a:lstStyle/>
          <a:p>
            <a:pPr eaLnBrk="1" hangingPunct="1"/>
            <a:r>
              <a:rPr lang="en-US" altLang="en-US" smtClean="0"/>
              <a:t>echogenic thrombus in the PV lumen</a:t>
            </a:r>
          </a:p>
          <a:p>
            <a:pPr eaLnBrk="1" hangingPunct="1"/>
            <a:r>
              <a:rPr lang="en-US" altLang="en-US" smtClean="0"/>
              <a:t>PV collaterals</a:t>
            </a:r>
          </a:p>
          <a:p>
            <a:pPr eaLnBrk="1" hangingPunct="1"/>
            <a:r>
              <a:rPr lang="en-US" altLang="en-US" smtClean="0"/>
              <a:t>increased PV caliber</a:t>
            </a:r>
          </a:p>
          <a:p>
            <a:pPr eaLnBrk="1" hangingPunct="1"/>
            <a:r>
              <a:rPr lang="en-US" altLang="en-US" smtClean="0"/>
              <a:t>cavernous transformation</a:t>
            </a:r>
          </a:p>
        </p:txBody>
      </p:sp>
      <p:sp>
        <p:nvSpPr>
          <p:cNvPr id="15" name="Slide Number Placeholder 3"/>
          <p:cNvSpPr>
            <a:spLocks noGrp="1"/>
          </p:cNvSpPr>
          <p:nvPr>
            <p:ph type="sldNum" sz="quarter" idx="10"/>
          </p:nvPr>
        </p:nvSpPr>
        <p:spPr/>
        <p:txBody>
          <a:bodyPr/>
          <a:lstStyle>
            <a:lvl1pPr eaLnBrk="0" hangingPunct="0">
              <a:defRPr sz="5973">
                <a:solidFill>
                  <a:srgbClr val="000000"/>
                </a:solidFill>
                <a:latin typeface="Gill Sans" charset="0"/>
                <a:ea typeface="ヒラギノ角ゴ ProN W3" charset="0"/>
                <a:cs typeface="ヒラギノ角ゴ ProN W3" charset="0"/>
                <a:sym typeface="Gill Sans" charset="0"/>
              </a:defRPr>
            </a:lvl1pPr>
            <a:lvl2pPr marL="1056623" indent="-406394" eaLnBrk="0" hangingPunct="0">
              <a:defRPr sz="5973">
                <a:solidFill>
                  <a:srgbClr val="000000"/>
                </a:solidFill>
                <a:latin typeface="Gill Sans" charset="0"/>
                <a:ea typeface="ヒラギノ角ゴ ProN W3" charset="0"/>
                <a:cs typeface="ヒラギノ角ゴ ProN W3" charset="0"/>
                <a:sym typeface="Gill Sans" charset="0"/>
              </a:defRPr>
            </a:lvl2pPr>
            <a:lvl3pPr marL="1625575" indent="-325115" eaLnBrk="0" hangingPunct="0">
              <a:defRPr sz="5973">
                <a:solidFill>
                  <a:srgbClr val="000000"/>
                </a:solidFill>
                <a:latin typeface="Gill Sans" charset="0"/>
                <a:ea typeface="ヒラギノ角ゴ ProN W3" charset="0"/>
                <a:cs typeface="ヒラギノ角ゴ ProN W3" charset="0"/>
                <a:sym typeface="Gill Sans" charset="0"/>
              </a:defRPr>
            </a:lvl3pPr>
            <a:lvl4pPr marL="2275804" indent="-325115" eaLnBrk="0" hangingPunct="0">
              <a:defRPr sz="5973">
                <a:solidFill>
                  <a:srgbClr val="000000"/>
                </a:solidFill>
                <a:latin typeface="Gill Sans" charset="0"/>
                <a:ea typeface="ヒラギノ角ゴ ProN W3" charset="0"/>
                <a:cs typeface="ヒラギノ角ゴ ProN W3" charset="0"/>
                <a:sym typeface="Gill Sans" charset="0"/>
              </a:defRPr>
            </a:lvl4pPr>
            <a:lvl5pPr marL="2926034" indent="-325115" eaLnBrk="0" hangingPunct="0">
              <a:defRPr sz="5973">
                <a:solidFill>
                  <a:srgbClr val="000000"/>
                </a:solidFill>
                <a:latin typeface="Gill Sans" charset="0"/>
                <a:ea typeface="ヒラギノ角ゴ ProN W3" charset="0"/>
                <a:cs typeface="ヒラギノ角ゴ ProN W3" charset="0"/>
                <a:sym typeface="Gill Sans" charset="0"/>
              </a:defRPr>
            </a:lvl5pPr>
            <a:lvl6pPr marL="357626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6pPr>
            <a:lvl7pPr marL="422649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7pPr>
            <a:lvl8pPr marL="487672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8pPr>
            <a:lvl9pPr marL="552695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9pPr>
          </a:lstStyle>
          <a:p>
            <a:pPr eaLnBrk="1" hangingPunct="1"/>
            <a:fld id="{0773FB5F-09EE-43C1-ADCD-4BEA6F173C34}" type="slidenum">
              <a:rPr lang="en-US" altLang="en-US" sz="1991">
                <a:solidFill>
                  <a:srgbClr val="FFFFFF"/>
                </a:solidFill>
                <a:latin typeface="Lucida Grande" charset="0"/>
                <a:ea typeface="Lucida Grande" charset="0"/>
                <a:cs typeface="Lucida Grande" charset="0"/>
                <a:sym typeface="Lucida Grande" charset="0"/>
              </a:rPr>
              <a:pPr eaLnBrk="1" hangingPunct="1"/>
              <a:t>28</a:t>
            </a:fld>
            <a:endParaRPr lang="en-US" altLang="en-US" sz="1991">
              <a:solidFill>
                <a:srgbClr val="FFFFFF"/>
              </a:solidFill>
              <a:latin typeface="Lucida Grande" charset="0"/>
              <a:ea typeface="Lucida Grande" charset="0"/>
              <a:cs typeface="Lucida Grande" charset="0"/>
              <a:sym typeface="Lucida Grande" charset="0"/>
            </a:endParaRPr>
          </a:p>
        </p:txBody>
      </p:sp>
      <p:sp>
        <p:nvSpPr>
          <p:cNvPr id="9220" name="Line 2"/>
          <p:cNvSpPr>
            <a:spLocks noChangeShapeType="1"/>
          </p:cNvSpPr>
          <p:nvPr/>
        </p:nvSpPr>
        <p:spPr bwMode="auto">
          <a:xfrm>
            <a:off x="108373" y="0"/>
            <a:ext cx="0" cy="9753600"/>
          </a:xfrm>
          <a:prstGeom prst="line">
            <a:avLst/>
          </a:prstGeom>
          <a:noFill/>
          <a:ln w="57150">
            <a:solidFill>
              <a:srgbClr val="CED2DF"/>
            </a:solidFill>
            <a:round/>
            <a:headEnd/>
            <a:tailEnd/>
          </a:ln>
          <a:extLst>
            <a:ext uri="{909E8E84-426E-40DD-AFC4-6F175D3DCCD1}">
              <a14:hiddenFill xmlns:a14="http://schemas.microsoft.com/office/drawing/2010/main">
                <a:noFill/>
              </a14:hiddenFill>
            </a:ext>
          </a:extLst>
        </p:spPr>
        <p:txBody>
          <a:bodyPr lIns="0" tIns="0" rIns="0" bIns="0"/>
          <a:lstStyle/>
          <a:p>
            <a:endParaRPr lang="en-US" sz="6115"/>
          </a:p>
        </p:txBody>
      </p:sp>
      <p:sp>
        <p:nvSpPr>
          <p:cNvPr id="9227" name="Text Box 9"/>
          <p:cNvSpPr txBox="1">
            <a:spLocks noChangeArrowheads="1"/>
          </p:cNvSpPr>
          <p:nvPr/>
        </p:nvSpPr>
        <p:spPr bwMode="auto">
          <a:xfrm>
            <a:off x="11763022" y="8480213"/>
            <a:ext cx="460587" cy="41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eaLnBrk="0" hangingPunct="0">
              <a:spcBef>
                <a:spcPts val="600"/>
              </a:spcBef>
              <a:buClr>
                <a:srgbClr val="727CA3"/>
              </a:buClr>
              <a:buSzPct val="69000"/>
              <a:buFont typeface="Wingdings" panose="05000000000000000000" pitchFamily="2"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l" eaLnBrk="0" hangingPunct="0">
              <a:spcBef>
                <a:spcPts val="500"/>
              </a:spcBef>
              <a:buClr>
                <a:srgbClr val="727CA3"/>
              </a:buClr>
              <a:buSzPct val="80000"/>
              <a:buFont typeface="Wingdings 2" panose="05020102010507070707" pitchFamily="18" charset="2"/>
              <a:buChar char=""/>
              <a:defRPr sz="2100">
                <a:solidFill>
                  <a:schemeClr val="tx1"/>
                </a:solidFill>
                <a:latin typeface="Lucida Grande" charset="0"/>
                <a:ea typeface="ヒラギノ角ゴ ProN W3" charset="0"/>
                <a:cs typeface="ヒラギノ角ゴ ProN W3" charset="0"/>
                <a:sym typeface="Lucida Grande" charset="0"/>
              </a:defRPr>
            </a:lvl2pPr>
            <a:lvl3pPr marL="1143000" indent="-228600" algn="l" eaLnBrk="0" hangingPunct="0">
              <a:spcBef>
                <a:spcPts val="400"/>
              </a:spcBef>
              <a:buClr>
                <a:srgbClr val="646C8F"/>
              </a:buClr>
              <a:buSzPct val="60000"/>
              <a:buFont typeface="Wingdings" panose="05000000000000000000" pitchFamily="2" charset="2"/>
              <a:buChar char="¢"/>
              <a:defRPr>
                <a:solidFill>
                  <a:schemeClr val="tx1"/>
                </a:solidFill>
                <a:latin typeface="Lucida Grande" charset="0"/>
                <a:ea typeface="ヒラギノ角ゴ ProN W3" charset="0"/>
                <a:cs typeface="ヒラギノ角ゴ ProN W3" charset="0"/>
                <a:sym typeface="Lucida Grande" charset="0"/>
              </a:defRPr>
            </a:lvl3pPr>
            <a:lvl4pPr marL="1600200" indent="-228600" algn="l" eaLnBrk="0" hangingPunct="0">
              <a:spcBef>
                <a:spcPts val="400"/>
              </a:spcBef>
              <a:buClr>
                <a:srgbClr val="CED2DF"/>
              </a:buClr>
              <a:buSzPct val="60000"/>
              <a:buFont typeface="Wingdings" panose="05000000000000000000" pitchFamily="2" charset="2"/>
              <a:buChar char="¢"/>
              <a:defRPr>
                <a:solidFill>
                  <a:schemeClr val="tx1"/>
                </a:solidFill>
                <a:latin typeface="Lucida Grande" charset="0"/>
                <a:ea typeface="ヒラギノ角ゴ ProN W3" charset="0"/>
                <a:cs typeface="ヒラギノ角ゴ ProN W3" charset="0"/>
                <a:sym typeface="Lucida Grande" charset="0"/>
              </a:defRPr>
            </a:lvl4pPr>
            <a:lvl5pPr marL="2057400" indent="-228600" algn="l" eaLnBrk="0" hangingPunct="0">
              <a:spcBef>
                <a:spcPts val="400"/>
              </a:spcBef>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algn="ctr" eaLnBrk="1" hangingPunct="1">
              <a:spcBef>
                <a:spcPct val="0"/>
              </a:spcBef>
              <a:buClrTx/>
              <a:buSzTx/>
              <a:buFontTx/>
              <a:buNone/>
            </a:pPr>
            <a:endParaRPr lang="en-US" altLang="en-US" sz="1991" b="1" dirty="0">
              <a:solidFill>
                <a:srgbClr val="FFFFFF"/>
              </a:solidFill>
              <a:ea typeface="Lucida Grande" charset="0"/>
              <a:cs typeface="Lucida Grande" charset="0"/>
            </a:endParaRPr>
          </a:p>
        </p:txBody>
      </p:sp>
      <p:pic>
        <p:nvPicPr>
          <p:cNvPr id="922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38" y="5527040"/>
            <a:ext cx="4840676" cy="363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22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987" y="2510650"/>
            <a:ext cx="4533618" cy="34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23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1084" y="6046329"/>
            <a:ext cx="4678116" cy="35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65377556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7"/>
          <p:cNvSpPr>
            <a:spLocks noGrp="1" noChangeArrowheads="1"/>
          </p:cNvSpPr>
          <p:nvPr>
            <p:ph type="title"/>
          </p:nvPr>
        </p:nvSpPr>
        <p:spPr>
          <a:xfrm>
            <a:off x="456071" y="-304800"/>
            <a:ext cx="10620587" cy="1623343"/>
          </a:xfrm>
        </p:spPr>
        <p:txBody>
          <a:bodyPr/>
          <a:lstStyle/>
          <a:p>
            <a:pPr eaLnBrk="1" hangingPunct="1"/>
            <a:r>
              <a:rPr lang="en-US" altLang="en-US" dirty="0" smtClean="0"/>
              <a:t>Budd-Chiari Syndrome</a:t>
            </a:r>
          </a:p>
        </p:txBody>
      </p:sp>
      <p:sp>
        <p:nvSpPr>
          <p:cNvPr id="10250" name="Rectangle 8"/>
          <p:cNvSpPr>
            <a:spLocks noGrp="1" noChangeArrowheads="1"/>
          </p:cNvSpPr>
          <p:nvPr>
            <p:ph idx="1"/>
          </p:nvPr>
        </p:nvSpPr>
        <p:spPr>
          <a:xfrm>
            <a:off x="456071" y="1600200"/>
            <a:ext cx="11306951" cy="8489244"/>
          </a:xfrm>
        </p:spPr>
        <p:txBody>
          <a:bodyPr/>
          <a:lstStyle/>
          <a:p>
            <a:pPr eaLnBrk="1" hangingPunct="1"/>
            <a:r>
              <a:rPr lang="en-US" altLang="en-US" sz="2844" dirty="0"/>
              <a:t>occlusion of hepatic veins and/or IVC</a:t>
            </a:r>
          </a:p>
          <a:p>
            <a:pPr marL="909871" lvl="1"/>
            <a:r>
              <a:rPr lang="en-US" altLang="en-US" sz="2844" dirty="0"/>
              <a:t>primary - congenital web or fibrous cord</a:t>
            </a:r>
          </a:p>
          <a:p>
            <a:pPr marL="909871" lvl="1"/>
            <a:r>
              <a:rPr lang="en-US" altLang="en-US" sz="2844" dirty="0"/>
              <a:t>secondary - tumor or thrombus formation</a:t>
            </a:r>
          </a:p>
          <a:p>
            <a:pPr eaLnBrk="1" hangingPunct="1"/>
            <a:r>
              <a:rPr lang="en-US" altLang="en-US" sz="2844" dirty="0"/>
              <a:t>clinical presentation</a:t>
            </a:r>
          </a:p>
          <a:p>
            <a:pPr marL="909871" lvl="1"/>
            <a:r>
              <a:rPr lang="en-US" altLang="en-US" sz="2844" dirty="0"/>
              <a:t>RUQ pain</a:t>
            </a:r>
          </a:p>
          <a:p>
            <a:pPr marL="909871" lvl="1"/>
            <a:r>
              <a:rPr lang="en-US" altLang="en-US" sz="2844" dirty="0"/>
              <a:t>hepatomegaly</a:t>
            </a:r>
          </a:p>
          <a:p>
            <a:pPr marL="909871" lvl="1"/>
            <a:r>
              <a:rPr lang="en-US" altLang="en-US" sz="2844" dirty="0"/>
              <a:t>ascites</a:t>
            </a:r>
          </a:p>
          <a:p>
            <a:pPr marL="909871" lvl="1"/>
            <a:r>
              <a:rPr lang="en-US" altLang="en-US" sz="2844" dirty="0"/>
              <a:t>hematemesis</a:t>
            </a:r>
          </a:p>
          <a:p>
            <a:pPr eaLnBrk="1" hangingPunct="1"/>
            <a:r>
              <a:rPr lang="en-US" altLang="en-US" sz="2844" dirty="0"/>
              <a:t>sonographic appearance</a:t>
            </a:r>
          </a:p>
          <a:p>
            <a:pPr marL="909871" lvl="1"/>
            <a:r>
              <a:rPr lang="en-US" altLang="en-US" sz="2844" dirty="0"/>
              <a:t>hepatomegaly (especially caudate lobe)</a:t>
            </a:r>
          </a:p>
          <a:p>
            <a:pPr marL="909871" lvl="1"/>
            <a:r>
              <a:rPr lang="en-US" altLang="en-US" sz="2844" dirty="0"/>
              <a:t>thrombus or tumor invasion in hepatic veins </a:t>
            </a:r>
          </a:p>
          <a:p>
            <a:pPr marL="909871" lvl="1"/>
            <a:r>
              <a:rPr lang="en-US" altLang="en-US" sz="2844" dirty="0"/>
              <a:t>reduced or non-visualization of hepatic veins</a:t>
            </a:r>
          </a:p>
          <a:p>
            <a:pPr marL="909871" lvl="1"/>
            <a:r>
              <a:rPr lang="en-US" altLang="en-US" sz="2844" dirty="0"/>
              <a:t>regional inhomogeneity</a:t>
            </a:r>
          </a:p>
          <a:p>
            <a:pPr marL="909871" lvl="1"/>
            <a:r>
              <a:rPr lang="en-US" altLang="en-US" sz="2844" dirty="0"/>
              <a:t>ascites</a:t>
            </a:r>
          </a:p>
          <a:p>
            <a:pPr marL="909871" lvl="1"/>
            <a:r>
              <a:rPr lang="en-US" altLang="en-US" sz="2844" dirty="0"/>
              <a:t>Doppler used to document patency or absence of flow</a:t>
            </a:r>
          </a:p>
        </p:txBody>
      </p:sp>
      <p:sp>
        <p:nvSpPr>
          <p:cNvPr id="11" name="Slide Number Placeholder 3"/>
          <p:cNvSpPr>
            <a:spLocks noGrp="1"/>
          </p:cNvSpPr>
          <p:nvPr>
            <p:ph type="sldNum" sz="quarter" idx="10"/>
          </p:nvPr>
        </p:nvSpPr>
        <p:spPr/>
        <p:txBody>
          <a:bodyPr/>
          <a:lstStyle>
            <a:lvl1pPr eaLnBrk="0" hangingPunct="0">
              <a:defRPr sz="5973">
                <a:solidFill>
                  <a:srgbClr val="000000"/>
                </a:solidFill>
                <a:latin typeface="Gill Sans" charset="0"/>
                <a:ea typeface="ヒラギノ角ゴ ProN W3" charset="0"/>
                <a:cs typeface="ヒラギノ角ゴ ProN W3" charset="0"/>
                <a:sym typeface="Gill Sans" charset="0"/>
              </a:defRPr>
            </a:lvl1pPr>
            <a:lvl2pPr marL="1056623" indent="-406394" eaLnBrk="0" hangingPunct="0">
              <a:defRPr sz="5973">
                <a:solidFill>
                  <a:srgbClr val="000000"/>
                </a:solidFill>
                <a:latin typeface="Gill Sans" charset="0"/>
                <a:ea typeface="ヒラギノ角ゴ ProN W3" charset="0"/>
                <a:cs typeface="ヒラギノ角ゴ ProN W3" charset="0"/>
                <a:sym typeface="Gill Sans" charset="0"/>
              </a:defRPr>
            </a:lvl2pPr>
            <a:lvl3pPr marL="1625575" indent="-325115" eaLnBrk="0" hangingPunct="0">
              <a:defRPr sz="5973">
                <a:solidFill>
                  <a:srgbClr val="000000"/>
                </a:solidFill>
                <a:latin typeface="Gill Sans" charset="0"/>
                <a:ea typeface="ヒラギノ角ゴ ProN W3" charset="0"/>
                <a:cs typeface="ヒラギノ角ゴ ProN W3" charset="0"/>
                <a:sym typeface="Gill Sans" charset="0"/>
              </a:defRPr>
            </a:lvl3pPr>
            <a:lvl4pPr marL="2275804" indent="-325115" eaLnBrk="0" hangingPunct="0">
              <a:defRPr sz="5973">
                <a:solidFill>
                  <a:srgbClr val="000000"/>
                </a:solidFill>
                <a:latin typeface="Gill Sans" charset="0"/>
                <a:ea typeface="ヒラギノ角ゴ ProN W3" charset="0"/>
                <a:cs typeface="ヒラギノ角ゴ ProN W3" charset="0"/>
                <a:sym typeface="Gill Sans" charset="0"/>
              </a:defRPr>
            </a:lvl4pPr>
            <a:lvl5pPr marL="2926034" indent="-325115" eaLnBrk="0" hangingPunct="0">
              <a:defRPr sz="5973">
                <a:solidFill>
                  <a:srgbClr val="000000"/>
                </a:solidFill>
                <a:latin typeface="Gill Sans" charset="0"/>
                <a:ea typeface="ヒラギノ角ゴ ProN W3" charset="0"/>
                <a:cs typeface="ヒラギノ角ゴ ProN W3" charset="0"/>
                <a:sym typeface="Gill Sans" charset="0"/>
              </a:defRPr>
            </a:lvl5pPr>
            <a:lvl6pPr marL="357626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6pPr>
            <a:lvl7pPr marL="422649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7pPr>
            <a:lvl8pPr marL="487672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8pPr>
            <a:lvl9pPr marL="552695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9pPr>
          </a:lstStyle>
          <a:p>
            <a:pPr eaLnBrk="1" hangingPunct="1"/>
            <a:fld id="{9761564B-A96C-4BCC-9A41-A89CCCAB2696}" type="slidenum">
              <a:rPr lang="en-US" altLang="en-US" sz="1991">
                <a:solidFill>
                  <a:srgbClr val="FFFFFF"/>
                </a:solidFill>
                <a:latin typeface="Lucida Grande" charset="0"/>
                <a:ea typeface="Lucida Grande" charset="0"/>
                <a:cs typeface="Lucida Grande" charset="0"/>
                <a:sym typeface="Lucida Grande" charset="0"/>
              </a:rPr>
              <a:pPr eaLnBrk="1" hangingPunct="1"/>
              <a:t>29</a:t>
            </a:fld>
            <a:endParaRPr lang="en-US" altLang="en-US" sz="1991">
              <a:solidFill>
                <a:srgbClr val="FFFFFF"/>
              </a:solidFill>
              <a:latin typeface="Lucida Grande" charset="0"/>
              <a:ea typeface="Lucida Grande" charset="0"/>
              <a:cs typeface="Lucida Grande" charset="0"/>
              <a:sym typeface="Lucida Grande" charset="0"/>
            </a:endParaRPr>
          </a:p>
        </p:txBody>
      </p:sp>
      <p:sp>
        <p:nvSpPr>
          <p:cNvPr id="10244" name="Line 2"/>
          <p:cNvSpPr>
            <a:spLocks noChangeShapeType="1"/>
          </p:cNvSpPr>
          <p:nvPr/>
        </p:nvSpPr>
        <p:spPr bwMode="auto">
          <a:xfrm>
            <a:off x="108373" y="0"/>
            <a:ext cx="0" cy="9753600"/>
          </a:xfrm>
          <a:prstGeom prst="line">
            <a:avLst/>
          </a:prstGeom>
          <a:noFill/>
          <a:ln w="57150">
            <a:solidFill>
              <a:srgbClr val="CED2DF"/>
            </a:solidFill>
            <a:round/>
            <a:headEnd/>
            <a:tailEnd/>
          </a:ln>
          <a:extLst>
            <a:ext uri="{909E8E84-426E-40DD-AFC4-6F175D3DCCD1}">
              <a14:hiddenFill xmlns:a14="http://schemas.microsoft.com/office/drawing/2010/main">
                <a:noFill/>
              </a14:hiddenFill>
            </a:ext>
          </a:extLst>
        </p:spPr>
        <p:txBody>
          <a:bodyPr lIns="0" tIns="0" rIns="0" bIns="0"/>
          <a:lstStyle/>
          <a:p>
            <a:endParaRPr lang="en-US" sz="6115"/>
          </a:p>
        </p:txBody>
      </p:sp>
      <p:sp>
        <p:nvSpPr>
          <p:cNvPr id="10251" name="Text Box 9"/>
          <p:cNvSpPr txBox="1">
            <a:spLocks noChangeArrowheads="1"/>
          </p:cNvSpPr>
          <p:nvPr/>
        </p:nvSpPr>
        <p:spPr bwMode="auto">
          <a:xfrm>
            <a:off x="11763022" y="8480213"/>
            <a:ext cx="460587" cy="41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eaLnBrk="0" hangingPunct="0">
              <a:spcBef>
                <a:spcPts val="600"/>
              </a:spcBef>
              <a:buClr>
                <a:srgbClr val="727CA3"/>
              </a:buClr>
              <a:buSzPct val="69000"/>
              <a:buFont typeface="Wingdings" panose="05000000000000000000" pitchFamily="2"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l" eaLnBrk="0" hangingPunct="0">
              <a:spcBef>
                <a:spcPts val="500"/>
              </a:spcBef>
              <a:buClr>
                <a:srgbClr val="727CA3"/>
              </a:buClr>
              <a:buSzPct val="80000"/>
              <a:buFont typeface="Wingdings 2" panose="05020102010507070707" pitchFamily="18" charset="2"/>
              <a:buChar char=""/>
              <a:defRPr sz="2100">
                <a:solidFill>
                  <a:schemeClr val="tx1"/>
                </a:solidFill>
                <a:latin typeface="Lucida Grande" charset="0"/>
                <a:ea typeface="ヒラギノ角ゴ ProN W3" charset="0"/>
                <a:cs typeface="ヒラギノ角ゴ ProN W3" charset="0"/>
                <a:sym typeface="Lucida Grande" charset="0"/>
              </a:defRPr>
            </a:lvl2pPr>
            <a:lvl3pPr marL="1143000" indent="-228600" algn="l" eaLnBrk="0" hangingPunct="0">
              <a:spcBef>
                <a:spcPts val="400"/>
              </a:spcBef>
              <a:buClr>
                <a:srgbClr val="646C8F"/>
              </a:buClr>
              <a:buSzPct val="60000"/>
              <a:buFont typeface="Wingdings" panose="05000000000000000000" pitchFamily="2" charset="2"/>
              <a:buChar char="¢"/>
              <a:defRPr>
                <a:solidFill>
                  <a:schemeClr val="tx1"/>
                </a:solidFill>
                <a:latin typeface="Lucida Grande" charset="0"/>
                <a:ea typeface="ヒラギノ角ゴ ProN W3" charset="0"/>
                <a:cs typeface="ヒラギノ角ゴ ProN W3" charset="0"/>
                <a:sym typeface="Lucida Grande" charset="0"/>
              </a:defRPr>
            </a:lvl3pPr>
            <a:lvl4pPr marL="1600200" indent="-228600" algn="l" eaLnBrk="0" hangingPunct="0">
              <a:spcBef>
                <a:spcPts val="400"/>
              </a:spcBef>
              <a:buClr>
                <a:srgbClr val="CED2DF"/>
              </a:buClr>
              <a:buSzPct val="60000"/>
              <a:buFont typeface="Wingdings" panose="05000000000000000000" pitchFamily="2" charset="2"/>
              <a:buChar char="¢"/>
              <a:defRPr>
                <a:solidFill>
                  <a:schemeClr val="tx1"/>
                </a:solidFill>
                <a:latin typeface="Lucida Grande" charset="0"/>
                <a:ea typeface="ヒラギノ角ゴ ProN W3" charset="0"/>
                <a:cs typeface="ヒラギノ角ゴ ProN W3" charset="0"/>
                <a:sym typeface="Lucida Grande" charset="0"/>
              </a:defRPr>
            </a:lvl4pPr>
            <a:lvl5pPr marL="2057400" indent="-228600" algn="l" eaLnBrk="0" hangingPunct="0">
              <a:spcBef>
                <a:spcPts val="400"/>
              </a:spcBef>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eaLnBrk="0" fontAlgn="base" hangingPunct="0">
              <a:spcBef>
                <a:spcPts val="400"/>
              </a:spcBef>
              <a:spcAft>
                <a:spcPct val="0"/>
              </a:spcAft>
              <a:buClr>
                <a:srgbClr val="DEE6ED"/>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algn="ctr" eaLnBrk="1" hangingPunct="1">
              <a:spcBef>
                <a:spcPct val="0"/>
              </a:spcBef>
              <a:buClrTx/>
              <a:buSzTx/>
              <a:buFontTx/>
              <a:buNone/>
            </a:pPr>
            <a:endParaRPr lang="en-US" altLang="en-US" sz="1991" b="1" dirty="0">
              <a:solidFill>
                <a:srgbClr val="FFFFFF"/>
              </a:solidFill>
              <a:ea typeface="Lucida Grande" charset="0"/>
              <a:cs typeface="Lucida Grande"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600" y="2363505"/>
            <a:ext cx="4286250" cy="4029075"/>
          </a:xfrm>
          <a:prstGeom prst="rect">
            <a:avLst/>
          </a:prstGeom>
        </p:spPr>
      </p:pic>
    </p:spTree>
    <p:extLst>
      <p:ext uri="{BB962C8B-B14F-4D97-AF65-F5344CB8AC3E}">
        <p14:creationId xmlns:p14="http://schemas.microsoft.com/office/powerpoint/2010/main" val="34258958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50876" y="7"/>
            <a:ext cx="10294938" cy="1828794"/>
          </a:xfrm>
        </p:spPr>
        <p:txBody>
          <a:bodyPr/>
          <a:lstStyle/>
          <a:p>
            <a:r>
              <a:rPr lang="en-US" dirty="0" smtClean="0"/>
              <a:t>Location and Size</a:t>
            </a:r>
            <a:endParaRPr lang="en-US" dirty="0"/>
          </a:p>
        </p:txBody>
      </p:sp>
      <p:sp>
        <p:nvSpPr>
          <p:cNvPr id="20483" name="Rectangle 3"/>
          <p:cNvSpPr>
            <a:spLocks noGrp="1" noChangeArrowheads="1"/>
          </p:cNvSpPr>
          <p:nvPr>
            <p:ph idx="1"/>
          </p:nvPr>
        </p:nvSpPr>
        <p:spPr>
          <a:ln/>
        </p:spPr>
        <p:txBody>
          <a:bodyPr rIns="196542"/>
          <a:lstStyle/>
          <a:p>
            <a:pPr marL="953843"/>
            <a:r>
              <a:rPr lang="en-US" dirty="0"/>
              <a:t>occupies the right </a:t>
            </a:r>
            <a:r>
              <a:rPr lang="en-US" dirty="0" err="1"/>
              <a:t>hypochondrium</a:t>
            </a:r>
            <a:r>
              <a:rPr lang="en-US" dirty="0"/>
              <a:t>, epigastric region, and a portion of the left </a:t>
            </a:r>
            <a:r>
              <a:rPr lang="en-US" dirty="0" err="1"/>
              <a:t>hypochondrium</a:t>
            </a:r>
            <a:endParaRPr lang="en-US" dirty="0"/>
          </a:p>
          <a:p>
            <a:pPr marL="953843"/>
            <a:r>
              <a:rPr lang="en-US" dirty="0"/>
              <a:t>size increases with height and body surface area and decreases with age</a:t>
            </a:r>
          </a:p>
          <a:p>
            <a:pPr marL="953843"/>
            <a:r>
              <a:rPr lang="en-US" dirty="0"/>
              <a:t>Liver length routinely measured in sagittal plane in </a:t>
            </a:r>
            <a:r>
              <a:rPr lang="en-US" dirty="0" err="1"/>
              <a:t>midhepatic</a:t>
            </a:r>
            <a:r>
              <a:rPr lang="en-US" dirty="0"/>
              <a:t> line</a:t>
            </a:r>
          </a:p>
          <a:p>
            <a:pPr marL="953843"/>
            <a:r>
              <a:rPr lang="en-US" dirty="0"/>
              <a:t>Normal range for liver length </a:t>
            </a:r>
            <a:r>
              <a:rPr lang="en-US" dirty="0" smtClean="0"/>
              <a:t>13-17 </a:t>
            </a:r>
            <a:r>
              <a:rPr lang="en-US" dirty="0"/>
              <a:t>cm</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7"/>
          <p:cNvSpPr>
            <a:spLocks noGrp="1" noChangeArrowheads="1"/>
          </p:cNvSpPr>
          <p:nvPr>
            <p:ph type="title"/>
          </p:nvPr>
        </p:nvSpPr>
        <p:spPr/>
        <p:txBody>
          <a:bodyPr/>
          <a:lstStyle/>
          <a:p>
            <a:pPr eaLnBrk="1" hangingPunct="1"/>
            <a:r>
              <a:rPr lang="en-US" altLang="en-US" smtClean="0"/>
              <a:t>Aneurysm</a:t>
            </a:r>
          </a:p>
        </p:txBody>
      </p:sp>
      <p:sp>
        <p:nvSpPr>
          <p:cNvPr id="11274" name="Rectangle 8"/>
          <p:cNvSpPr>
            <a:spLocks noGrp="1" noChangeArrowheads="1"/>
          </p:cNvSpPr>
          <p:nvPr>
            <p:ph idx="1"/>
          </p:nvPr>
        </p:nvSpPr>
        <p:spPr/>
        <p:txBody>
          <a:bodyPr/>
          <a:lstStyle/>
          <a:p>
            <a:pPr eaLnBrk="1" hangingPunct="1"/>
            <a:r>
              <a:rPr lang="en-US" altLang="en-US" smtClean="0"/>
              <a:t>portal vein</a:t>
            </a:r>
          </a:p>
          <a:p>
            <a:pPr marL="909871" lvl="1"/>
            <a:r>
              <a:rPr lang="en-US" altLang="en-US" smtClean="0"/>
              <a:t>rare</a:t>
            </a:r>
          </a:p>
          <a:p>
            <a:pPr marL="909871" lvl="1"/>
            <a:r>
              <a:rPr lang="en-US" altLang="en-US" smtClean="0"/>
              <a:t>congenital or related to PH</a:t>
            </a:r>
          </a:p>
          <a:p>
            <a:pPr eaLnBrk="1" hangingPunct="1"/>
            <a:r>
              <a:rPr lang="en-US" altLang="en-US" smtClean="0"/>
              <a:t>hepatic artery</a:t>
            </a:r>
          </a:p>
          <a:p>
            <a:pPr marL="909871" lvl="1"/>
            <a:r>
              <a:rPr lang="en-US" altLang="en-US" smtClean="0"/>
              <a:t>4th most common intra-abdominal aneurysm</a:t>
            </a:r>
          </a:p>
          <a:p>
            <a:pPr eaLnBrk="1" hangingPunct="1"/>
            <a:r>
              <a:rPr lang="en-US" altLang="en-US" smtClean="0"/>
              <a:t>anechoic cystic mass that connects to respective vessel</a:t>
            </a:r>
          </a:p>
          <a:p>
            <a:pPr eaLnBrk="1" hangingPunct="1"/>
            <a:r>
              <a:rPr lang="en-US" altLang="en-US" smtClean="0"/>
              <a:t>turbulent flow demonstrated on color and spectral Doppler</a:t>
            </a:r>
          </a:p>
        </p:txBody>
      </p:sp>
      <p:sp>
        <p:nvSpPr>
          <p:cNvPr id="11" name="Slide Number Placeholder 3"/>
          <p:cNvSpPr>
            <a:spLocks noGrp="1"/>
          </p:cNvSpPr>
          <p:nvPr>
            <p:ph type="sldNum" sz="quarter" idx="10"/>
          </p:nvPr>
        </p:nvSpPr>
        <p:spPr/>
        <p:txBody>
          <a:bodyPr/>
          <a:lstStyle>
            <a:lvl1pPr eaLnBrk="0" hangingPunct="0">
              <a:defRPr sz="5973">
                <a:solidFill>
                  <a:srgbClr val="000000"/>
                </a:solidFill>
                <a:latin typeface="Gill Sans" charset="0"/>
                <a:ea typeface="ヒラギノ角ゴ ProN W3" charset="0"/>
                <a:cs typeface="ヒラギノ角ゴ ProN W3" charset="0"/>
                <a:sym typeface="Gill Sans" charset="0"/>
              </a:defRPr>
            </a:lvl1pPr>
            <a:lvl2pPr marL="1056623" indent="-406394" eaLnBrk="0" hangingPunct="0">
              <a:defRPr sz="5973">
                <a:solidFill>
                  <a:srgbClr val="000000"/>
                </a:solidFill>
                <a:latin typeface="Gill Sans" charset="0"/>
                <a:ea typeface="ヒラギノ角ゴ ProN W3" charset="0"/>
                <a:cs typeface="ヒラギノ角ゴ ProN W3" charset="0"/>
                <a:sym typeface="Gill Sans" charset="0"/>
              </a:defRPr>
            </a:lvl2pPr>
            <a:lvl3pPr marL="1625575" indent="-325115" eaLnBrk="0" hangingPunct="0">
              <a:defRPr sz="5973">
                <a:solidFill>
                  <a:srgbClr val="000000"/>
                </a:solidFill>
                <a:latin typeface="Gill Sans" charset="0"/>
                <a:ea typeface="ヒラギノ角ゴ ProN W3" charset="0"/>
                <a:cs typeface="ヒラギノ角ゴ ProN W3" charset="0"/>
                <a:sym typeface="Gill Sans" charset="0"/>
              </a:defRPr>
            </a:lvl3pPr>
            <a:lvl4pPr marL="2275804" indent="-325115" eaLnBrk="0" hangingPunct="0">
              <a:defRPr sz="5973">
                <a:solidFill>
                  <a:srgbClr val="000000"/>
                </a:solidFill>
                <a:latin typeface="Gill Sans" charset="0"/>
                <a:ea typeface="ヒラギノ角ゴ ProN W3" charset="0"/>
                <a:cs typeface="ヒラギノ角ゴ ProN W3" charset="0"/>
                <a:sym typeface="Gill Sans" charset="0"/>
              </a:defRPr>
            </a:lvl4pPr>
            <a:lvl5pPr marL="2926034" indent="-325115" eaLnBrk="0" hangingPunct="0">
              <a:defRPr sz="5973">
                <a:solidFill>
                  <a:srgbClr val="000000"/>
                </a:solidFill>
                <a:latin typeface="Gill Sans" charset="0"/>
                <a:ea typeface="ヒラギノ角ゴ ProN W3" charset="0"/>
                <a:cs typeface="ヒラギノ角ゴ ProN W3" charset="0"/>
                <a:sym typeface="Gill Sans" charset="0"/>
              </a:defRPr>
            </a:lvl5pPr>
            <a:lvl6pPr marL="357626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6pPr>
            <a:lvl7pPr marL="422649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7pPr>
            <a:lvl8pPr marL="487672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8pPr>
            <a:lvl9pPr marL="552695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9pPr>
          </a:lstStyle>
          <a:p>
            <a:pPr eaLnBrk="1" hangingPunct="1"/>
            <a:fld id="{6EFDECDE-46D3-477A-A291-5DEF9172E096}" type="slidenum">
              <a:rPr lang="en-US" altLang="en-US" sz="1991">
                <a:solidFill>
                  <a:srgbClr val="FFFFFF"/>
                </a:solidFill>
                <a:latin typeface="Lucida Grande" charset="0"/>
                <a:ea typeface="Lucida Grande" charset="0"/>
                <a:cs typeface="Lucida Grande" charset="0"/>
                <a:sym typeface="Lucida Grande" charset="0"/>
              </a:rPr>
              <a:pPr eaLnBrk="1" hangingPunct="1"/>
              <a:t>30</a:t>
            </a:fld>
            <a:endParaRPr lang="en-US" altLang="en-US" sz="1991">
              <a:solidFill>
                <a:srgbClr val="FFFFFF"/>
              </a:solidFill>
              <a:latin typeface="Lucida Grande" charset="0"/>
              <a:ea typeface="Lucida Grande" charset="0"/>
              <a:cs typeface="Lucida Grande" charset="0"/>
              <a:sym typeface="Lucida Grande" charset="0"/>
            </a:endParaRPr>
          </a:p>
        </p:txBody>
      </p:sp>
      <p:sp>
        <p:nvSpPr>
          <p:cNvPr id="11268" name="Line 2"/>
          <p:cNvSpPr>
            <a:spLocks noChangeShapeType="1"/>
          </p:cNvSpPr>
          <p:nvPr/>
        </p:nvSpPr>
        <p:spPr bwMode="auto">
          <a:xfrm>
            <a:off x="108373" y="0"/>
            <a:ext cx="0" cy="9753600"/>
          </a:xfrm>
          <a:prstGeom prst="line">
            <a:avLst/>
          </a:prstGeom>
          <a:noFill/>
          <a:ln w="57150">
            <a:solidFill>
              <a:srgbClr val="CED2DF"/>
            </a:solidFill>
            <a:round/>
            <a:headEnd/>
            <a:tailEnd/>
          </a:ln>
          <a:extLst>
            <a:ext uri="{909E8E84-426E-40DD-AFC4-6F175D3DCCD1}">
              <a14:hiddenFill xmlns:a14="http://schemas.microsoft.com/office/drawing/2010/main">
                <a:noFill/>
              </a14:hiddenFill>
            </a:ext>
          </a:extLst>
        </p:spPr>
        <p:txBody>
          <a:bodyPr lIns="0" tIns="0" rIns="0" bIns="0"/>
          <a:lstStyle/>
          <a:p>
            <a:endParaRPr lang="en-US" sz="6115"/>
          </a:p>
        </p:txBody>
      </p:sp>
    </p:spTree>
    <p:extLst>
      <p:ext uri="{BB962C8B-B14F-4D97-AF65-F5344CB8AC3E}">
        <p14:creationId xmlns:p14="http://schemas.microsoft.com/office/powerpoint/2010/main" val="37866775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7"/>
          <p:cNvSpPr>
            <a:spLocks noGrp="1" noChangeArrowheads="1"/>
          </p:cNvSpPr>
          <p:nvPr>
            <p:ph type="title"/>
          </p:nvPr>
        </p:nvSpPr>
        <p:spPr/>
        <p:txBody>
          <a:bodyPr>
            <a:normAutofit/>
          </a:bodyPr>
          <a:lstStyle/>
          <a:p>
            <a:pPr eaLnBrk="1" hangingPunct="1"/>
            <a:r>
              <a:rPr lang="en-US" altLang="en-US" dirty="0" smtClean="0"/>
              <a:t>Hereditary Hemorrhagic Telangiectasia</a:t>
            </a:r>
          </a:p>
        </p:txBody>
      </p:sp>
      <p:sp>
        <p:nvSpPr>
          <p:cNvPr id="12298" name="Rectangle 8"/>
          <p:cNvSpPr>
            <a:spLocks noGrp="1" noChangeArrowheads="1"/>
          </p:cNvSpPr>
          <p:nvPr>
            <p:ph sz="half" idx="1"/>
          </p:nvPr>
        </p:nvSpPr>
        <p:spPr>
          <a:xfrm>
            <a:off x="650876" y="2819400"/>
            <a:ext cx="5927724" cy="7464425"/>
          </a:xfrm>
        </p:spPr>
        <p:txBody>
          <a:bodyPr>
            <a:normAutofit/>
          </a:bodyPr>
          <a:lstStyle/>
          <a:p>
            <a:pPr eaLnBrk="1" hangingPunct="1"/>
            <a:r>
              <a:rPr lang="en-US" altLang="en-US" dirty="0" smtClean="0"/>
              <a:t>aka Osler-Weber-</a:t>
            </a:r>
            <a:r>
              <a:rPr lang="en-US" altLang="en-US" dirty="0" err="1" smtClean="0"/>
              <a:t>Rendu</a:t>
            </a:r>
            <a:r>
              <a:rPr lang="en-US" altLang="en-US" dirty="0" smtClean="0"/>
              <a:t> disease</a:t>
            </a:r>
          </a:p>
          <a:p>
            <a:pPr eaLnBrk="1" hangingPunct="1"/>
            <a:r>
              <a:rPr lang="en-US" altLang="en-US" dirty="0" smtClean="0"/>
              <a:t>autosomal dominant disorder that leads to repeated incidents of hemorrhage</a:t>
            </a:r>
          </a:p>
          <a:p>
            <a:pPr eaLnBrk="1" hangingPunct="1"/>
            <a:r>
              <a:rPr lang="en-US" altLang="en-US" dirty="0" smtClean="0"/>
              <a:t>causes AV malformations in liver</a:t>
            </a:r>
          </a:p>
          <a:p>
            <a:pPr eaLnBrk="1" hangingPunct="1"/>
            <a:r>
              <a:rPr lang="en-US" altLang="en-US" dirty="0" smtClean="0"/>
              <a:t>clinical presentation</a:t>
            </a:r>
          </a:p>
          <a:p>
            <a:pPr marL="909871" lvl="1"/>
            <a:r>
              <a:rPr lang="en-US" altLang="en-US" dirty="0" smtClean="0"/>
              <a:t>multiple </a:t>
            </a:r>
            <a:r>
              <a:rPr lang="en-US" altLang="en-US" dirty="0" err="1" smtClean="0"/>
              <a:t>telangiectasias</a:t>
            </a:r>
            <a:endParaRPr lang="en-US" altLang="en-US" dirty="0" smtClean="0"/>
          </a:p>
          <a:p>
            <a:pPr marL="909871" lvl="1"/>
            <a:r>
              <a:rPr lang="en-US" altLang="en-US" dirty="0" smtClean="0"/>
              <a:t>recurrent episodes of bleeding</a:t>
            </a:r>
          </a:p>
          <a:p>
            <a:pPr eaLnBrk="1" hangingPunct="1"/>
            <a:r>
              <a:rPr lang="en-US" altLang="en-US" dirty="0" smtClean="0"/>
              <a:t>sonographic findings</a:t>
            </a:r>
          </a:p>
          <a:p>
            <a:pPr marL="909871" lvl="1"/>
            <a:r>
              <a:rPr lang="en-US" altLang="en-US" dirty="0" smtClean="0"/>
              <a:t>enlarged common hepatic artery</a:t>
            </a:r>
          </a:p>
          <a:p>
            <a:pPr marL="909871" lvl="1"/>
            <a:r>
              <a:rPr lang="en-US" altLang="en-US" dirty="0" smtClean="0"/>
              <a:t>multiple dilated tubular structures in liver</a:t>
            </a:r>
          </a:p>
          <a:p>
            <a:pPr marL="909871" lvl="1"/>
            <a:r>
              <a:rPr lang="en-US" altLang="en-US" dirty="0" smtClean="0"/>
              <a:t>enlarged hepatic veins</a:t>
            </a:r>
          </a:p>
        </p:txBody>
      </p:sp>
      <p:sp>
        <p:nvSpPr>
          <p:cNvPr id="13" name="Slide Number Placeholder 3"/>
          <p:cNvSpPr>
            <a:spLocks noGrp="1"/>
          </p:cNvSpPr>
          <p:nvPr>
            <p:ph type="sldNum" sz="quarter" idx="10"/>
          </p:nvPr>
        </p:nvSpPr>
        <p:spPr/>
        <p:txBody>
          <a:bodyPr/>
          <a:lstStyle>
            <a:lvl1pPr eaLnBrk="0" hangingPunct="0">
              <a:defRPr sz="5973">
                <a:solidFill>
                  <a:srgbClr val="000000"/>
                </a:solidFill>
                <a:latin typeface="Gill Sans" charset="0"/>
                <a:ea typeface="ヒラギノ角ゴ ProN W3" charset="0"/>
                <a:cs typeface="ヒラギノ角ゴ ProN W3" charset="0"/>
                <a:sym typeface="Gill Sans" charset="0"/>
              </a:defRPr>
            </a:lvl1pPr>
            <a:lvl2pPr marL="1056623" indent="-406394" eaLnBrk="0" hangingPunct="0">
              <a:defRPr sz="5973">
                <a:solidFill>
                  <a:srgbClr val="000000"/>
                </a:solidFill>
                <a:latin typeface="Gill Sans" charset="0"/>
                <a:ea typeface="ヒラギノ角ゴ ProN W3" charset="0"/>
                <a:cs typeface="ヒラギノ角ゴ ProN W3" charset="0"/>
                <a:sym typeface="Gill Sans" charset="0"/>
              </a:defRPr>
            </a:lvl2pPr>
            <a:lvl3pPr marL="1625575" indent="-325115" eaLnBrk="0" hangingPunct="0">
              <a:defRPr sz="5973">
                <a:solidFill>
                  <a:srgbClr val="000000"/>
                </a:solidFill>
                <a:latin typeface="Gill Sans" charset="0"/>
                <a:ea typeface="ヒラギノ角ゴ ProN W3" charset="0"/>
                <a:cs typeface="ヒラギノ角ゴ ProN W3" charset="0"/>
                <a:sym typeface="Gill Sans" charset="0"/>
              </a:defRPr>
            </a:lvl3pPr>
            <a:lvl4pPr marL="2275804" indent="-325115" eaLnBrk="0" hangingPunct="0">
              <a:defRPr sz="5973">
                <a:solidFill>
                  <a:srgbClr val="000000"/>
                </a:solidFill>
                <a:latin typeface="Gill Sans" charset="0"/>
                <a:ea typeface="ヒラギノ角ゴ ProN W3" charset="0"/>
                <a:cs typeface="ヒラギノ角ゴ ProN W3" charset="0"/>
                <a:sym typeface="Gill Sans" charset="0"/>
              </a:defRPr>
            </a:lvl4pPr>
            <a:lvl5pPr marL="2926034" indent="-325115" eaLnBrk="0" hangingPunct="0">
              <a:defRPr sz="5973">
                <a:solidFill>
                  <a:srgbClr val="000000"/>
                </a:solidFill>
                <a:latin typeface="Gill Sans" charset="0"/>
                <a:ea typeface="ヒラギノ角ゴ ProN W3" charset="0"/>
                <a:cs typeface="ヒラギノ角ゴ ProN W3" charset="0"/>
                <a:sym typeface="Gill Sans" charset="0"/>
              </a:defRPr>
            </a:lvl5pPr>
            <a:lvl6pPr marL="357626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6pPr>
            <a:lvl7pPr marL="422649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7pPr>
            <a:lvl8pPr marL="487672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8pPr>
            <a:lvl9pPr marL="5526954" indent="-325115" algn="ctr" eaLnBrk="0" fontAlgn="base" hangingPunct="0">
              <a:spcBef>
                <a:spcPct val="0"/>
              </a:spcBef>
              <a:spcAft>
                <a:spcPct val="0"/>
              </a:spcAft>
              <a:defRPr sz="5973">
                <a:solidFill>
                  <a:srgbClr val="000000"/>
                </a:solidFill>
                <a:latin typeface="Gill Sans" charset="0"/>
                <a:ea typeface="ヒラギノ角ゴ ProN W3" charset="0"/>
                <a:cs typeface="ヒラギノ角ゴ ProN W3" charset="0"/>
                <a:sym typeface="Gill Sans" charset="0"/>
              </a:defRPr>
            </a:lvl9pPr>
          </a:lstStyle>
          <a:p>
            <a:pPr eaLnBrk="1" hangingPunct="1"/>
            <a:fld id="{46BF548F-1B16-494F-9FD5-754C3CD06403}" type="slidenum">
              <a:rPr lang="en-US" altLang="en-US" sz="1991">
                <a:solidFill>
                  <a:srgbClr val="FFFFFF"/>
                </a:solidFill>
                <a:latin typeface="Lucida Grande" charset="0"/>
                <a:ea typeface="Lucida Grande" charset="0"/>
                <a:cs typeface="Lucida Grande" charset="0"/>
                <a:sym typeface="Lucida Grande" charset="0"/>
              </a:rPr>
              <a:pPr eaLnBrk="1" hangingPunct="1"/>
              <a:t>31</a:t>
            </a:fld>
            <a:endParaRPr lang="en-US" altLang="en-US" sz="1991">
              <a:solidFill>
                <a:srgbClr val="FFFFFF"/>
              </a:solidFill>
              <a:latin typeface="Lucida Grande" charset="0"/>
              <a:ea typeface="Lucida Grande" charset="0"/>
              <a:cs typeface="Lucida Grande" charset="0"/>
              <a:sym typeface="Lucida Grande" charset="0"/>
            </a:endParaRPr>
          </a:p>
        </p:txBody>
      </p:sp>
      <p:sp>
        <p:nvSpPr>
          <p:cNvPr id="12292" name="Line 2"/>
          <p:cNvSpPr>
            <a:spLocks noChangeShapeType="1"/>
          </p:cNvSpPr>
          <p:nvPr/>
        </p:nvSpPr>
        <p:spPr bwMode="auto">
          <a:xfrm>
            <a:off x="108373" y="0"/>
            <a:ext cx="0" cy="9753600"/>
          </a:xfrm>
          <a:prstGeom prst="line">
            <a:avLst/>
          </a:prstGeom>
          <a:noFill/>
          <a:ln w="57150">
            <a:solidFill>
              <a:srgbClr val="CED2DF"/>
            </a:solidFill>
            <a:round/>
            <a:headEnd/>
            <a:tailEnd/>
          </a:ln>
          <a:extLst>
            <a:ext uri="{909E8E84-426E-40DD-AFC4-6F175D3DCCD1}">
              <a14:hiddenFill xmlns:a14="http://schemas.microsoft.com/office/drawing/2010/main">
                <a:noFill/>
              </a14:hiddenFill>
            </a:ext>
          </a:extLst>
        </p:spPr>
        <p:txBody>
          <a:bodyPr lIns="0" tIns="0" rIns="0" bIns="0"/>
          <a:lstStyle/>
          <a:p>
            <a:endParaRPr lang="en-US" sz="6115"/>
          </a:p>
        </p:txBody>
      </p:sp>
      <p:pic>
        <p:nvPicPr>
          <p:cNvPr id="123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784" y="3975738"/>
            <a:ext cx="4714240" cy="35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0305150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50876" y="7"/>
            <a:ext cx="10294938" cy="1523994"/>
          </a:xfrm>
        </p:spPr>
        <p:txBody>
          <a:bodyPr/>
          <a:lstStyle/>
          <a:p>
            <a:r>
              <a:rPr lang="en-US" dirty="0" smtClean="0"/>
              <a:t>Ligaments</a:t>
            </a:r>
            <a:endParaRPr lang="en-US" dirty="0"/>
          </a:p>
        </p:txBody>
      </p:sp>
      <p:sp>
        <p:nvSpPr>
          <p:cNvPr id="22531" name="Rectangle 3"/>
          <p:cNvSpPr>
            <a:spLocks noGrp="1" noChangeArrowheads="1"/>
          </p:cNvSpPr>
          <p:nvPr>
            <p:ph idx="1"/>
          </p:nvPr>
        </p:nvSpPr>
        <p:spPr>
          <a:xfrm>
            <a:off x="330200" y="1905000"/>
            <a:ext cx="10896600" cy="7464425"/>
          </a:xfrm>
          <a:ln/>
        </p:spPr>
        <p:txBody>
          <a:bodyPr rIns="196542"/>
          <a:lstStyle/>
          <a:p>
            <a:pPr marL="953843"/>
            <a:r>
              <a:rPr lang="en-US" sz="3600" dirty="0"/>
              <a:t>coronary - connects the posterior liver surface </a:t>
            </a:r>
          </a:p>
          <a:p>
            <a:pPr marL="953843">
              <a:buNone/>
            </a:pPr>
            <a:r>
              <a:rPr lang="en-US" sz="3600" dirty="0"/>
              <a:t>   to the diaphragm</a:t>
            </a:r>
          </a:p>
          <a:p>
            <a:pPr marL="953843"/>
            <a:r>
              <a:rPr lang="en-US" sz="3600" dirty="0" err="1"/>
              <a:t>falciform</a:t>
            </a:r>
            <a:r>
              <a:rPr lang="en-US" sz="3600" dirty="0"/>
              <a:t> - separates the </a:t>
            </a:r>
            <a:r>
              <a:rPr lang="en-US" sz="3600" dirty="0" err="1"/>
              <a:t>Rt</a:t>
            </a:r>
            <a:r>
              <a:rPr lang="en-US" sz="3600" dirty="0"/>
              <a:t> and Lt lobes at the diaphragmatic surface</a:t>
            </a:r>
          </a:p>
          <a:p>
            <a:pPr marL="953843"/>
            <a:r>
              <a:rPr lang="en-US" sz="3600" dirty="0"/>
              <a:t>round (aka ligamentum </a:t>
            </a:r>
            <a:r>
              <a:rPr lang="en-US" sz="3600" dirty="0" err="1"/>
              <a:t>teres</a:t>
            </a:r>
            <a:r>
              <a:rPr lang="en-US" sz="3600" dirty="0"/>
              <a:t>) - fibrous cord resulting from obliterated Lt umbilical vein</a:t>
            </a:r>
          </a:p>
          <a:p>
            <a:pPr marL="953843"/>
            <a:r>
              <a:rPr lang="en-US" sz="3600" dirty="0"/>
              <a:t>triangular (</a:t>
            </a:r>
            <a:r>
              <a:rPr lang="en-US" sz="3600" dirty="0" err="1"/>
              <a:t>Rt</a:t>
            </a:r>
            <a:r>
              <a:rPr lang="en-US" sz="3600" dirty="0"/>
              <a:t> and LT) -  formed by the coronary ligament and extend from diaphragm to liver</a:t>
            </a:r>
          </a:p>
          <a:p>
            <a:pPr marL="953843"/>
            <a:r>
              <a:rPr lang="en-US" sz="3600" dirty="0"/>
              <a:t>hepatoduodenal - surrounds the portal triad </a:t>
            </a:r>
          </a:p>
          <a:p>
            <a:pPr marL="953843">
              <a:buNone/>
            </a:pPr>
            <a:r>
              <a:rPr lang="en-US" sz="3600" dirty="0"/>
              <a:t>   prior to entering porta </a:t>
            </a:r>
            <a:r>
              <a:rPr lang="en-US" sz="3600" dirty="0" err="1"/>
              <a:t>hepatis</a:t>
            </a:r>
            <a:r>
              <a:rPr lang="en-US" sz="3600" dirty="0"/>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6" name="Picture 2" descr="C:\Users\TEMP.S4CARLISLE\Desktop\PPT JPEG\Chapter 05\Kawamura-ch005-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143000"/>
            <a:ext cx="10200218" cy="77508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16000" y="407638"/>
            <a:ext cx="2727029" cy="754053"/>
          </a:xfrm>
          <a:prstGeom prst="rect">
            <a:avLst/>
          </a:prstGeom>
        </p:spPr>
        <p:txBody>
          <a:bodyPr wrap="none">
            <a:spAutoFit/>
          </a:bodyPr>
          <a:lstStyle/>
          <a:p>
            <a:r>
              <a:rPr lang="en-US" dirty="0">
                <a:solidFill>
                  <a:schemeClr val="tx2"/>
                </a:solidFill>
              </a:rPr>
              <a:t>Ligaments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50876" y="-558800"/>
            <a:ext cx="10294938" cy="2081213"/>
          </a:xfrm>
        </p:spPr>
        <p:txBody>
          <a:bodyPr/>
          <a:lstStyle/>
          <a:p>
            <a:r>
              <a:rPr lang="en-US" dirty="0" smtClean="0"/>
              <a:t>Fissures</a:t>
            </a:r>
            <a:endParaRPr lang="en-US" dirty="0"/>
          </a:p>
        </p:txBody>
      </p:sp>
      <p:sp>
        <p:nvSpPr>
          <p:cNvPr id="25603" name="Rectangle 3"/>
          <p:cNvSpPr>
            <a:spLocks noGrp="1" noChangeArrowheads="1"/>
          </p:cNvSpPr>
          <p:nvPr>
            <p:ph idx="1"/>
          </p:nvPr>
        </p:nvSpPr>
        <p:spPr>
          <a:xfrm>
            <a:off x="655494" y="1931988"/>
            <a:ext cx="10294938" cy="7464425"/>
          </a:xfrm>
          <a:ln/>
        </p:spPr>
        <p:txBody>
          <a:bodyPr rIns="196542"/>
          <a:lstStyle/>
          <a:p>
            <a:pPr marL="953843"/>
            <a:r>
              <a:rPr lang="en-US" dirty="0"/>
              <a:t>main lobar - separates </a:t>
            </a:r>
            <a:r>
              <a:rPr lang="en-US" dirty="0" err="1"/>
              <a:t>Rt</a:t>
            </a:r>
            <a:r>
              <a:rPr lang="en-US" dirty="0"/>
              <a:t> and Lt lobes</a:t>
            </a:r>
          </a:p>
          <a:p>
            <a:pPr marL="953843"/>
            <a:r>
              <a:rPr lang="en-US" dirty="0" err="1"/>
              <a:t>Rt</a:t>
            </a:r>
            <a:r>
              <a:rPr lang="en-US" dirty="0"/>
              <a:t> intersegmental - divides </a:t>
            </a:r>
            <a:r>
              <a:rPr lang="en-US" dirty="0" err="1"/>
              <a:t>Rt</a:t>
            </a:r>
            <a:r>
              <a:rPr lang="en-US" dirty="0"/>
              <a:t> lobe into anterior and posterior segments</a:t>
            </a:r>
          </a:p>
          <a:p>
            <a:pPr marL="953843"/>
            <a:r>
              <a:rPr lang="en-US" dirty="0"/>
              <a:t>Lt intersegmental - divides Lt lobe into medial and lateral segments</a:t>
            </a:r>
          </a:p>
          <a:p>
            <a:pPr marL="953843"/>
            <a:r>
              <a:rPr lang="en-US" dirty="0"/>
              <a:t>Ligamentum </a:t>
            </a:r>
            <a:r>
              <a:rPr lang="en-US" dirty="0" err="1"/>
              <a:t>venosum</a:t>
            </a:r>
            <a:r>
              <a:rPr lang="en-US" dirty="0"/>
              <a:t> - separates Lt lobe from caudate lobe</a:t>
            </a:r>
          </a:p>
        </p:txBody>
      </p:sp>
      <p:pic>
        <p:nvPicPr>
          <p:cNvPr id="25605" name="Picture 5"/>
          <p:cNvPicPr>
            <a:picLocks noChangeArrowheads="1"/>
          </p:cNvPicPr>
          <p:nvPr/>
        </p:nvPicPr>
        <p:blipFill>
          <a:blip r:embed="rId4">
            <a:extLst>
              <a:ext uri="{28A0092B-C50C-407E-A947-70E740481C1C}">
                <a14:useLocalDpi xmlns:a14="http://schemas.microsoft.com/office/drawing/2010/main" val="0"/>
              </a:ext>
            </a:extLst>
          </a:blip>
          <a:srcRect l="6596" t="10567"/>
          <a:stretch>
            <a:fillRect/>
          </a:stretch>
        </p:blipFill>
        <p:spPr bwMode="auto">
          <a:xfrm>
            <a:off x="6273800" y="6461125"/>
            <a:ext cx="4286251"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1168400" y="6455373"/>
            <a:ext cx="4267200" cy="308223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50876" y="-304800"/>
            <a:ext cx="10294938" cy="2081213"/>
          </a:xfrm>
        </p:spPr>
        <p:txBody>
          <a:bodyPr/>
          <a:lstStyle/>
          <a:p>
            <a:r>
              <a:rPr lang="en-US" dirty="0" smtClean="0"/>
              <a:t>Lobes – Anatomic Division</a:t>
            </a:r>
            <a:endParaRPr lang="en-US" dirty="0"/>
          </a:p>
        </p:txBody>
      </p:sp>
      <p:sp>
        <p:nvSpPr>
          <p:cNvPr id="27651" name="Rectangle 3"/>
          <p:cNvSpPr>
            <a:spLocks noGrp="1" noChangeArrowheads="1"/>
          </p:cNvSpPr>
          <p:nvPr>
            <p:ph idx="1"/>
          </p:nvPr>
        </p:nvSpPr>
        <p:spPr>
          <a:ln/>
        </p:spPr>
        <p:txBody>
          <a:bodyPr rIns="196542"/>
          <a:lstStyle/>
          <a:p>
            <a:pPr marL="953843">
              <a:lnSpc>
                <a:spcPct val="90000"/>
              </a:lnSpc>
            </a:pPr>
            <a:r>
              <a:rPr lang="en-US"/>
              <a:t>right lobe</a:t>
            </a:r>
          </a:p>
          <a:p>
            <a:pPr marL="1304591" lvl="1">
              <a:lnSpc>
                <a:spcPct val="90000"/>
              </a:lnSpc>
            </a:pPr>
            <a:r>
              <a:rPr lang="en-US"/>
              <a:t>6 times larger than Lt</a:t>
            </a:r>
          </a:p>
          <a:p>
            <a:pPr marL="1304591" lvl="1">
              <a:lnSpc>
                <a:spcPct val="90000"/>
              </a:lnSpc>
            </a:pPr>
            <a:r>
              <a:rPr lang="en-US"/>
              <a:t>Occupies Rt hypochondrium</a:t>
            </a:r>
          </a:p>
          <a:p>
            <a:pPr marL="953843">
              <a:lnSpc>
                <a:spcPct val="90000"/>
              </a:lnSpc>
            </a:pPr>
            <a:r>
              <a:rPr lang="en-US"/>
              <a:t>left lobe</a:t>
            </a:r>
          </a:p>
          <a:p>
            <a:pPr marL="1304591" lvl="1">
              <a:lnSpc>
                <a:spcPct val="90000"/>
              </a:lnSpc>
            </a:pPr>
            <a:r>
              <a:rPr lang="en-US"/>
              <a:t>Flatter and smaller than Rt but varies in size</a:t>
            </a:r>
          </a:p>
          <a:p>
            <a:pPr marL="1304591" lvl="1">
              <a:lnSpc>
                <a:spcPct val="90000"/>
              </a:lnSpc>
            </a:pPr>
            <a:r>
              <a:rPr lang="en-US"/>
              <a:t>Epigastric and Lt hypochondrium regions</a:t>
            </a:r>
          </a:p>
          <a:p>
            <a:pPr marL="953843">
              <a:lnSpc>
                <a:spcPct val="90000"/>
              </a:lnSpc>
            </a:pPr>
            <a:r>
              <a:rPr lang="en-US"/>
              <a:t>caudate lobe</a:t>
            </a:r>
          </a:p>
          <a:p>
            <a:pPr marL="1304591" lvl="1">
              <a:lnSpc>
                <a:spcPct val="90000"/>
              </a:lnSpc>
            </a:pPr>
            <a:r>
              <a:rPr lang="en-US"/>
              <a:t>Anatomically distinct from Rt and Lt lobes</a:t>
            </a:r>
          </a:p>
          <a:p>
            <a:pPr marL="1304591" lvl="1">
              <a:lnSpc>
                <a:spcPct val="90000"/>
              </a:lnSpc>
            </a:pPr>
            <a:r>
              <a:rPr lang="en-US"/>
              <a:t>Caudate process courses between IVC and PV</a:t>
            </a:r>
          </a:p>
          <a:p>
            <a:pPr marL="953843">
              <a:lnSpc>
                <a:spcPct val="90000"/>
              </a:lnSpc>
            </a:pPr>
            <a:r>
              <a:rPr lang="en-US"/>
              <a:t>quadrate lobe</a:t>
            </a:r>
          </a:p>
          <a:p>
            <a:pPr marL="1304591" lvl="1">
              <a:lnSpc>
                <a:spcPct val="90000"/>
              </a:lnSpc>
            </a:pPr>
            <a:r>
              <a:rPr lang="en-US">
                <a:latin typeface="Trebuchet MS Italic" charset="0"/>
                <a:ea typeface="Trebuchet MS Italic" charset="0"/>
                <a:cs typeface="Trebuchet MS Italic" charset="0"/>
                <a:sym typeface="Trebuchet MS Italic" charset="0"/>
              </a:rPr>
              <a:t>Distinct anatomical lobe</a:t>
            </a:r>
            <a:endParaRPr lang="en-US">
              <a:latin typeface="Trebuchet MS Italic" charset="0"/>
              <a:sym typeface="Trebuchet MS Italic" charset="0"/>
            </a:endParaRPr>
          </a:p>
          <a:p>
            <a:pPr marL="1304591" lvl="1">
              <a:lnSpc>
                <a:spcPct val="90000"/>
              </a:lnSpc>
            </a:pPr>
            <a:r>
              <a:rPr lang="en-US"/>
              <a:t>Medial to Lt lobe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101" y="0"/>
            <a:ext cx="14081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le 1"/>
          <p:cNvSpPr>
            <a:spLocks noGrp="1"/>
          </p:cNvSpPr>
          <p:nvPr>
            <p:ph type="title"/>
          </p:nvPr>
        </p:nvSpPr>
        <p:spPr>
          <a:xfrm>
            <a:off x="650876" y="-218282"/>
            <a:ext cx="10294938" cy="2081213"/>
          </a:xfrm>
        </p:spPr>
        <p:txBody>
          <a:bodyPr/>
          <a:lstStyle/>
          <a:p>
            <a:r>
              <a:rPr lang="en-US" dirty="0" smtClean="0"/>
              <a:t>Lobes – Segmental Division</a:t>
            </a:r>
            <a:endParaRPr lang="en-US" dirty="0"/>
          </a:p>
        </p:txBody>
      </p:sp>
      <p:sp>
        <p:nvSpPr>
          <p:cNvPr id="29699" name="Rectangle 3"/>
          <p:cNvSpPr>
            <a:spLocks noGrp="1" noChangeArrowheads="1"/>
          </p:cNvSpPr>
          <p:nvPr>
            <p:ph idx="1"/>
          </p:nvPr>
        </p:nvSpPr>
        <p:spPr>
          <a:ln/>
        </p:spPr>
        <p:txBody>
          <a:bodyPr rIns="196542"/>
          <a:lstStyle/>
          <a:p>
            <a:pPr marL="953843"/>
            <a:r>
              <a:rPr lang="en-US"/>
              <a:t>Rt anterior</a:t>
            </a:r>
          </a:p>
          <a:p>
            <a:pPr marL="953843"/>
            <a:r>
              <a:rPr lang="en-US"/>
              <a:t>Rt posterior</a:t>
            </a:r>
          </a:p>
          <a:p>
            <a:pPr marL="953843"/>
            <a:r>
              <a:rPr lang="en-US"/>
              <a:t>Lt medial</a:t>
            </a:r>
          </a:p>
          <a:p>
            <a:pPr marL="953843"/>
            <a:r>
              <a:rPr lang="en-US"/>
              <a:t>Lt lateral</a:t>
            </a:r>
          </a:p>
          <a:p>
            <a:pPr marL="953843"/>
            <a:r>
              <a:rPr lang="en-US"/>
              <a:t>Caudate</a:t>
            </a:r>
          </a:p>
        </p:txBody>
      </p:sp>
      <p:pic>
        <p:nvPicPr>
          <p:cNvPr id="2970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382" y="3805237"/>
            <a:ext cx="64420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Couinaud’s</a:t>
            </a:r>
            <a:r>
              <a:rPr lang="en-US" dirty="0" smtClean="0"/>
              <a:t> Hepatic Segmental Classification</a:t>
            </a:r>
            <a:endParaRPr lang="en-US" dirty="0"/>
          </a:p>
        </p:txBody>
      </p:sp>
      <p:sp>
        <p:nvSpPr>
          <p:cNvPr id="4" name="Slide Number Placeholder 3"/>
          <p:cNvSpPr>
            <a:spLocks noGrp="1"/>
          </p:cNvSpPr>
          <p:nvPr>
            <p:ph type="sldNum" sz="quarter" idx="10"/>
          </p:nvPr>
        </p:nvSpPr>
        <p:spPr/>
        <p:txBody>
          <a:bodyPr/>
          <a:lstStyle/>
          <a:p>
            <a:fld id="{2733F99E-17F1-4271-B033-BD0EC8D553D8}" type="slidenum">
              <a:rPr lang="en-US" smtClean="0"/>
              <a:pPr/>
              <a:t>9</a:t>
            </a:fld>
            <a:endParaRPr lang="en-US"/>
          </a:p>
        </p:txBody>
      </p:sp>
      <p:pic>
        <p:nvPicPr>
          <p:cNvPr id="5" name="Picture 5" descr="C:\Kawamura\processed\figure_5.8.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5132"/>
          <a:stretch/>
        </p:blipFill>
        <p:spPr bwMode="auto">
          <a:xfrm>
            <a:off x="177800" y="2667000"/>
            <a:ext cx="781581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8483600" y="1676400"/>
            <a:ext cx="3511435" cy="3391718"/>
          </a:xfrm>
          <a:prstGeom prst="rect">
            <a:avLst/>
          </a:prstGeom>
        </p:spPr>
      </p:pic>
      <p:pic>
        <p:nvPicPr>
          <p:cNvPr id="7" name="Picture 5" descr="C:\Kawamura\processed\figure_5.8.jpg"/>
          <p:cNvPicPr>
            <a:picLocks noChangeAspect="1" noChangeArrowheads="1"/>
          </p:cNvPicPr>
          <p:nvPr/>
        </p:nvPicPr>
        <p:blipFill rotWithShape="1">
          <a:blip r:embed="rId3">
            <a:extLst>
              <a:ext uri="{28A0092B-C50C-407E-A947-70E740481C1C}">
                <a14:useLocalDpi xmlns:a14="http://schemas.microsoft.com/office/drawing/2010/main" val="0"/>
              </a:ext>
            </a:extLst>
          </a:blip>
          <a:srcRect l="52315" t="66785" b="4823"/>
          <a:stretch/>
        </p:blipFill>
        <p:spPr bwMode="auto">
          <a:xfrm>
            <a:off x="8331200" y="6248400"/>
            <a:ext cx="382449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12200" y="5068118"/>
            <a:ext cx="304800" cy="461665"/>
          </a:xfrm>
          <a:prstGeom prst="rect">
            <a:avLst/>
          </a:prstGeom>
          <a:noFill/>
        </p:spPr>
        <p:txBody>
          <a:bodyPr wrap="square" rtlCol="0">
            <a:spAutoFit/>
          </a:bodyPr>
          <a:lstStyle/>
          <a:p>
            <a:r>
              <a:rPr lang="en-US" sz="2400" dirty="0">
                <a:solidFill>
                  <a:schemeClr val="tx2"/>
                </a:solidFill>
              </a:rPr>
              <a:t>E</a:t>
            </a:r>
          </a:p>
        </p:txBody>
      </p:sp>
      <p:sp>
        <p:nvSpPr>
          <p:cNvPr id="10" name="TextBox 9"/>
          <p:cNvSpPr txBox="1"/>
          <p:nvPr/>
        </p:nvSpPr>
        <p:spPr>
          <a:xfrm>
            <a:off x="8674100" y="8915400"/>
            <a:ext cx="381000" cy="461665"/>
          </a:xfrm>
          <a:prstGeom prst="rect">
            <a:avLst/>
          </a:prstGeom>
          <a:noFill/>
        </p:spPr>
        <p:txBody>
          <a:bodyPr wrap="square" rtlCol="0">
            <a:spAutoFit/>
          </a:bodyPr>
          <a:lstStyle/>
          <a:p>
            <a:r>
              <a:rPr lang="en-US" sz="2400" dirty="0" smtClean="0">
                <a:solidFill>
                  <a:schemeClr val="tx2"/>
                </a:solidFill>
              </a:rPr>
              <a:t>F</a:t>
            </a:r>
            <a:endParaRPr lang="en-US" sz="2400" dirty="0">
              <a:solidFill>
                <a:schemeClr val="tx2"/>
              </a:solidFill>
            </a:endParaRPr>
          </a:p>
        </p:txBody>
      </p:sp>
    </p:spTree>
    <p:extLst>
      <p:ext uri="{BB962C8B-B14F-4D97-AF65-F5344CB8AC3E}">
        <p14:creationId xmlns:p14="http://schemas.microsoft.com/office/powerpoint/2010/main" val="2094679274"/>
      </p:ext>
    </p:extLst>
  </p:cSld>
  <p:clrMapOvr>
    <a:masterClrMapping/>
  </p:clrMapOvr>
  <p:transition/>
</p:sld>
</file>

<file path=ppt/theme/theme1.xml><?xml version="1.0" encoding="utf-8"?>
<a:theme xmlns:a="http://schemas.openxmlformats.org/drawingml/2006/main" name="2_Opulent">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2_Opulent">
      <a:majorFont>
        <a:latin typeface="Trebuchet MS Bold"/>
        <a:ea typeface="ヒラギノ角ゴ ProN W6"/>
        <a:cs typeface="ヒラギノ角ゴ ProN W6"/>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alpha val="72247"/>
              </a:srgbClr>
            </a:gs>
            <a:gs pos="100000">
              <a:srgbClr val="0B3280">
                <a:alpha val="72247"/>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72247"/>
              </a:srgbClr>
            </a:gs>
            <a:gs pos="100000">
              <a:srgbClr val="0B3280">
                <a:alpha val="72247"/>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2_Opul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Pages>0</Pages>
  <Words>1532</Words>
  <Characters>0</Characters>
  <Application>Microsoft Office PowerPoint</Application>
  <PresentationFormat>Custom</PresentationFormat>
  <Lines>0</Lines>
  <Paragraphs>239</Paragraphs>
  <Slides>31</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Gill Sans</vt:lpstr>
      <vt:lpstr>Lucida Grande</vt:lpstr>
      <vt:lpstr>Trebuchet MS</vt:lpstr>
      <vt:lpstr>Trebuchet MS Bold</vt:lpstr>
      <vt:lpstr>Trebuchet MS Italic</vt:lpstr>
      <vt:lpstr>Verdana Bold</vt:lpstr>
      <vt:lpstr>Wingdings</vt:lpstr>
      <vt:lpstr>Wingdings 2</vt:lpstr>
      <vt:lpstr>ヒラギノ角ゴ ProN W3</vt:lpstr>
      <vt:lpstr>ヒラギノ角ゴ ProN W6</vt:lpstr>
      <vt:lpstr>2_Opulent</vt:lpstr>
      <vt:lpstr>The Liver</vt:lpstr>
      <vt:lpstr>Embryology</vt:lpstr>
      <vt:lpstr>Location and Size</vt:lpstr>
      <vt:lpstr>Ligaments</vt:lpstr>
      <vt:lpstr>PowerPoint Presentation</vt:lpstr>
      <vt:lpstr>Fissures</vt:lpstr>
      <vt:lpstr>Lobes – Anatomic Division</vt:lpstr>
      <vt:lpstr>Lobes – Segmental Division</vt:lpstr>
      <vt:lpstr>Couinaud’s Hepatic Segmental Classification</vt:lpstr>
      <vt:lpstr>Segmental Division</vt:lpstr>
      <vt:lpstr>Hepatic Circulation</vt:lpstr>
      <vt:lpstr>Portal Veins</vt:lpstr>
      <vt:lpstr>Hepatic Arteries</vt:lpstr>
      <vt:lpstr>Hepatic Veins</vt:lpstr>
      <vt:lpstr>Anatomic Variants</vt:lpstr>
      <vt:lpstr>Hepatic Functions</vt:lpstr>
      <vt:lpstr>Fatty Infiltration</vt:lpstr>
      <vt:lpstr>Glycogen Storage Disease</vt:lpstr>
      <vt:lpstr>Wilson Disease</vt:lpstr>
      <vt:lpstr>Hepatitis</vt:lpstr>
      <vt:lpstr>Cirrhosis</vt:lpstr>
      <vt:lpstr>Cirrhosis Sonographically</vt:lpstr>
      <vt:lpstr>PowerPoint Presentation</vt:lpstr>
      <vt:lpstr>Portal Hypertension (PH)</vt:lpstr>
      <vt:lpstr>PH Sonographically</vt:lpstr>
      <vt:lpstr>PH - Portosystemic Shunts </vt:lpstr>
      <vt:lpstr>TIPS</vt:lpstr>
      <vt:lpstr>Portal Vein Thrombosis</vt:lpstr>
      <vt:lpstr>Budd-Chiari Syndrome</vt:lpstr>
      <vt:lpstr>Aneurysm</vt:lpstr>
      <vt:lpstr>Hereditary Hemorrhagic Telangiectasia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Liver</dc:title>
  <dc:subject/>
  <dc:creator>Abigail Kurtz</dc:creator>
  <cp:keywords/>
  <dc:description/>
  <cp:lastModifiedBy>Katie Cody-BCHS</cp:lastModifiedBy>
  <cp:revision>19</cp:revision>
  <dcterms:modified xsi:type="dcterms:W3CDTF">2021-09-15T16:20:06Z</dcterms:modified>
</cp:coreProperties>
</file>