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8" r:id="rId2"/>
    <p:sldId id="259" r:id="rId3"/>
    <p:sldId id="260" r:id="rId4"/>
    <p:sldId id="267" r:id="rId5"/>
    <p:sldId id="261" r:id="rId6"/>
    <p:sldId id="271" r:id="rId7"/>
    <p:sldId id="272" r:id="rId8"/>
    <p:sldId id="262" r:id="rId9"/>
    <p:sldId id="269" r:id="rId10"/>
    <p:sldId id="263" r:id="rId11"/>
    <p:sldId id="264" r:id="rId12"/>
    <p:sldId id="265" r:id="rId13"/>
    <p:sldId id="266"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0608" autoAdjust="0"/>
  </p:normalViewPr>
  <p:slideViewPr>
    <p:cSldViewPr snapToGrid="0">
      <p:cViewPr varScale="1">
        <p:scale>
          <a:sx n="82" d="100"/>
          <a:sy n="82" d="100"/>
        </p:scale>
        <p:origin x="16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6337B-7430-4A09-9BC8-6BDA8AAE6A08}" type="datetimeFigureOut">
              <a:rPr lang="en-US" smtClean="0"/>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72486-A5D0-494A-B002-920DE1EBC98E}" type="slidenum">
              <a:rPr lang="en-US" smtClean="0"/>
              <a:t>‹#›</a:t>
            </a:fld>
            <a:endParaRPr lang="en-US"/>
          </a:p>
        </p:txBody>
      </p:sp>
    </p:spTree>
    <p:extLst>
      <p:ext uri="{BB962C8B-B14F-4D97-AF65-F5344CB8AC3E}">
        <p14:creationId xmlns:p14="http://schemas.microsoft.com/office/powerpoint/2010/main" val="42362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buFont typeface="Arial"/>
              <a:buChar char="•"/>
            </a:pPr>
            <a:r>
              <a:rPr lang="en-US" b="0" u="none" baseline="0" dirty="0" smtClean="0"/>
              <a:t>The </a:t>
            </a:r>
            <a:r>
              <a:rPr lang="en-US" b="0" u="none" baseline="0" dirty="0" err="1" smtClean="0"/>
              <a:t>abdominopelvic</a:t>
            </a:r>
            <a:r>
              <a:rPr lang="en-US" b="0" u="none" baseline="0" dirty="0" smtClean="0"/>
              <a:t> cavity is lined with a thin continuous layer of peritoneum.</a:t>
            </a:r>
          </a:p>
          <a:p>
            <a:pPr marL="174245" indent="-174245">
              <a:buFont typeface="Arial"/>
              <a:buChar char="•"/>
            </a:pPr>
            <a:r>
              <a:rPr lang="en-US" b="0" u="none" baseline="0" dirty="0" smtClean="0"/>
              <a:t>The peritoneum that surrounds the organs is referred to as visceral peritoneum.  The peritoneum that lines the walls of the </a:t>
            </a:r>
            <a:r>
              <a:rPr lang="en-US" b="0" u="none" baseline="0" dirty="0" err="1" smtClean="0"/>
              <a:t>abdominopelvic</a:t>
            </a:r>
            <a:r>
              <a:rPr lang="en-US" b="0" u="none" baseline="0" dirty="0" smtClean="0"/>
              <a:t> cavity is referred to as the parietal peritoneum.</a:t>
            </a:r>
          </a:p>
          <a:p>
            <a:pPr marL="174245" indent="-174245">
              <a:buFont typeface="Arial"/>
              <a:buChar char="•"/>
            </a:pPr>
            <a:r>
              <a:rPr lang="en-US" b="0" u="none" baseline="0" dirty="0" smtClean="0"/>
              <a:t>The peritoneum secretes a small amount of serous fluid that acts as a lubricant, allowing the organs to move without friction.</a:t>
            </a:r>
          </a:p>
          <a:p>
            <a:pPr marL="174245" indent="-174245">
              <a:buFont typeface="Arial"/>
              <a:buChar char="•"/>
            </a:pPr>
            <a:endParaRPr lang="en-US" b="0" u="none" baseline="0" dirty="0" smtClean="0"/>
          </a:p>
          <a:p>
            <a:pPr marL="174245" indent="-174245">
              <a:buFont typeface="Arial"/>
              <a:buChar char="•"/>
            </a:pPr>
            <a:r>
              <a:rPr lang="en-US" b="0" u="none" baseline="0" dirty="0" smtClean="0"/>
              <a:t>The parietal peritoneum lining the anterior abdominal wall may be visualized </a:t>
            </a:r>
            <a:r>
              <a:rPr lang="en-US" b="0" u="none" baseline="0" dirty="0" err="1" smtClean="0"/>
              <a:t>sonographically</a:t>
            </a:r>
            <a:r>
              <a:rPr lang="en-US" b="0" u="none" baseline="0" dirty="0" smtClean="0"/>
              <a:t> using a transducer in the 5-9 MHz range.  It will appear as a thin </a:t>
            </a:r>
            <a:r>
              <a:rPr lang="en-US" b="0" u="none" baseline="0" dirty="0" err="1" smtClean="0"/>
              <a:t>hyperechoic</a:t>
            </a:r>
            <a:r>
              <a:rPr lang="en-US" b="0" u="none" baseline="0" dirty="0" smtClean="0"/>
              <a:t> continuous line posterior to the </a:t>
            </a:r>
            <a:r>
              <a:rPr lang="en-US" b="0" u="none" baseline="0" dirty="0" err="1" smtClean="0"/>
              <a:t>hypoechoic</a:t>
            </a:r>
            <a:r>
              <a:rPr lang="en-US" b="0" u="none" baseline="0" dirty="0" smtClean="0"/>
              <a:t> abdominal wall muscles.  The visceral peritoneum and the parietal peritoneum along the posterior peritoneal wall are typically not appreciated </a:t>
            </a:r>
            <a:r>
              <a:rPr lang="en-US" b="0" u="none" baseline="0" dirty="0" err="1" smtClean="0"/>
              <a:t>sonographically</a:t>
            </a:r>
            <a:r>
              <a:rPr lang="en-US" b="0" u="none" baseline="0" dirty="0" smtClean="0"/>
              <a:t> due to their depth.  We are typically evaluating the actual organs in the peritoneal cavity along with the potential spaces where fluid can form.</a:t>
            </a:r>
            <a:endParaRPr lang="en-US" b="0" u="none"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B4B62B3-3ED0-4055-9C92-ED004E1566D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725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Peritoneal</a:t>
            </a:r>
            <a:r>
              <a:rPr lang="en-US" baseline="0" dirty="0" smtClean="0"/>
              <a:t> abscess may occur secondary to appendicitis, diverticulitis, peritonitis, or as a surgical complication.</a:t>
            </a:r>
          </a:p>
          <a:p>
            <a:endParaRPr lang="en-US" baseline="0" dirty="0" smtClean="0"/>
          </a:p>
          <a:p>
            <a:r>
              <a:rPr lang="en-US" baseline="0" dirty="0" smtClean="0"/>
              <a:t>Peritonitis is defined as diffuse inflammation of the parietal and visceral peritoneum, with both infectious and noninfectious causes. Infectious causes include bacteria, viruses, fungi, and parasites – most cases of </a:t>
            </a:r>
            <a:r>
              <a:rPr lang="en-US" baseline="0" dirty="0" err="1" smtClean="0"/>
              <a:t>peritoninits</a:t>
            </a:r>
            <a:r>
              <a:rPr lang="en-US" baseline="0" dirty="0" smtClean="0"/>
              <a:t> are bacterial, secondary to complications of disease processes involving intraabdominal organs (bowel necrosis secondary to ischemia, perforated appendicitis, diverticulitis, or duodenal ulcer).  The sonographic appearance of peritonitis varies, but complex ascites is often seen.  Diffuse thickening of the peritoneum, mesentery, and </a:t>
            </a:r>
            <a:r>
              <a:rPr lang="en-US" baseline="0" dirty="0" err="1" smtClean="0"/>
              <a:t>omentum</a:t>
            </a:r>
            <a:r>
              <a:rPr lang="en-US" baseline="0" dirty="0" smtClean="0"/>
              <a:t> may also be observed.  When peritonitis is untreated or treatment is delayed, an abscess may occur. </a:t>
            </a:r>
          </a:p>
          <a:p>
            <a:endParaRPr lang="en-US" baseline="0" dirty="0" smtClean="0"/>
          </a:p>
          <a:p>
            <a:r>
              <a:rPr lang="en-US" baseline="0" dirty="0" smtClean="0"/>
              <a:t>Percutaneous abscess drainage can be done with </a:t>
            </a:r>
            <a:r>
              <a:rPr lang="en-US" baseline="0" dirty="0" err="1" smtClean="0"/>
              <a:t>sonographic</a:t>
            </a:r>
            <a:r>
              <a:rPr lang="en-US" baseline="0" dirty="0" smtClean="0"/>
              <a:t> guidance .  Depending on the abscess contents, a drain may or may not have to be left in.</a:t>
            </a:r>
          </a:p>
          <a:p>
            <a:endParaRPr lang="en-US" baseline="0" dirty="0" smtClean="0"/>
          </a:p>
          <a:p>
            <a:r>
              <a:rPr lang="en-US" baseline="0" dirty="0" smtClean="0"/>
              <a:t>The top image shows a </a:t>
            </a:r>
            <a:r>
              <a:rPr lang="en-US" baseline="0" dirty="0" err="1" smtClean="0"/>
              <a:t>perisplenic</a:t>
            </a:r>
            <a:r>
              <a:rPr lang="en-US" baseline="0" dirty="0" smtClean="0"/>
              <a:t> abscess in the left upper quadrant of the peritoneum. Note the complex echogenicity and the rounded edges that demonstrate this is not free fluid. </a:t>
            </a:r>
          </a:p>
          <a:p>
            <a:endParaRPr lang="en-US" baseline="0" dirty="0" smtClean="0"/>
          </a:p>
          <a:p>
            <a:r>
              <a:rPr lang="en-US" baseline="0" dirty="0" smtClean="0"/>
              <a:t>Bleeding into the peritoneum from blunt trauma to abdominal viscera or vasculature is referred to as </a:t>
            </a:r>
            <a:r>
              <a:rPr lang="en-US" baseline="0" dirty="0" err="1" smtClean="0"/>
              <a:t>hemoperitoneum</a:t>
            </a:r>
            <a:r>
              <a:rPr lang="en-US" baseline="0" dirty="0" smtClean="0"/>
              <a:t>.  </a:t>
            </a:r>
          </a:p>
          <a:p>
            <a:r>
              <a:rPr lang="en-US" baseline="0" dirty="0" smtClean="0"/>
              <a:t>Middle image - </a:t>
            </a:r>
            <a:r>
              <a:rPr lang="en-US" baseline="0" dirty="0" err="1" smtClean="0"/>
              <a:t>Hemoperitoneum</a:t>
            </a:r>
            <a:r>
              <a:rPr lang="en-US" baseline="0" dirty="0" smtClean="0"/>
              <a:t> - Image is a patient who had a ruptured spleen but presents with complex free fluid in the abdominal cavity.  The echoes in the fluid along with the clinical history is suggestive of </a:t>
            </a:r>
            <a:r>
              <a:rPr lang="en-US" baseline="0" dirty="0" err="1" smtClean="0"/>
              <a:t>hemoperitoneum</a:t>
            </a:r>
            <a:r>
              <a:rPr lang="en-US" baseline="0" dirty="0" smtClean="0"/>
              <a:t>, which is a completely different diagnosis than ascites</a:t>
            </a:r>
            <a:r>
              <a:rPr lang="en-US" b="1" baseline="0" dirty="0" smtClean="0"/>
              <a:t>.  This is often evaluated as part of a FAST exam – FAST stands for focused assessment with sonography in trauma.  The primary purpose of a FAST exam is to search for free fluid (blood) in the dependent regions of the pericardium, pleural spaces, intraperitoneal spaces, and the retroperitoneum in patients who have undergone trauma.  US is especially useful for unstable patients who are not stable enough to go for a CT.</a:t>
            </a:r>
          </a:p>
          <a:p>
            <a:endParaRPr lang="en-US" b="1" baseline="0" dirty="0" smtClean="0"/>
          </a:p>
          <a:p>
            <a:r>
              <a:rPr lang="en-US" b="0" baseline="0" dirty="0" smtClean="0"/>
              <a:t>A hematoma is a localized collection of blood that can occur anywhere, including in the peritoneum. </a:t>
            </a:r>
          </a:p>
          <a:p>
            <a:r>
              <a:rPr lang="en-US" b="0" baseline="0" dirty="0" smtClean="0"/>
              <a:t>The bottom image shows an acute splenic hematoma in a patient with recent abdominal trauma.  Remember that the sonographic appearance of hematomas changes over time.  They are initially anechoic, then become more echogenic and complex as fibrin is deposited.  It then changes to a homogeneous, echogenic appearance before it progresses to the lytic phase, when it will decrease in size and become more complex again, eventually being resorbed by the body.  It is very important that any patient who has experienced trauma be thoroughly examined for </a:t>
            </a:r>
            <a:r>
              <a:rPr lang="en-US" b="0" baseline="0" dirty="0" err="1" smtClean="0"/>
              <a:t>hemoperitoneum</a:t>
            </a:r>
            <a:r>
              <a:rPr lang="en-US" b="0" baseline="0" dirty="0" smtClean="0"/>
              <a:t> as this often accompanies the hematoma.</a:t>
            </a:r>
          </a:p>
          <a:p>
            <a:endParaRPr lang="en-US" b="0" dirty="0"/>
          </a:p>
        </p:txBody>
      </p:sp>
      <p:sp>
        <p:nvSpPr>
          <p:cNvPr id="4" name="Slide Number Placeholder 3"/>
          <p:cNvSpPr>
            <a:spLocks noGrp="1"/>
          </p:cNvSpPr>
          <p:nvPr>
            <p:ph type="sldNum" sz="quarter" idx="10"/>
          </p:nvPr>
        </p:nvSpPr>
        <p:spPr/>
        <p:txBody>
          <a:bodyPr/>
          <a:lstStyle/>
          <a:p>
            <a:fld id="{5B4B62B3-3ED0-4055-9C92-ED004E1566D7}" type="slidenum">
              <a:rPr lang="en-US" smtClean="0"/>
              <a:t>10</a:t>
            </a:fld>
            <a:endParaRPr lang="en-US"/>
          </a:p>
        </p:txBody>
      </p:sp>
    </p:spTree>
    <p:extLst>
      <p:ext uri="{BB962C8B-B14F-4D97-AF65-F5344CB8AC3E}">
        <p14:creationId xmlns:p14="http://schemas.microsoft.com/office/powerpoint/2010/main" val="13329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Pseudomyxoma</a:t>
            </a:r>
            <a:r>
              <a:rPr lang="en-US" dirty="0" smtClean="0"/>
              <a:t> </a:t>
            </a:r>
            <a:r>
              <a:rPr lang="en-US" dirty="0" err="1" smtClean="0"/>
              <a:t>peritonei</a:t>
            </a:r>
            <a:r>
              <a:rPr lang="en-US" baseline="0" dirty="0" smtClean="0"/>
              <a:t> is a rare borderline malignant process that results when a benign </a:t>
            </a:r>
            <a:r>
              <a:rPr lang="en-US" baseline="0" dirty="0" err="1" smtClean="0"/>
              <a:t>appendiceal</a:t>
            </a:r>
            <a:r>
              <a:rPr lang="en-US" baseline="0" dirty="0" smtClean="0"/>
              <a:t> or ovarian adenoma ruptures, spilling epithelial cells into the peritoneum.  These cells develop into noninvasive peritoneal implants that secrete a gelatinous mucous into the peritoneal cavity.  As the mucous accumulates, it takes up space around the bowel and causes fibrosis of the peritoneal membranes causing adhesions.  </a:t>
            </a:r>
            <a:r>
              <a:rPr lang="en-US" baseline="0" dirty="0" err="1" smtClean="0"/>
              <a:t>Sonographically</a:t>
            </a:r>
            <a:r>
              <a:rPr lang="en-US" baseline="0" dirty="0" smtClean="0"/>
              <a:t>, PMP most commonly appears as simple or </a:t>
            </a:r>
            <a:r>
              <a:rPr lang="en-US" baseline="0" dirty="0" err="1" smtClean="0"/>
              <a:t>multiloculated</a:t>
            </a:r>
            <a:r>
              <a:rPr lang="en-US" baseline="0" dirty="0" smtClean="0"/>
              <a:t> ascites.  It may also present as several thin walled cysts of varying sizes scattered throughout the peritoneum</a:t>
            </a:r>
            <a:endParaRPr lang="en-US" dirty="0" smtClean="0"/>
          </a:p>
          <a:p>
            <a:endParaRPr lang="en-US" dirty="0" smtClean="0"/>
          </a:p>
          <a:p>
            <a:r>
              <a:rPr lang="en-US" dirty="0" smtClean="0"/>
              <a:t>The image on the left shows the </a:t>
            </a:r>
            <a:r>
              <a:rPr lang="en-US" dirty="0" err="1" smtClean="0"/>
              <a:t>multicystic</a:t>
            </a:r>
            <a:r>
              <a:rPr lang="en-US" dirty="0" smtClean="0"/>
              <a:t> appearance of </a:t>
            </a:r>
            <a:r>
              <a:rPr lang="en-US" dirty="0" err="1" smtClean="0"/>
              <a:t>pseudomyxoma</a:t>
            </a:r>
            <a:r>
              <a:rPr lang="en-US" dirty="0" smtClean="0"/>
              <a:t> </a:t>
            </a:r>
            <a:r>
              <a:rPr lang="en-US" dirty="0" err="1" smtClean="0"/>
              <a:t>peritonei</a:t>
            </a:r>
            <a:r>
              <a:rPr lang="en-US" dirty="0" smtClean="0"/>
              <a:t> within the peritoneal cavity. This was secondary to a mucinous carcinoma of the appendix. On</a:t>
            </a:r>
            <a:r>
              <a:rPr lang="en-US" baseline="0" dirty="0" smtClean="0"/>
              <a:t> the right, you can see c</a:t>
            </a:r>
            <a:r>
              <a:rPr lang="en-US" dirty="0" smtClean="0"/>
              <a:t>omplex mucinous ascites in the same patient. </a:t>
            </a:r>
            <a:endParaRPr lang="en-US" dirty="0"/>
          </a:p>
        </p:txBody>
      </p:sp>
      <p:sp>
        <p:nvSpPr>
          <p:cNvPr id="4" name="Slide Number Placeholder 3"/>
          <p:cNvSpPr>
            <a:spLocks noGrp="1"/>
          </p:cNvSpPr>
          <p:nvPr>
            <p:ph type="sldNum" sz="quarter" idx="10"/>
          </p:nvPr>
        </p:nvSpPr>
        <p:spPr/>
        <p:txBody>
          <a:bodyPr/>
          <a:lstStyle/>
          <a:p>
            <a:fld id="{49272486-A5D0-494A-B002-920DE1EBC98E}" type="slidenum">
              <a:rPr lang="en-US" smtClean="0"/>
              <a:t>11</a:t>
            </a:fld>
            <a:endParaRPr lang="en-US"/>
          </a:p>
        </p:txBody>
      </p:sp>
    </p:spTree>
    <p:extLst>
      <p:ext uri="{BB962C8B-B14F-4D97-AF65-F5344CB8AC3E}">
        <p14:creationId xmlns:p14="http://schemas.microsoft.com/office/powerpoint/2010/main" val="268690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a:t>
            </a:r>
            <a:r>
              <a:rPr lang="en-US" dirty="0" smtClean="0"/>
              <a:t>eroma is</a:t>
            </a:r>
            <a:r>
              <a:rPr lang="en-US" baseline="0" dirty="0" smtClean="0"/>
              <a:t> a</a:t>
            </a:r>
            <a:r>
              <a:rPr lang="en-US" dirty="0" smtClean="0"/>
              <a:t> collection of serous fluid around a surgical site or a transplant organ.  They typically appear in the early postsurgical</a:t>
            </a:r>
            <a:r>
              <a:rPr lang="en-US" baseline="0" dirty="0" smtClean="0"/>
              <a:t> period.</a:t>
            </a:r>
            <a:r>
              <a:rPr lang="en-US" dirty="0" smtClean="0"/>
              <a:t>  They are typically anechoic but may contain septa.</a:t>
            </a:r>
          </a:p>
          <a:p>
            <a:endParaRPr lang="en-US" dirty="0" smtClean="0"/>
          </a:p>
          <a:p>
            <a:r>
              <a:rPr lang="en-US" dirty="0" smtClean="0"/>
              <a:t>A</a:t>
            </a:r>
            <a:r>
              <a:rPr lang="en-US" baseline="0" dirty="0" smtClean="0"/>
              <a:t> l</a:t>
            </a:r>
            <a:r>
              <a:rPr lang="en-US" dirty="0" smtClean="0"/>
              <a:t>ymphocele is</a:t>
            </a:r>
            <a:r>
              <a:rPr lang="en-US" baseline="0" dirty="0" smtClean="0"/>
              <a:t> a</a:t>
            </a:r>
            <a:r>
              <a:rPr lang="en-US" dirty="0" smtClean="0"/>
              <a:t> collection of lymphatic fluid outside of the lymphatic system due to disruption of the lymphatic vessels or lymph node resection.</a:t>
            </a:r>
            <a:r>
              <a:rPr lang="en-US" baseline="0" dirty="0" smtClean="0"/>
              <a:t>  They t</a:t>
            </a:r>
            <a:r>
              <a:rPr lang="en-US" dirty="0" smtClean="0"/>
              <a:t>ypically present 4-8 weeks after surgery, unlike the seromas which form earlier.  They are also usually simple but may contain </a:t>
            </a:r>
            <a:r>
              <a:rPr lang="en-US" dirty="0" err="1" smtClean="0"/>
              <a:t>septations</a:t>
            </a:r>
            <a:endParaRPr lang="en-US" dirty="0" smtClean="0"/>
          </a:p>
          <a:p>
            <a:endParaRPr lang="en-US" dirty="0" smtClean="0"/>
          </a:p>
          <a:p>
            <a:r>
              <a:rPr lang="en-US" dirty="0" smtClean="0"/>
              <a:t>A</a:t>
            </a:r>
            <a:r>
              <a:rPr lang="en-US" baseline="0" dirty="0" smtClean="0"/>
              <a:t> </a:t>
            </a:r>
            <a:r>
              <a:rPr lang="en-US" baseline="0" dirty="0" err="1" smtClean="0"/>
              <a:t>b</a:t>
            </a:r>
            <a:r>
              <a:rPr lang="en-US" dirty="0" err="1" smtClean="0"/>
              <a:t>iloma</a:t>
            </a:r>
            <a:r>
              <a:rPr lang="en-US" dirty="0" smtClean="0"/>
              <a:t> is</a:t>
            </a:r>
            <a:r>
              <a:rPr lang="en-US" baseline="0" dirty="0" smtClean="0"/>
              <a:t> a</a:t>
            </a:r>
            <a:r>
              <a:rPr lang="en-US" dirty="0" smtClean="0"/>
              <a:t> collection of bile located within the peritoneal cavity outside of the biliary tree.</a:t>
            </a:r>
            <a:r>
              <a:rPr lang="en-US" baseline="0" dirty="0" smtClean="0"/>
              <a:t>  It is </a:t>
            </a:r>
            <a:r>
              <a:rPr lang="en-US" dirty="0" smtClean="0"/>
              <a:t>typically associated with hepatic transplant but may also result from biopsy or cholecystectomy.  </a:t>
            </a:r>
            <a:endParaRPr lang="en-US" dirty="0"/>
          </a:p>
        </p:txBody>
      </p:sp>
      <p:sp>
        <p:nvSpPr>
          <p:cNvPr id="4" name="Slide Number Placeholder 3"/>
          <p:cNvSpPr>
            <a:spLocks noGrp="1"/>
          </p:cNvSpPr>
          <p:nvPr>
            <p:ph type="sldNum" sz="quarter" idx="10"/>
          </p:nvPr>
        </p:nvSpPr>
        <p:spPr/>
        <p:txBody>
          <a:bodyPr/>
          <a:lstStyle/>
          <a:p>
            <a:fld id="{49272486-A5D0-494A-B002-920DE1EBC98E}" type="slidenum">
              <a:rPr lang="en-US" smtClean="0"/>
              <a:t>12</a:t>
            </a:fld>
            <a:endParaRPr lang="en-US"/>
          </a:p>
        </p:txBody>
      </p:sp>
    </p:spTree>
    <p:extLst>
      <p:ext uri="{BB962C8B-B14F-4D97-AF65-F5344CB8AC3E}">
        <p14:creationId xmlns:p14="http://schemas.microsoft.com/office/powerpoint/2010/main" val="139913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Mesenteric cysts may occur anywhere along the mesentery, but the majority originate from the small bowel mesentery.</a:t>
            </a:r>
            <a:r>
              <a:rPr lang="en-US" baseline="0" dirty="0" smtClean="0"/>
              <a:t>  They </a:t>
            </a:r>
            <a:r>
              <a:rPr lang="en-US" dirty="0" smtClean="0"/>
              <a:t>contain peritoneal serous secretions.  They vary in size and may have internal echoes</a:t>
            </a:r>
            <a:r>
              <a:rPr lang="en-US" baseline="0" dirty="0" smtClean="0"/>
              <a:t> due to serous secretions or hemorrhage.</a:t>
            </a:r>
            <a:endParaRPr lang="en-US" dirty="0" smtClean="0"/>
          </a:p>
          <a:p>
            <a:endParaRPr lang="en-US" dirty="0" smtClean="0"/>
          </a:p>
          <a:p>
            <a:r>
              <a:rPr lang="en-US" dirty="0" smtClean="0"/>
              <a:t>Mesenteric adenopathy is aka lymphadenopathy; It is enlargement of the lymph nodes along the mesentery or on the bowel.  It may be associated</a:t>
            </a:r>
            <a:r>
              <a:rPr lang="en-US" baseline="0" dirty="0" smtClean="0"/>
              <a:t> with inflammatory diseases of the bowel such as colitis and appendicitis as well as with viral infections.  It may also be associated with lymphoma or metastatic malignancy, such as colon CA that has invaded the lymph nodes.  Enlarged nodes lose their oval shape and become more rounded as they increase in size.</a:t>
            </a:r>
          </a:p>
          <a:p>
            <a:endParaRPr lang="en-US" dirty="0" smtClean="0"/>
          </a:p>
          <a:p>
            <a:r>
              <a:rPr lang="en-US" dirty="0" smtClean="0"/>
              <a:t>Peritoneal mesothelioma is</a:t>
            </a:r>
            <a:r>
              <a:rPr lang="en-US" baseline="0" dirty="0" smtClean="0"/>
              <a:t> a </a:t>
            </a:r>
            <a:r>
              <a:rPr lang="en-US" dirty="0" smtClean="0"/>
              <a:t>primary malignant tumor of the peritoneum associated with asbestos exposure.  Masses</a:t>
            </a:r>
            <a:r>
              <a:rPr lang="en-US" baseline="0" dirty="0" smtClean="0"/>
              <a:t> occur along the pleura and peritoneum, metastasizing by direct invasion into adjacent organs. The masses may appear as a generalized thickening of the peritoneum, mesentery, and </a:t>
            </a:r>
            <a:r>
              <a:rPr lang="en-US" baseline="0" dirty="0" err="1" smtClean="0"/>
              <a:t>omentum</a:t>
            </a:r>
            <a:r>
              <a:rPr lang="en-US" baseline="0" dirty="0" smtClean="0"/>
              <a:t>, or as a discrete nodule.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Peritoneal metastases</a:t>
            </a:r>
            <a:r>
              <a:rPr lang="en-US" baseline="0" dirty="0" smtClean="0"/>
              <a:t>, which is aka peritoneal </a:t>
            </a:r>
            <a:r>
              <a:rPr lang="en-US" baseline="0" dirty="0" err="1" smtClean="0"/>
              <a:t>carcinomatosis</a:t>
            </a:r>
            <a:r>
              <a:rPr lang="en-US" baseline="0" dirty="0" smtClean="0"/>
              <a:t>, is commonly associated with primary cancers of the ovary, stomach, and colon.  Both peritoneal implants and omental caking are associated with peritoneal </a:t>
            </a:r>
            <a:r>
              <a:rPr lang="en-US" baseline="0" dirty="0" err="1" smtClean="0"/>
              <a:t>mets</a:t>
            </a:r>
            <a:r>
              <a:rPr lang="en-US" baseline="0" dirty="0" smtClean="0"/>
              <a:t>.</a:t>
            </a:r>
            <a:endParaRPr lang="en-US" dirty="0" smtClean="0"/>
          </a:p>
          <a:p>
            <a:endParaRPr lang="en-US" dirty="0" smtClean="0"/>
          </a:p>
          <a:p>
            <a:r>
              <a:rPr lang="en-US" dirty="0" smtClean="0"/>
              <a:t>Peritoneal implants are small polypoid masses projecting from the peritoneum</a:t>
            </a:r>
          </a:p>
          <a:p>
            <a:endParaRPr lang="en-US" dirty="0" smtClean="0"/>
          </a:p>
          <a:p>
            <a:r>
              <a:rPr lang="en-US" dirty="0" smtClean="0"/>
              <a:t>Omental caking is thickening of the greater </a:t>
            </a:r>
            <a:r>
              <a:rPr lang="en-US" dirty="0" err="1" smtClean="0"/>
              <a:t>omentum</a:t>
            </a:r>
            <a:r>
              <a:rPr lang="en-US" dirty="0" smtClean="0"/>
              <a:t> due to malignant infiltration.  It is frequently associated</a:t>
            </a:r>
            <a:r>
              <a:rPr lang="en-US" baseline="0" dirty="0" smtClean="0"/>
              <a:t> with a significant amount of complex ascites and peritoneal implants.  It appears </a:t>
            </a:r>
            <a:r>
              <a:rPr lang="en-US" baseline="0" dirty="0" err="1" smtClean="0"/>
              <a:t>sonographically</a:t>
            </a:r>
            <a:r>
              <a:rPr lang="en-US" baseline="0" dirty="0" smtClean="0"/>
              <a:t> as a moderately echogenic, homogenous, thick soft tissue layer deep to the anterior abdominal wall.</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272486-A5D0-494A-B002-920DE1EBC98E}" type="slidenum">
              <a:rPr lang="en-US" smtClean="0"/>
              <a:t>13</a:t>
            </a:fld>
            <a:endParaRPr lang="en-US"/>
          </a:p>
        </p:txBody>
      </p:sp>
    </p:spTree>
    <p:extLst>
      <p:ext uri="{BB962C8B-B14F-4D97-AF65-F5344CB8AC3E}">
        <p14:creationId xmlns:p14="http://schemas.microsoft.com/office/powerpoint/2010/main" val="176100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the masses</a:t>
            </a:r>
            <a:r>
              <a:rPr lang="en-US" baseline="0" dirty="0" smtClean="0"/>
              <a:t> covered on the </a:t>
            </a:r>
            <a:r>
              <a:rPr lang="en-US" baseline="0" smtClean="0"/>
              <a:t>previous slide.</a:t>
            </a:r>
          </a:p>
          <a:p>
            <a:endParaRPr lang="en-US" smtClean="0"/>
          </a:p>
          <a:p>
            <a:r>
              <a:rPr lang="en-US" dirty="0" smtClean="0"/>
              <a:t>The</a:t>
            </a:r>
            <a:r>
              <a:rPr lang="en-US" baseline="0" dirty="0" smtClean="0"/>
              <a:t> top left image shows an </a:t>
            </a:r>
            <a:r>
              <a:rPr lang="en-US" dirty="0" smtClean="0"/>
              <a:t>omental cyst anterior to the pancreas</a:t>
            </a:r>
          </a:p>
          <a:p>
            <a:endParaRPr lang="en-US" dirty="0" smtClean="0"/>
          </a:p>
          <a:p>
            <a:r>
              <a:rPr lang="en-US" b="1" dirty="0" smtClean="0">
                <a:effectLst/>
              </a:rPr>
              <a:t>The top</a:t>
            </a:r>
            <a:r>
              <a:rPr lang="en-US" b="1" baseline="0" dirty="0" smtClean="0">
                <a:effectLst/>
              </a:rPr>
              <a:t> middle 2 images show</a:t>
            </a:r>
            <a:r>
              <a:rPr lang="en-US" b="1" dirty="0" smtClean="0">
                <a:effectLst/>
              </a:rPr>
              <a:t> mesenteric</a:t>
            </a:r>
            <a:r>
              <a:rPr lang="en-US" b="1" baseline="0" dirty="0" smtClean="0">
                <a:effectLst/>
              </a:rPr>
              <a:t> lymphadenopathy.  Notice the multiple hypoechoic round nodules around the celiac and SMA, including the one posterior to the SMA displacing it from the aorta.  The other images show multiple nodes in a patient with colitis.</a:t>
            </a:r>
          </a:p>
          <a:p>
            <a:endParaRPr lang="en-US" b="1" baseline="0" dirty="0" smtClean="0">
              <a:effectLst/>
            </a:endParaRPr>
          </a:p>
          <a:p>
            <a:r>
              <a:rPr lang="en-US" b="1" baseline="0" dirty="0" smtClean="0">
                <a:effectLst/>
              </a:rPr>
              <a:t>The top right image shows peritoneal mesothelioma.  It appears as thickening of the peritoneum anterior to the liver. </a:t>
            </a:r>
          </a:p>
          <a:p>
            <a:endParaRPr lang="en-US" b="1" baseline="0" dirty="0" smtClean="0">
              <a:effectLst/>
            </a:endParaRPr>
          </a:p>
          <a:p>
            <a:r>
              <a:rPr lang="en-US" b="1" baseline="0" dirty="0" smtClean="0">
                <a:effectLst/>
              </a:rPr>
              <a:t>The US and CT images on the bottom left show peritoneal implants in 2 different patients.  The US shows 2 small hypoechoic masses located along the peritoneum.  The CT shows multiple masses along the peritoneum.  The polypoid nature of the masses can be better appreciated on this patient due to the ascites that is present.   </a:t>
            </a:r>
          </a:p>
          <a:p>
            <a:endParaRPr lang="en-US" b="1" dirty="0" smtClean="0">
              <a:effectLst/>
            </a:endParaRPr>
          </a:p>
          <a:p>
            <a:r>
              <a:rPr lang="en-US" b="1" dirty="0" smtClean="0">
                <a:effectLst/>
              </a:rPr>
              <a:t>The US and CT images on the bottom right show omental caking </a:t>
            </a:r>
            <a:r>
              <a:rPr lang="en-US" b="1" baseline="0" dirty="0" smtClean="0">
                <a:effectLst/>
              </a:rPr>
              <a:t>in a patient with a primary ovarian CA.  Notice the thickened </a:t>
            </a:r>
            <a:r>
              <a:rPr lang="en-US" b="1" baseline="0" dirty="0" err="1" smtClean="0">
                <a:effectLst/>
              </a:rPr>
              <a:t>omentum</a:t>
            </a:r>
            <a:r>
              <a:rPr lang="en-US" b="1" baseline="0" dirty="0" smtClean="0">
                <a:effectLst/>
              </a:rPr>
              <a:t> on both the US and CT images.</a:t>
            </a:r>
            <a:endParaRPr lang="en-US" dirty="0"/>
          </a:p>
        </p:txBody>
      </p:sp>
      <p:sp>
        <p:nvSpPr>
          <p:cNvPr id="4" name="Slide Number Placeholder 3"/>
          <p:cNvSpPr>
            <a:spLocks noGrp="1"/>
          </p:cNvSpPr>
          <p:nvPr>
            <p:ph type="sldNum" sz="quarter" idx="10"/>
          </p:nvPr>
        </p:nvSpPr>
        <p:spPr/>
        <p:txBody>
          <a:bodyPr/>
          <a:lstStyle/>
          <a:p>
            <a:fld id="{49272486-A5D0-494A-B002-920DE1EBC98E}" type="slidenum">
              <a:rPr lang="en-US" smtClean="0"/>
              <a:t>14</a:t>
            </a:fld>
            <a:endParaRPr lang="en-US"/>
          </a:p>
        </p:txBody>
      </p:sp>
    </p:spTree>
    <p:extLst>
      <p:ext uri="{BB962C8B-B14F-4D97-AF65-F5344CB8AC3E}">
        <p14:creationId xmlns:p14="http://schemas.microsoft.com/office/powerpoint/2010/main" val="184199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the different ways that the abdominopelvic cavity can be</a:t>
            </a:r>
            <a:r>
              <a:rPr lang="en-US" baseline="0" dirty="0" smtClean="0"/>
              <a:t> subdivided.</a:t>
            </a:r>
          </a:p>
          <a:p>
            <a:endParaRPr lang="en-US" baseline="0" dirty="0" smtClean="0"/>
          </a:p>
          <a:p>
            <a:r>
              <a:rPr lang="en-US" baseline="0" dirty="0" smtClean="0"/>
              <a:t>The left shows the 9 regions, and the right shows the 4 quadrant method.</a:t>
            </a:r>
          </a:p>
          <a:p>
            <a:endParaRPr lang="en-US" baseline="0" dirty="0" smtClean="0"/>
          </a:p>
          <a:p>
            <a:r>
              <a:rPr lang="en-US" baseline="0" dirty="0" smtClean="0"/>
              <a:t>The regions are color coded and labeled accordingly.  We have the right hypochondriac, epigastric, and left hypochondriac superiorly.  The right lumbar, umbilical, and left lumbar across the middle, and the right inguinal, hypogastric, and left inguinal inferiorly.  The regions are formed by the 2 vertical midclavicular planes, the horizontal subcostal plane, and the horizontal </a:t>
            </a:r>
            <a:r>
              <a:rPr lang="en-US" baseline="0" dirty="0" err="1" smtClean="0"/>
              <a:t>transtubercular</a:t>
            </a:r>
            <a:r>
              <a:rPr lang="en-US" baseline="0" dirty="0" smtClean="0"/>
              <a:t> plane.</a:t>
            </a:r>
          </a:p>
          <a:p>
            <a:endParaRPr lang="en-US" baseline="0" dirty="0" smtClean="0"/>
          </a:p>
          <a:p>
            <a:r>
              <a:rPr lang="en-US" baseline="0" dirty="0" smtClean="0"/>
              <a:t>I know that you are all familiar with the 4 quadrants, which are the RUQ, LUQ, RLQ, and LLQ.  The quadrants are formed by the midsagittal plane and a </a:t>
            </a:r>
            <a:r>
              <a:rPr lang="en-US" baseline="0" dirty="0" err="1" smtClean="0"/>
              <a:t>transumbilical</a:t>
            </a:r>
            <a:r>
              <a:rPr lang="en-US" baseline="0" dirty="0" smtClean="0"/>
              <a:t> plane that crosses horizontally through the umbilicus.</a:t>
            </a:r>
          </a:p>
          <a:p>
            <a:endParaRPr lang="en-US" dirty="0"/>
          </a:p>
        </p:txBody>
      </p:sp>
      <p:sp>
        <p:nvSpPr>
          <p:cNvPr id="4" name="Slide Number Placeholder 3"/>
          <p:cNvSpPr>
            <a:spLocks noGrp="1"/>
          </p:cNvSpPr>
          <p:nvPr>
            <p:ph type="sldNum" sz="quarter" idx="10"/>
          </p:nvPr>
        </p:nvSpPr>
        <p:spPr/>
        <p:txBody>
          <a:bodyPr/>
          <a:lstStyle/>
          <a:p>
            <a:fld id="{49272486-A5D0-494A-B002-920DE1EBC98E}" type="slidenum">
              <a:rPr lang="en-US" smtClean="0"/>
              <a:t>2</a:t>
            </a:fld>
            <a:endParaRPr lang="en-US"/>
          </a:p>
        </p:txBody>
      </p:sp>
    </p:spTree>
    <p:extLst>
      <p:ext uri="{BB962C8B-B14F-4D97-AF65-F5344CB8AC3E}">
        <p14:creationId xmlns:p14="http://schemas.microsoft.com/office/powerpoint/2010/main" val="177272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peritoneal cavity can be divided into two compartments: the greater sac and the lesser sac.  The greater sac is the largest, housing the liver, spleen, stomach, first portion of the duodenum, jejunum, ileum, cecum, transverse colon,</a:t>
            </a:r>
            <a:r>
              <a:rPr lang="en-US" baseline="0" dirty="0" smtClean="0"/>
              <a:t> sigmoid colon, and the upper two-thirds of the rectum.  It also contains several potential spaces that must be evaluated for free fluid.  </a:t>
            </a:r>
          </a:p>
          <a:p>
            <a:endParaRPr lang="en-US" baseline="0" dirty="0" smtClean="0"/>
          </a:p>
          <a:p>
            <a:r>
              <a:rPr lang="en-US" baseline="0" dirty="0" smtClean="0"/>
              <a:t>The greater </a:t>
            </a:r>
            <a:r>
              <a:rPr lang="en-US" baseline="0" dirty="0" err="1" smtClean="0"/>
              <a:t>omentum</a:t>
            </a:r>
            <a:r>
              <a:rPr lang="en-US" baseline="0" dirty="0" smtClean="0"/>
              <a:t> is located within the greater sac and extends inferiorly from the greater curvature of the stomach, anterior to the bowel, folds inward, and travels superiorly to attach on the transverse colon. The greater </a:t>
            </a:r>
            <a:r>
              <a:rPr lang="en-US" baseline="0" dirty="0" err="1" smtClean="0"/>
              <a:t>omentum</a:t>
            </a:r>
            <a:r>
              <a:rPr lang="en-US" baseline="0" dirty="0" smtClean="0"/>
              <a:t> subdivides the greater sac into a </a:t>
            </a:r>
            <a:r>
              <a:rPr lang="en-US" baseline="0" dirty="0" err="1" smtClean="0"/>
              <a:t>supracolic</a:t>
            </a:r>
            <a:r>
              <a:rPr lang="en-US" baseline="0" dirty="0" smtClean="0"/>
              <a:t> and </a:t>
            </a:r>
            <a:r>
              <a:rPr lang="en-US" baseline="0" dirty="0" err="1" smtClean="0"/>
              <a:t>infracolic</a:t>
            </a:r>
            <a:r>
              <a:rPr lang="en-US" baseline="0" dirty="0" smtClean="0"/>
              <a:t> compartment.  </a:t>
            </a:r>
            <a:r>
              <a:rPr lang="en-US" dirty="0" smtClean="0"/>
              <a:t>The</a:t>
            </a:r>
            <a:r>
              <a:rPr lang="en-US" baseline="0" dirty="0" smtClean="0"/>
              <a:t> division of the greater sac by the greater </a:t>
            </a:r>
            <a:r>
              <a:rPr lang="en-US" baseline="0" dirty="0" err="1" smtClean="0"/>
              <a:t>omentum</a:t>
            </a:r>
            <a:r>
              <a:rPr lang="en-US" baseline="0" dirty="0" smtClean="0"/>
              <a:t> is important </a:t>
            </a:r>
            <a:r>
              <a:rPr lang="en-US" baseline="0" dirty="0" err="1" smtClean="0"/>
              <a:t>bc</a:t>
            </a:r>
            <a:r>
              <a:rPr lang="en-US" baseline="0" dirty="0" smtClean="0"/>
              <a:t> it limits the spread of infection within the peritoneal cavity.  The greater </a:t>
            </a:r>
            <a:r>
              <a:rPr lang="en-US" baseline="0" dirty="0" err="1" smtClean="0"/>
              <a:t>omentum</a:t>
            </a:r>
            <a:r>
              <a:rPr lang="en-US" baseline="0" dirty="0" smtClean="0"/>
              <a:t> functions to prevent the parietal peritoneum of the anterior abdominal wall from adhering to the visceral peritoneum. It is very mobile and moves to areas of inflammation, surrounding the inflamed area by creating adhesions to wall off infection.  It also acts to cushion the abdominal organs to prevent trauma and acts to prevent the loss of body heat from abdominal organs.  </a:t>
            </a:r>
          </a:p>
          <a:p>
            <a:endParaRPr lang="en-US" baseline="0" dirty="0" smtClean="0"/>
          </a:p>
          <a:p>
            <a:r>
              <a:rPr lang="en-US" baseline="0" dirty="0" smtClean="0"/>
              <a:t>The lesser sac is aka the omental bursa.  It is much smaller than the greater sac and does not contain any organs.  It lies immediately posterior to the stomach and anterior to the pancreas, extending superiorly to the left </a:t>
            </a:r>
            <a:r>
              <a:rPr lang="en-US" baseline="0" dirty="0" err="1" smtClean="0"/>
              <a:t>suprahepatic</a:t>
            </a:r>
            <a:r>
              <a:rPr lang="en-US" baseline="0" dirty="0" smtClean="0"/>
              <a:t> recess between the posterior left lobe of the liver and the left </a:t>
            </a:r>
            <a:r>
              <a:rPr lang="en-US" baseline="0" dirty="0" err="1" smtClean="0"/>
              <a:t>hemidiaphragm</a:t>
            </a:r>
            <a:r>
              <a:rPr lang="en-US" baseline="0" dirty="0" smtClean="0"/>
              <a:t>.  It extends inferiorly into the fold of the greater </a:t>
            </a:r>
            <a:r>
              <a:rPr lang="en-US" baseline="0" dirty="0" err="1" smtClean="0"/>
              <a:t>omentum</a:t>
            </a:r>
            <a:r>
              <a:rPr lang="en-US" baseline="0" dirty="0" smtClean="0"/>
              <a:t>.  It’s enclosed superiorly by the lesser </a:t>
            </a:r>
            <a:r>
              <a:rPr lang="en-US" baseline="0" dirty="0" err="1" smtClean="0"/>
              <a:t>omentum</a:t>
            </a:r>
            <a:r>
              <a:rPr lang="en-US" baseline="0" dirty="0" smtClean="0"/>
              <a:t> and laterally on the left by the </a:t>
            </a:r>
            <a:r>
              <a:rPr lang="en-US" baseline="0" dirty="0" err="1" smtClean="0"/>
              <a:t>splenorenal</a:t>
            </a:r>
            <a:r>
              <a:rPr lang="en-US" baseline="0" dirty="0" smtClean="0"/>
              <a:t> and </a:t>
            </a:r>
            <a:r>
              <a:rPr lang="en-US" baseline="0" dirty="0" err="1" smtClean="0"/>
              <a:t>gastrosplenic</a:t>
            </a:r>
            <a:r>
              <a:rPr lang="en-US" baseline="0" dirty="0" smtClean="0"/>
              <a:t> ligaments.  It communicates with the greater sac through its right lateral aspect – this opening is called the omental foramen or foramen of Winslow.  </a:t>
            </a:r>
          </a:p>
          <a:p>
            <a:endParaRPr lang="en-US" baseline="0" dirty="0" smtClean="0"/>
          </a:p>
          <a:p>
            <a:r>
              <a:rPr lang="en-US" baseline="0" dirty="0" smtClean="0"/>
              <a:t>The diagram on the left shows the greater and lesser sacs, with the greater sac in light blue and the lesser sac in dark blue.  Notice small size and location of the lesser sac.  You can see the omental foramen, which allows communication between the two compartments.  Also notice its location immediately posterior to the stomach.</a:t>
            </a:r>
          </a:p>
          <a:p>
            <a:endParaRPr lang="en-US" baseline="0" dirty="0" smtClean="0"/>
          </a:p>
          <a:p>
            <a:r>
              <a:rPr lang="en-US" baseline="0" dirty="0" smtClean="0"/>
              <a:t>The diagram on the right shows the greater and lesser </a:t>
            </a:r>
            <a:r>
              <a:rPr lang="en-US" baseline="0" dirty="0" err="1" smtClean="0"/>
              <a:t>omentums</a:t>
            </a:r>
            <a:r>
              <a:rPr lang="en-US" baseline="0" dirty="0" smtClean="0"/>
              <a:t>.  The greater </a:t>
            </a:r>
            <a:r>
              <a:rPr lang="en-US" baseline="0" dirty="0" err="1" smtClean="0"/>
              <a:t>omentum</a:t>
            </a:r>
            <a:r>
              <a:rPr lang="en-US" baseline="0" dirty="0" smtClean="0"/>
              <a:t> is not labeled but is this area right here, extending from the greater curvature of the stomach.  The lesser </a:t>
            </a:r>
            <a:r>
              <a:rPr lang="en-US" baseline="0" dirty="0" err="1" smtClean="0"/>
              <a:t>omentum</a:t>
            </a:r>
            <a:r>
              <a:rPr lang="en-US" baseline="0" dirty="0" smtClean="0"/>
              <a:t> is labeled.  It is a</a:t>
            </a:r>
            <a:r>
              <a:rPr lang="en-US" dirty="0" smtClean="0"/>
              <a:t> fused double layer of peritoneum stretching between the lesser curvature of the stomach and the transverse fissure of the liver – it creates the anterior superior border of the lesser sac, separating it from the </a:t>
            </a:r>
            <a:r>
              <a:rPr lang="en-US" dirty="0" err="1" smtClean="0"/>
              <a:t>supracolic</a:t>
            </a:r>
            <a:r>
              <a:rPr lang="en-US" dirty="0" smtClean="0"/>
              <a:t> compartment of the greater sac</a:t>
            </a:r>
          </a:p>
          <a:p>
            <a:endParaRPr lang="en-US" dirty="0"/>
          </a:p>
        </p:txBody>
      </p:sp>
      <p:sp>
        <p:nvSpPr>
          <p:cNvPr id="4" name="Slide Number Placeholder 3"/>
          <p:cNvSpPr>
            <a:spLocks noGrp="1"/>
          </p:cNvSpPr>
          <p:nvPr>
            <p:ph type="sldNum" sz="quarter" idx="10"/>
          </p:nvPr>
        </p:nvSpPr>
        <p:spPr/>
        <p:txBody>
          <a:bodyPr/>
          <a:lstStyle/>
          <a:p>
            <a:fld id="{5B4B62B3-3ED0-4055-9C92-ED004E1566D7}" type="slidenum">
              <a:rPr lang="en-US" smtClean="0"/>
              <a:t>3</a:t>
            </a:fld>
            <a:endParaRPr lang="en-US"/>
          </a:p>
        </p:txBody>
      </p:sp>
    </p:spTree>
    <p:extLst>
      <p:ext uri="{BB962C8B-B14F-4D97-AF65-F5344CB8AC3E}">
        <p14:creationId xmlns:p14="http://schemas.microsoft.com/office/powerpoint/2010/main" val="288671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Divisions of the peritoneal cavity. Green represents the </a:t>
            </a:r>
            <a:r>
              <a:rPr lang="en-US" dirty="0" err="1" smtClean="0"/>
              <a:t>supracolic</a:t>
            </a:r>
            <a:r>
              <a:rPr lang="en-US" dirty="0" smtClean="0"/>
              <a:t> compartment of the greater sac; pink represents the </a:t>
            </a:r>
            <a:r>
              <a:rPr lang="en-US" dirty="0" err="1" smtClean="0"/>
              <a:t>infracolic</a:t>
            </a:r>
            <a:r>
              <a:rPr lang="en-US" dirty="0" smtClean="0"/>
              <a:t> compartment of the greater sac; and blue represents the lesser sac. Notice the location of the lesser sac posterior to the stomach and anterior to the pancreas.  Also notice</a:t>
            </a:r>
            <a:r>
              <a:rPr lang="en-US" baseline="0" dirty="0" smtClean="0"/>
              <a:t> the visceral peritoneum covering the intestine and the parietal peritoneum lining the cavity.</a:t>
            </a:r>
            <a:endParaRPr lang="en-US" dirty="0" smtClean="0"/>
          </a:p>
          <a:p>
            <a:pPr marL="0" indent="0">
              <a:buFont typeface="Arial"/>
              <a:buNone/>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35A6259-37E5-534E-993D-06EFE19B64BD}" type="slidenum">
              <a:rPr lang="en-US" smtClean="0"/>
              <a:t>4</a:t>
            </a:fld>
            <a:endParaRPr lang="en-US"/>
          </a:p>
        </p:txBody>
      </p:sp>
    </p:spTree>
    <p:extLst>
      <p:ext uri="{BB962C8B-B14F-4D97-AF65-F5344CB8AC3E}">
        <p14:creationId xmlns:p14="http://schemas.microsoft.com/office/powerpoint/2010/main" val="171400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spaces are areas created by the peritoneal layer, reflecting between two organs or</a:t>
            </a:r>
            <a:r>
              <a:rPr lang="en-US" baseline="0" dirty="0" smtClean="0"/>
              <a:t> an organ and the peritoneal wall.  A potential space is an empty fold; however, when disease is present, fluid or other materials may collect in this space.</a:t>
            </a:r>
            <a:endParaRPr lang="en-US" dirty="0" smtClean="0"/>
          </a:p>
          <a:p>
            <a:endParaRPr lang="en-US" dirty="0" smtClean="0"/>
          </a:p>
          <a:p>
            <a:r>
              <a:rPr lang="en-US" dirty="0" smtClean="0"/>
              <a:t>The</a:t>
            </a:r>
            <a:r>
              <a:rPr lang="en-US" baseline="0" dirty="0" smtClean="0"/>
              <a:t> l</a:t>
            </a:r>
            <a:r>
              <a:rPr lang="en-US" dirty="0" smtClean="0"/>
              <a:t>eft anterior </a:t>
            </a:r>
            <a:r>
              <a:rPr lang="en-US" dirty="0" err="1" smtClean="0"/>
              <a:t>subphrenic</a:t>
            </a:r>
            <a:r>
              <a:rPr lang="en-US" dirty="0" smtClean="0"/>
              <a:t> space</a:t>
            </a:r>
            <a:r>
              <a:rPr lang="en-US" baseline="0" dirty="0" smtClean="0"/>
              <a:t> is</a:t>
            </a:r>
            <a:r>
              <a:rPr lang="en-US" dirty="0" smtClean="0"/>
              <a:t> aka the left anterior </a:t>
            </a:r>
            <a:r>
              <a:rPr lang="en-US" dirty="0" err="1" smtClean="0"/>
              <a:t>suprahepatic</a:t>
            </a:r>
            <a:r>
              <a:rPr lang="en-US" dirty="0" smtClean="0"/>
              <a:t> space</a:t>
            </a:r>
            <a:r>
              <a:rPr lang="en-US" baseline="0" dirty="0" smtClean="0"/>
              <a:t> – It is an extension of the greater sac between the diaphragm and the anterior superior liver left of the </a:t>
            </a:r>
            <a:r>
              <a:rPr lang="en-US" baseline="0" dirty="0" err="1" smtClean="0"/>
              <a:t>falciform</a:t>
            </a:r>
            <a:r>
              <a:rPr lang="en-US" baseline="0" dirty="0" smtClean="0"/>
              <a:t> ligament</a:t>
            </a:r>
            <a:endParaRPr lang="en-US" dirty="0" smtClean="0"/>
          </a:p>
          <a:p>
            <a:endParaRPr lang="en-US" dirty="0" smtClean="0"/>
          </a:p>
          <a:p>
            <a:r>
              <a:rPr lang="en-US" dirty="0" smtClean="0"/>
              <a:t>The</a:t>
            </a:r>
            <a:r>
              <a:rPr lang="en-US" baseline="0" dirty="0" smtClean="0"/>
              <a:t> l</a:t>
            </a:r>
            <a:r>
              <a:rPr lang="en-US" dirty="0" smtClean="0"/>
              <a:t>eft</a:t>
            </a:r>
            <a:r>
              <a:rPr lang="en-US" baseline="0" dirty="0" smtClean="0"/>
              <a:t> posterior </a:t>
            </a:r>
            <a:r>
              <a:rPr lang="en-US" baseline="0" dirty="0" err="1" smtClean="0"/>
              <a:t>suprahepatic</a:t>
            </a:r>
            <a:r>
              <a:rPr lang="en-US" baseline="0" dirty="0" smtClean="0"/>
              <a:t> </a:t>
            </a:r>
            <a:r>
              <a:rPr lang="en-US" baseline="0" dirty="0" err="1" smtClean="0"/>
              <a:t>sapce</a:t>
            </a:r>
            <a:r>
              <a:rPr lang="en-US" baseline="0" dirty="0" smtClean="0"/>
              <a:t> is aka the superior recess of the lesser sac – It is an extension of the lesser sac between the diaphragm and the posterior superior liver</a:t>
            </a:r>
          </a:p>
          <a:p>
            <a:endParaRPr lang="en-US" baseline="0" dirty="0" smtClean="0"/>
          </a:p>
          <a:p>
            <a:r>
              <a:rPr lang="en-US" baseline="0" dirty="0" smtClean="0"/>
              <a:t>The right </a:t>
            </a:r>
            <a:r>
              <a:rPr lang="en-US" baseline="0" dirty="0" err="1" smtClean="0"/>
              <a:t>subphrenic</a:t>
            </a:r>
            <a:r>
              <a:rPr lang="en-US" baseline="0" dirty="0" smtClean="0"/>
              <a:t> space is aka the right </a:t>
            </a:r>
            <a:r>
              <a:rPr lang="en-US" baseline="0" dirty="0" err="1" smtClean="0"/>
              <a:t>suprahepatic</a:t>
            </a:r>
            <a:r>
              <a:rPr lang="en-US" baseline="0" dirty="0" smtClean="0"/>
              <a:t> space – It is an extension of the greater sac between the right </a:t>
            </a:r>
            <a:r>
              <a:rPr lang="en-US" baseline="0" dirty="0" err="1" smtClean="0"/>
              <a:t>hemidiaphragm</a:t>
            </a:r>
            <a:r>
              <a:rPr lang="en-US" baseline="0" dirty="0" smtClean="0"/>
              <a:t> and the anterior superior liver right of the </a:t>
            </a:r>
            <a:r>
              <a:rPr lang="en-US" baseline="0" dirty="0" err="1" smtClean="0"/>
              <a:t>falciform</a:t>
            </a:r>
            <a:r>
              <a:rPr lang="en-US" baseline="0" dirty="0" smtClean="0"/>
              <a:t> ligament</a:t>
            </a:r>
          </a:p>
          <a:p>
            <a:endParaRPr lang="en-US" baseline="0" dirty="0" smtClean="0"/>
          </a:p>
          <a:p>
            <a:r>
              <a:rPr lang="en-US" baseline="0" dirty="0" smtClean="0"/>
              <a:t>The </a:t>
            </a:r>
            <a:r>
              <a:rPr lang="en-US" baseline="0" dirty="0" err="1" smtClean="0"/>
              <a:t>hepatorenal</a:t>
            </a:r>
            <a:r>
              <a:rPr lang="en-US" baseline="0" dirty="0" smtClean="0"/>
              <a:t> space is aka Morrison pouch – It is created by peritoneum reflecting from the liver over the right kidney and the right posterior peritoneal wall – It is the most gravity dependent potential space in the abdominal cavity when the patient is supine and is therefore a common site for ascites to collect</a:t>
            </a:r>
          </a:p>
          <a:p>
            <a:endParaRPr lang="en-US" baseline="0" dirty="0" smtClean="0"/>
          </a:p>
          <a:p>
            <a:r>
              <a:rPr lang="en-US" baseline="0" dirty="0" smtClean="0"/>
              <a:t>The omental bursa or lesser sac is sandwiched between the posterior stomach and the parietal peritoneum covering the anterior pancreas – It is a common site for pancreatic pseudocyst formation</a:t>
            </a:r>
          </a:p>
          <a:p>
            <a:endParaRPr lang="en-US" baseline="0" dirty="0" smtClean="0"/>
          </a:p>
          <a:p>
            <a:r>
              <a:rPr lang="en-US" baseline="0" dirty="0" err="1" smtClean="0"/>
              <a:t>Paracoloic</a:t>
            </a:r>
            <a:r>
              <a:rPr lang="en-US" baseline="0" dirty="0" smtClean="0"/>
              <a:t> gutters are potential spaces or grooves found along the lateral ascending and descending colon that conduct fluids between the </a:t>
            </a:r>
            <a:r>
              <a:rPr lang="en-US" baseline="0" dirty="0" err="1" smtClean="0"/>
              <a:t>supracolic</a:t>
            </a:r>
            <a:r>
              <a:rPr lang="en-US" baseline="0" dirty="0" smtClean="0"/>
              <a:t> and </a:t>
            </a:r>
            <a:r>
              <a:rPr lang="en-US" baseline="0" dirty="0" err="1" smtClean="0"/>
              <a:t>infracolic</a:t>
            </a:r>
            <a:r>
              <a:rPr lang="en-US" baseline="0" dirty="0" smtClean="0"/>
              <a:t> compartments of the peritoneum</a:t>
            </a:r>
          </a:p>
          <a:p>
            <a:endParaRPr lang="en-US" baseline="0" dirty="0" smtClean="0"/>
          </a:p>
          <a:p>
            <a:r>
              <a:rPr lang="en-US" baseline="0" dirty="0" smtClean="0"/>
              <a:t>The </a:t>
            </a:r>
            <a:r>
              <a:rPr lang="en-US" baseline="0" dirty="0" err="1" smtClean="0"/>
              <a:t>vesicorectal</a:t>
            </a:r>
            <a:r>
              <a:rPr lang="en-US" baseline="0" dirty="0" smtClean="0"/>
              <a:t> space is the potential space between the rectum and posterior bladder wall in males – It is the most gravity dependent potential pelvic space in supine males</a:t>
            </a:r>
          </a:p>
          <a:p>
            <a:endParaRPr lang="en-US" baseline="0" dirty="0" smtClean="0"/>
          </a:p>
          <a:p>
            <a:pPr defTabSz="929305">
              <a:defRPr/>
            </a:pPr>
            <a:r>
              <a:rPr lang="en-US" baseline="0" dirty="0" smtClean="0"/>
              <a:t>The rectouterine space is aka the posterior </a:t>
            </a:r>
            <a:r>
              <a:rPr lang="en-US" baseline="0" dirty="0" err="1" smtClean="0"/>
              <a:t>cul</a:t>
            </a:r>
            <a:r>
              <a:rPr lang="en-US" baseline="0" dirty="0" smtClean="0"/>
              <a:t> de sac and the pouch of Douglas – It is a potential space between the posterior portion of the uterus and vagina and the anterior portion of the rectum – It is the most gravity dependent potential pelvic space in supine females</a:t>
            </a:r>
          </a:p>
          <a:p>
            <a:pPr defTabSz="929305">
              <a:defRPr/>
            </a:pPr>
            <a:endParaRPr lang="en-US" baseline="0" dirty="0" smtClean="0"/>
          </a:p>
          <a:p>
            <a:pPr defTabSz="929305">
              <a:defRPr/>
            </a:pPr>
            <a:r>
              <a:rPr lang="en-US" baseline="0" dirty="0" smtClean="0"/>
              <a:t>The </a:t>
            </a:r>
            <a:r>
              <a:rPr lang="en-US" baseline="0" dirty="0" err="1" smtClean="0"/>
              <a:t>uterovesicle</a:t>
            </a:r>
            <a:r>
              <a:rPr lang="en-US" baseline="0" dirty="0" smtClean="0"/>
              <a:t> space is aka the </a:t>
            </a:r>
            <a:r>
              <a:rPr lang="en-US" baseline="0" dirty="0" err="1" smtClean="0"/>
              <a:t>uterovesicle</a:t>
            </a:r>
            <a:r>
              <a:rPr lang="en-US" baseline="0" dirty="0" smtClean="0"/>
              <a:t> pouch and the anterior </a:t>
            </a:r>
            <a:r>
              <a:rPr lang="en-US" baseline="0" dirty="0" err="1" smtClean="0"/>
              <a:t>cul</a:t>
            </a:r>
            <a:r>
              <a:rPr lang="en-US" baseline="0" dirty="0" smtClean="0"/>
              <a:t> de sac.  It is the potential space between the anterior portion of the uterus and the posterior portion of the bladder</a:t>
            </a:r>
          </a:p>
          <a:p>
            <a:pPr defTabSz="929305">
              <a:defRPr/>
            </a:pPr>
            <a:endParaRPr lang="en-US" baseline="0" dirty="0" smtClean="0"/>
          </a:p>
          <a:p>
            <a:pPr defTabSz="929305">
              <a:defRPr/>
            </a:pPr>
            <a:r>
              <a:rPr lang="en-US" baseline="0" dirty="0" smtClean="0"/>
              <a:t>The </a:t>
            </a:r>
            <a:r>
              <a:rPr lang="en-US" baseline="0" dirty="0" err="1" smtClean="0"/>
              <a:t>retropubic</a:t>
            </a:r>
            <a:r>
              <a:rPr lang="en-US" baseline="0" dirty="0" smtClean="0"/>
              <a:t> space is aka the space of </a:t>
            </a:r>
            <a:r>
              <a:rPr lang="en-US" baseline="0" dirty="0" err="1" smtClean="0"/>
              <a:t>Retzius</a:t>
            </a:r>
            <a:r>
              <a:rPr lang="en-US" baseline="0" dirty="0" smtClean="0"/>
              <a:t>.  It is not located within the peritoneal cavity, but it is a potential </a:t>
            </a:r>
            <a:r>
              <a:rPr lang="en-US" baseline="0" dirty="0" err="1" smtClean="0"/>
              <a:t>extraperitoneal</a:t>
            </a:r>
            <a:r>
              <a:rPr lang="en-US" baseline="0" dirty="0" smtClean="0"/>
              <a:t> space.  It is located between the anterior bladder wall and the pubic </a:t>
            </a:r>
            <a:r>
              <a:rPr lang="en-US" baseline="0" dirty="0" err="1" smtClean="0"/>
              <a:t>symphisis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4B62B3-3ED0-4055-9C92-ED004E1566D7}" type="slidenum">
              <a:rPr lang="en-US" smtClean="0"/>
              <a:t>5</a:t>
            </a:fld>
            <a:endParaRPr lang="en-US"/>
          </a:p>
        </p:txBody>
      </p:sp>
    </p:spTree>
    <p:extLst>
      <p:ext uri="{BB962C8B-B14F-4D97-AF65-F5344CB8AC3E}">
        <p14:creationId xmlns:p14="http://schemas.microsoft.com/office/powerpoint/2010/main" val="24606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US and CT images show the location of the lesser sac.  On the US image, the yellow arrows are pointing to the lesser</a:t>
            </a:r>
            <a:r>
              <a:rPr lang="en-US" baseline="0" dirty="0" smtClean="0"/>
              <a:t> sac posterior to the stomach and anterior to the pancreas.  On the middle CT image, the black arrow is again pointing to the lesser sac in between the pancreas and stomach.  The CT on the right shows a pseudocyst in this area, again posterior to the stomach and anterior to the pancreas.</a:t>
            </a:r>
          </a:p>
          <a:p>
            <a:endParaRPr lang="en-US" dirty="0" smtClean="0"/>
          </a:p>
          <a:p>
            <a:r>
              <a:rPr lang="en-US" dirty="0" smtClean="0"/>
              <a:t>This is a common</a:t>
            </a:r>
            <a:r>
              <a:rPr lang="en-US" baseline="0" dirty="0" smtClean="0"/>
              <a:t> area for pancreatic pseudocysts to form or for fluid from gastric wall perforation to collect.</a:t>
            </a:r>
            <a:endParaRPr lang="en-US" dirty="0" smtClean="0"/>
          </a:p>
        </p:txBody>
      </p:sp>
      <p:sp>
        <p:nvSpPr>
          <p:cNvPr id="4" name="Slide Number Placeholder 3"/>
          <p:cNvSpPr>
            <a:spLocks noGrp="1"/>
          </p:cNvSpPr>
          <p:nvPr>
            <p:ph type="sldNum" sz="quarter" idx="10"/>
          </p:nvPr>
        </p:nvSpPr>
        <p:spPr/>
        <p:txBody>
          <a:bodyPr/>
          <a:lstStyle/>
          <a:p>
            <a:fld id="{E35A6259-37E5-534E-993D-06EFE19B64BD}" type="slidenum">
              <a:rPr lang="en-US" smtClean="0"/>
              <a:t>6</a:t>
            </a:fld>
            <a:endParaRPr lang="en-US"/>
          </a:p>
        </p:txBody>
      </p:sp>
    </p:spTree>
    <p:extLst>
      <p:ext uri="{BB962C8B-B14F-4D97-AF65-F5344CB8AC3E}">
        <p14:creationId xmlns:p14="http://schemas.microsoft.com/office/powerpoint/2010/main" val="236295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these potential spaces are are</a:t>
            </a:r>
            <a:r>
              <a:rPr lang="en-US" baseline="0" dirty="0" smtClean="0"/>
              <a:t>as for fluid to collect in pathologic situations.</a:t>
            </a:r>
          </a:p>
          <a:p>
            <a:endParaRPr lang="en-US" dirty="0" smtClean="0"/>
          </a:p>
          <a:p>
            <a:r>
              <a:rPr lang="en-US" dirty="0" smtClean="0"/>
              <a:t>On</a:t>
            </a:r>
            <a:r>
              <a:rPr lang="en-US" baseline="0" dirty="0" smtClean="0"/>
              <a:t> the left, we have an image showing free fluid that has collected around the liver.  The single arrow is pointing to the right </a:t>
            </a:r>
            <a:r>
              <a:rPr lang="en-US" baseline="0" dirty="0" err="1" smtClean="0"/>
              <a:t>subphrenic</a:t>
            </a:r>
            <a:r>
              <a:rPr lang="en-US" baseline="0" dirty="0" smtClean="0"/>
              <a:t> space, the the two arrows are pointing to the </a:t>
            </a:r>
            <a:r>
              <a:rPr lang="en-US" baseline="0" dirty="0" err="1" smtClean="0"/>
              <a:t>hepatorenal</a:t>
            </a:r>
            <a:r>
              <a:rPr lang="en-US" baseline="0" dirty="0" smtClean="0"/>
              <a:t> space, which is aka Morison’s pouch.</a:t>
            </a:r>
          </a:p>
          <a:p>
            <a:endParaRPr lang="en-US" baseline="0" dirty="0" smtClean="0"/>
          </a:p>
          <a:p>
            <a:r>
              <a:rPr lang="en-US" baseline="0" dirty="0" smtClean="0"/>
              <a:t>On the right, we can see free fluid that has collected around the uterus.  The single arrow is pointing to the anterior </a:t>
            </a:r>
            <a:r>
              <a:rPr lang="en-US" baseline="0" dirty="0" err="1" smtClean="0"/>
              <a:t>cul</a:t>
            </a:r>
            <a:r>
              <a:rPr lang="en-US" baseline="0" dirty="0" smtClean="0"/>
              <a:t> de sac, and the multiple arrows are pointing to the posterior </a:t>
            </a:r>
            <a:r>
              <a:rPr lang="en-US" baseline="0" dirty="0" err="1" smtClean="0"/>
              <a:t>cul</a:t>
            </a:r>
            <a:r>
              <a:rPr lang="en-US" baseline="0" dirty="0" smtClean="0"/>
              <a:t> de sac, which is aka the pouch of Douglas.  Be aware that a small amount of fluid may be seen in the pouch of Douglas following ovulation.  This fluid is physiologic (from the ruptured follicle) and is not considered pathologic. </a:t>
            </a:r>
          </a:p>
          <a:p>
            <a:endParaRPr lang="en-US" baseline="0" dirty="0" smtClean="0"/>
          </a:p>
        </p:txBody>
      </p:sp>
      <p:sp>
        <p:nvSpPr>
          <p:cNvPr id="4" name="Slide Number Placeholder 3"/>
          <p:cNvSpPr>
            <a:spLocks noGrp="1"/>
          </p:cNvSpPr>
          <p:nvPr>
            <p:ph type="sldNum" sz="quarter" idx="10"/>
          </p:nvPr>
        </p:nvSpPr>
        <p:spPr/>
        <p:txBody>
          <a:bodyPr/>
          <a:lstStyle/>
          <a:p>
            <a:fld id="{E35A6259-37E5-534E-993D-06EFE19B64BD}" type="slidenum">
              <a:rPr lang="en-US" smtClean="0"/>
              <a:t>7</a:t>
            </a:fld>
            <a:endParaRPr lang="en-US"/>
          </a:p>
        </p:txBody>
      </p:sp>
    </p:spTree>
    <p:extLst>
      <p:ext uri="{BB962C8B-B14F-4D97-AF65-F5344CB8AC3E}">
        <p14:creationId xmlns:p14="http://schemas.microsoft.com/office/powerpoint/2010/main" val="105573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remainder of the PPT will cover </a:t>
            </a:r>
            <a:r>
              <a:rPr lang="en-US" baseline="0" dirty="0" smtClean="0"/>
              <a:t>pathologies of the peritoneal cavity.  </a:t>
            </a:r>
          </a:p>
          <a:p>
            <a:endParaRPr lang="en-US" baseline="0" dirty="0" smtClean="0"/>
          </a:p>
          <a:p>
            <a:r>
              <a:rPr lang="en-US" baseline="0" dirty="0" smtClean="0"/>
              <a:t>Ascites is the most frequently encountered of these pathologies and is just an abnormal accumulation of fluid within the peritoneal cavity.</a:t>
            </a:r>
            <a:endParaRPr lang="en-US" dirty="0" smtClean="0"/>
          </a:p>
          <a:p>
            <a:endParaRPr lang="en-US" dirty="0" smtClean="0"/>
          </a:p>
          <a:p>
            <a:r>
              <a:rPr lang="en-US" dirty="0" smtClean="0"/>
              <a:t>Liver disease and malignancy are the most common causes, with cirrhosis</a:t>
            </a:r>
            <a:r>
              <a:rPr lang="en-US" baseline="0" dirty="0" smtClean="0"/>
              <a:t> being the most common liver cause</a:t>
            </a:r>
            <a:r>
              <a:rPr lang="en-US" dirty="0" smtClean="0"/>
              <a:t>.</a:t>
            </a:r>
          </a:p>
          <a:p>
            <a:endParaRPr lang="en-US" baseline="0" dirty="0" smtClean="0"/>
          </a:p>
          <a:p>
            <a:r>
              <a:rPr lang="en-US" baseline="0" dirty="0" smtClean="0"/>
              <a:t>Ascites can be classified as </a:t>
            </a:r>
            <a:r>
              <a:rPr lang="en-US" baseline="0" dirty="0" err="1" smtClean="0"/>
              <a:t>transudative</a:t>
            </a:r>
            <a:r>
              <a:rPr lang="en-US" baseline="0" dirty="0" smtClean="0"/>
              <a:t> or exudative.  </a:t>
            </a:r>
            <a:r>
              <a:rPr lang="en-US" baseline="0" dirty="0" err="1" smtClean="0"/>
              <a:t>Transudative</a:t>
            </a:r>
            <a:r>
              <a:rPr lang="en-US" baseline="0" dirty="0" smtClean="0"/>
              <a:t> ascites is characterized by a lack of protein and cellular materials in the fluid.  It has a simple (anechoic) appearance.  Ascites caused by liver disease is typically </a:t>
            </a:r>
            <a:r>
              <a:rPr lang="en-US" baseline="0" dirty="0" err="1" smtClean="0"/>
              <a:t>transudative</a:t>
            </a:r>
            <a:r>
              <a:rPr lang="en-US" baseline="0" dirty="0" smtClean="0"/>
              <a:t>.  Exudative ascites is fluid that seeps out from blood vessels and contains a large amount of protein and cellular material.  It typically results in a more complex and echogenic appearance of the fluid.  Ascites caused by malignancy is typically exudative.</a:t>
            </a:r>
          </a:p>
          <a:p>
            <a:endParaRPr lang="en-US" baseline="0" dirty="0" smtClean="0"/>
          </a:p>
          <a:p>
            <a:r>
              <a:rPr lang="en-US" baseline="0" dirty="0" smtClean="0"/>
              <a:t>Patients present with abdominal distention and lack of appetite and may even have difficulty breathing if they have a large amount of ascites that is putting pressure on the diaphragm.  The lack of appetite can be attributed to the fluid putting pressure on the intestines and stomach.  </a:t>
            </a:r>
          </a:p>
          <a:p>
            <a:endParaRPr lang="en-US" baseline="0" dirty="0" smtClean="0"/>
          </a:p>
          <a:p>
            <a:r>
              <a:rPr lang="en-US" baseline="0" dirty="0" smtClean="0"/>
              <a:t>A paracentesis can be done to remove the ascites from the peritoneal cavity.  These are typically done with US guidance, meaning that we will scan to determine the largest and safest pocket to draw the fluid from.  Just like with thoracentesis, remember the effects of gravity… if we go too anterior, then there will be a large amount of fluid that we won’t be able to remove.  With a diagnostic paracentesis, a sample of the fluid is sent to the lab so that they can analyze the cells and content of the fluid.  With a therapeutic paracentesis, we are just removing the fluid in order to provide comfort to the patient.  Typically our repeat patients who already know the cause of their ascites just get therapeutic paras.  They can be done frequently… some people will have fluid build back up much more quickly than others.</a:t>
            </a:r>
          </a:p>
          <a:p>
            <a:endParaRPr lang="en-US" dirty="0"/>
          </a:p>
        </p:txBody>
      </p:sp>
      <p:sp>
        <p:nvSpPr>
          <p:cNvPr id="4" name="Slide Number Placeholder 3"/>
          <p:cNvSpPr>
            <a:spLocks noGrp="1"/>
          </p:cNvSpPr>
          <p:nvPr>
            <p:ph type="sldNum" sz="quarter" idx="10"/>
          </p:nvPr>
        </p:nvSpPr>
        <p:spPr/>
        <p:txBody>
          <a:bodyPr/>
          <a:lstStyle/>
          <a:p>
            <a:fld id="{5B4B62B3-3ED0-4055-9C92-ED004E1566D7}" type="slidenum">
              <a:rPr lang="en-US" smtClean="0"/>
              <a:t>8</a:t>
            </a:fld>
            <a:endParaRPr lang="en-US"/>
          </a:p>
        </p:txBody>
      </p:sp>
    </p:spTree>
    <p:extLst>
      <p:ext uri="{BB962C8B-B14F-4D97-AF65-F5344CB8AC3E}">
        <p14:creationId xmlns:p14="http://schemas.microsoft.com/office/powerpoint/2010/main" val="228182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left, we can see examples of </a:t>
            </a:r>
            <a:r>
              <a:rPr lang="en-US" baseline="0" dirty="0" err="1" smtClean="0"/>
              <a:t>transdudative</a:t>
            </a:r>
            <a:r>
              <a:rPr lang="en-US" baseline="0" dirty="0" smtClean="0"/>
              <a:t> ascites.  Notice that the fluid is anechoic and free of debris or </a:t>
            </a:r>
            <a:r>
              <a:rPr lang="en-US" baseline="0" dirty="0" err="1" smtClean="0"/>
              <a:t>septations</a:t>
            </a:r>
            <a:r>
              <a:rPr lang="en-US" baseline="0" dirty="0" smtClean="0"/>
              <a:t>.</a:t>
            </a:r>
            <a:endParaRPr lang="en-US" dirty="0" smtClean="0"/>
          </a:p>
          <a:p>
            <a:r>
              <a:rPr lang="en-US" dirty="0" smtClean="0"/>
              <a:t>Pathologies like portal hypertension, liver failure, and CHF tend to cause</a:t>
            </a:r>
            <a:r>
              <a:rPr lang="en-US" baseline="0" dirty="0" smtClean="0"/>
              <a:t> ascites with this appearance.  Loops of bowel can be seen floating in the free fluid.</a:t>
            </a:r>
            <a:endParaRPr lang="en-US" dirty="0" smtClean="0"/>
          </a:p>
          <a:p>
            <a:endParaRPr lang="en-US" baseline="0" dirty="0" smtClean="0"/>
          </a:p>
          <a:p>
            <a:r>
              <a:rPr lang="en-US" dirty="0" smtClean="0"/>
              <a:t>On the</a:t>
            </a:r>
            <a:r>
              <a:rPr lang="en-US" baseline="0" dirty="0" smtClean="0"/>
              <a:t> right, we can see examples of exudative ascites.  The ascites on the left is </a:t>
            </a:r>
            <a:r>
              <a:rPr lang="en-US" baseline="0" dirty="0" err="1" smtClean="0"/>
              <a:t>loculated</a:t>
            </a:r>
            <a:r>
              <a:rPr lang="en-US" baseline="0" dirty="0" smtClean="0"/>
              <a:t>, with </a:t>
            </a:r>
            <a:r>
              <a:rPr lang="en-US" baseline="0" dirty="0" err="1" smtClean="0"/>
              <a:t>septations</a:t>
            </a:r>
            <a:r>
              <a:rPr lang="en-US" baseline="0" dirty="0" smtClean="0"/>
              <a:t>.  The fluid on the right contains echogenic particles, likely proteins and cellular material.  Pathologies like malignancy, inflammation, and renal failure tend to cause ascites with these types of appearances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35A6259-37E5-534E-993D-06EFE19B64BD}" type="slidenum">
              <a:rPr lang="en-US" smtClean="0"/>
              <a:t>9</a:t>
            </a:fld>
            <a:endParaRPr lang="en-US"/>
          </a:p>
        </p:txBody>
      </p:sp>
    </p:spTree>
    <p:extLst>
      <p:ext uri="{BB962C8B-B14F-4D97-AF65-F5344CB8AC3E}">
        <p14:creationId xmlns:p14="http://schemas.microsoft.com/office/powerpoint/2010/main" val="307654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404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170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2537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965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76905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8867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9879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6271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000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1712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19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376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090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4"/>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084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3"/>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586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6"/>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7027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3442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D5DAB4D-3772-4BBB-B853-8CAD74A9A238}" type="datetimeFigureOut">
              <a:rPr lang="en-US" smtClean="0">
                <a:solidFill>
                  <a:prstClr val="white">
                    <a:tint val="75000"/>
                  </a:prstClr>
                </a:solidFill>
              </a:rPr>
              <a:pPr/>
              <a:t>11/27/2017</a:t>
            </a:fld>
            <a:endParaRPr lang="en-US">
              <a:solidFill>
                <a:prstClr val="white">
                  <a:tint val="75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E4268F-A471-4F97-BF15-DA8556ABB8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97043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tiff"/><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Peritoneal Cavity and Potential Spaces</a:t>
            </a:r>
            <a:endParaRPr lang="en-US" dirty="0"/>
          </a:p>
        </p:txBody>
      </p:sp>
    </p:spTree>
    <p:extLst>
      <p:ext uri="{BB962C8B-B14F-4D97-AF65-F5344CB8AC3E}">
        <p14:creationId xmlns:p14="http://schemas.microsoft.com/office/powerpoint/2010/main" val="205599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Abscess, </a:t>
            </a:r>
            <a:r>
              <a:rPr lang="en-US" dirty="0" err="1" smtClean="0"/>
              <a:t>Hemoperitoneum</a:t>
            </a:r>
            <a:r>
              <a:rPr lang="en-US" dirty="0" smtClean="0"/>
              <a:t>, &amp; Hematoma</a:t>
            </a:r>
            <a:endParaRPr lang="en-US" dirty="0"/>
          </a:p>
        </p:txBody>
      </p:sp>
      <p:sp>
        <p:nvSpPr>
          <p:cNvPr id="3" name="Content Placeholder 2"/>
          <p:cNvSpPr>
            <a:spLocks noGrp="1"/>
          </p:cNvSpPr>
          <p:nvPr>
            <p:ph sz="half" idx="1"/>
          </p:nvPr>
        </p:nvSpPr>
        <p:spPr/>
        <p:txBody>
          <a:bodyPr/>
          <a:lstStyle/>
          <a:p>
            <a:r>
              <a:rPr lang="en-US" dirty="0" smtClean="0"/>
              <a:t>Abscess – collection of ischemic tissue and pus within a potential space or adjacent to an inflamed or perforated organ</a:t>
            </a:r>
          </a:p>
          <a:p>
            <a:r>
              <a:rPr lang="en-US" dirty="0" err="1" smtClean="0"/>
              <a:t>Hemoperitoneum</a:t>
            </a:r>
            <a:r>
              <a:rPr lang="en-US" dirty="0" smtClean="0"/>
              <a:t> – bleeding into the peritoneum from blunt trauma to abdominal viscera or vasculature</a:t>
            </a:r>
          </a:p>
          <a:p>
            <a:r>
              <a:rPr lang="en-US" dirty="0" smtClean="0"/>
              <a:t>Hematoma – organized collection of blood occurring from a surgical complication, following trauma, or spontaneously in patients with coagulation disorders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945" y="2644393"/>
            <a:ext cx="2841075" cy="213080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51500" b="6470"/>
          <a:stretch/>
        </p:blipFill>
        <p:spPr>
          <a:xfrm>
            <a:off x="6268520" y="4138136"/>
            <a:ext cx="2611320" cy="23571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5756" y="1569973"/>
            <a:ext cx="2482831" cy="2148840"/>
          </a:xfrm>
          <a:prstGeom prst="rect">
            <a:avLst/>
          </a:prstGeom>
        </p:spPr>
      </p:pic>
    </p:spTree>
    <p:extLst>
      <p:ext uri="{BB962C8B-B14F-4D97-AF65-F5344CB8AC3E}">
        <p14:creationId xmlns:p14="http://schemas.microsoft.com/office/powerpoint/2010/main" val="2938678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Pseudomyxoma</a:t>
            </a:r>
            <a:r>
              <a:rPr lang="en-US" dirty="0" smtClean="0"/>
              <a:t> </a:t>
            </a:r>
            <a:r>
              <a:rPr lang="en-US" dirty="0" err="1" smtClean="0"/>
              <a:t>Peritonei</a:t>
            </a:r>
            <a:endParaRPr lang="en-US" dirty="0"/>
          </a:p>
        </p:txBody>
      </p:sp>
      <p:sp>
        <p:nvSpPr>
          <p:cNvPr id="3" name="Content Placeholder 2"/>
          <p:cNvSpPr>
            <a:spLocks noGrp="1"/>
          </p:cNvSpPr>
          <p:nvPr>
            <p:ph idx="1"/>
          </p:nvPr>
        </p:nvSpPr>
        <p:spPr/>
        <p:txBody>
          <a:bodyPr/>
          <a:lstStyle/>
          <a:p>
            <a:r>
              <a:rPr lang="en-US" dirty="0" smtClean="0"/>
              <a:t>Rare borderline malignant process that results when a benign </a:t>
            </a:r>
            <a:r>
              <a:rPr lang="en-US" dirty="0" err="1" smtClean="0"/>
              <a:t>appendiceal</a:t>
            </a:r>
            <a:r>
              <a:rPr lang="en-US" dirty="0" smtClean="0"/>
              <a:t> or ovarian adenoma ruptures, spilling epithelial cells into the peritoneum</a:t>
            </a:r>
          </a:p>
          <a:p>
            <a:r>
              <a:rPr lang="en-US" dirty="0" smtClean="0"/>
              <a:t>These cells develop into noninvasive peritoneal implants that secrete a gelatinous mucous into the peritoneal cavity</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1333" b="7096"/>
          <a:stretch/>
        </p:blipFill>
        <p:spPr>
          <a:xfrm>
            <a:off x="2804276" y="3962400"/>
            <a:ext cx="2857813" cy="25908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1583" b="6569"/>
          <a:stretch/>
        </p:blipFill>
        <p:spPr>
          <a:xfrm>
            <a:off x="6116319" y="3962400"/>
            <a:ext cx="2844801" cy="2607010"/>
          </a:xfrm>
          <a:prstGeom prst="rect">
            <a:avLst/>
          </a:prstGeom>
        </p:spPr>
      </p:pic>
    </p:spTree>
    <p:extLst>
      <p:ext uri="{BB962C8B-B14F-4D97-AF65-F5344CB8AC3E}">
        <p14:creationId xmlns:p14="http://schemas.microsoft.com/office/powerpoint/2010/main" val="96536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Fluid Collections</a:t>
            </a:r>
            <a:endParaRPr lang="en-US" dirty="0"/>
          </a:p>
        </p:txBody>
      </p:sp>
      <p:sp>
        <p:nvSpPr>
          <p:cNvPr id="3" name="Content Placeholder 2"/>
          <p:cNvSpPr>
            <a:spLocks noGrp="1"/>
          </p:cNvSpPr>
          <p:nvPr>
            <p:ph idx="1"/>
          </p:nvPr>
        </p:nvSpPr>
        <p:spPr/>
        <p:txBody>
          <a:bodyPr>
            <a:normAutofit/>
          </a:bodyPr>
          <a:lstStyle/>
          <a:p>
            <a:r>
              <a:rPr lang="en-US" dirty="0" smtClean="0"/>
              <a:t>Seroma – collection of serous fluid around a surgical site or transplant organ; typically appear in the early postsurgical period</a:t>
            </a:r>
          </a:p>
          <a:p>
            <a:r>
              <a:rPr lang="en-US" dirty="0" smtClean="0"/>
              <a:t>Lymphocele – collection of lymphatic fluid outside of the lymphatic system due to disruption of the lymphatic vessels or lymph node resection; typically present 4-8 weeks after surgery</a:t>
            </a:r>
          </a:p>
          <a:p>
            <a:r>
              <a:rPr lang="en-US" dirty="0" err="1" smtClean="0"/>
              <a:t>Biloma</a:t>
            </a:r>
            <a:r>
              <a:rPr lang="en-US" dirty="0" smtClean="0"/>
              <a:t> – collection of bile located within the peritoneal cavity outside of the biliary tree; typically associated with hepatic transplant but may also result from biopsy or cholecystectomy</a:t>
            </a:r>
          </a:p>
        </p:txBody>
      </p:sp>
    </p:spTree>
    <p:extLst>
      <p:ext uri="{BB962C8B-B14F-4D97-AF65-F5344CB8AC3E}">
        <p14:creationId xmlns:p14="http://schemas.microsoft.com/office/powerpoint/2010/main" val="355329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Peritoneal Masses </a:t>
            </a:r>
            <a:endParaRPr lang="en-US" dirty="0"/>
          </a:p>
        </p:txBody>
      </p:sp>
      <p:sp>
        <p:nvSpPr>
          <p:cNvPr id="3" name="Content Placeholder 2"/>
          <p:cNvSpPr>
            <a:spLocks noGrp="1"/>
          </p:cNvSpPr>
          <p:nvPr>
            <p:ph idx="1"/>
          </p:nvPr>
        </p:nvSpPr>
        <p:spPr/>
        <p:txBody>
          <a:bodyPr>
            <a:normAutofit/>
          </a:bodyPr>
          <a:lstStyle/>
          <a:p>
            <a:r>
              <a:rPr lang="en-US" dirty="0" smtClean="0"/>
              <a:t>Mesenteric cysts – may occur anywhere along the mesentery, but the majority originate from the small bowel mesentery; contain peritoneal serous secretions</a:t>
            </a:r>
          </a:p>
          <a:p>
            <a:r>
              <a:rPr lang="en-US" dirty="0" smtClean="0"/>
              <a:t>Mesenteric adenopathy – aka lymphadenopathy; enlargement of the lymph nodes along the mesentery or on the bowel</a:t>
            </a:r>
          </a:p>
          <a:p>
            <a:r>
              <a:rPr lang="en-US" dirty="0" smtClean="0"/>
              <a:t>Peritoneal mesothelioma – primary malignant tumor of the peritoneum associated with asbestos exposure</a:t>
            </a:r>
          </a:p>
          <a:p>
            <a:r>
              <a:rPr lang="en-US" dirty="0" smtClean="0"/>
              <a:t>Peritoneal implants  - small polypoid masses projecting from the peritoneum; associated with peritoneal </a:t>
            </a:r>
            <a:r>
              <a:rPr lang="en-US" dirty="0" err="1" smtClean="0"/>
              <a:t>mets</a:t>
            </a:r>
            <a:endParaRPr lang="en-US" dirty="0" smtClean="0"/>
          </a:p>
          <a:p>
            <a:r>
              <a:rPr lang="en-US" dirty="0" smtClean="0"/>
              <a:t>Omental caking – thickening of the greater </a:t>
            </a:r>
            <a:r>
              <a:rPr lang="en-US" dirty="0" err="1" smtClean="0"/>
              <a:t>omentum</a:t>
            </a:r>
            <a:r>
              <a:rPr lang="en-US" dirty="0" smtClean="0"/>
              <a:t> due to malignant infiltration; indicative of peritoneal </a:t>
            </a:r>
            <a:r>
              <a:rPr lang="en-US" dirty="0" err="1" smtClean="0"/>
              <a:t>mets</a:t>
            </a:r>
            <a:endParaRPr lang="en-US" dirty="0"/>
          </a:p>
        </p:txBody>
      </p:sp>
    </p:spTree>
    <p:extLst>
      <p:ext uri="{BB962C8B-B14F-4D97-AF65-F5344CB8AC3E}">
        <p14:creationId xmlns:p14="http://schemas.microsoft.com/office/powerpoint/2010/main" val="587885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028" y="496133"/>
            <a:ext cx="3219519" cy="241463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768" r="7709"/>
          <a:stretch/>
        </p:blipFill>
        <p:spPr>
          <a:xfrm>
            <a:off x="172697" y="4218775"/>
            <a:ext cx="2834654" cy="251525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682" y="548888"/>
            <a:ext cx="2988783" cy="2282236"/>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r="51539" b="6956"/>
          <a:stretch/>
        </p:blipFill>
        <p:spPr>
          <a:xfrm>
            <a:off x="172697" y="205174"/>
            <a:ext cx="2665603" cy="2538025"/>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56827" r="4375" b="8375"/>
          <a:stretch/>
        </p:blipFill>
        <p:spPr>
          <a:xfrm>
            <a:off x="6292081" y="205174"/>
            <a:ext cx="2645652" cy="2468013"/>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53750" r="2692" b="8371"/>
          <a:stretch/>
        </p:blipFill>
        <p:spPr>
          <a:xfrm>
            <a:off x="3108624" y="3318373"/>
            <a:ext cx="2909155" cy="2409751"/>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r="51000" b="8404"/>
          <a:stretch/>
        </p:blipFill>
        <p:spPr>
          <a:xfrm>
            <a:off x="6094793" y="4565886"/>
            <a:ext cx="2921519" cy="2152497"/>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51308" b="8822"/>
          <a:stretch/>
        </p:blipFill>
        <p:spPr>
          <a:xfrm>
            <a:off x="9128496" y="3486808"/>
            <a:ext cx="2941495" cy="2170976"/>
          </a:xfrm>
          <a:prstGeom prst="rect">
            <a:avLst/>
          </a:prstGeom>
        </p:spPr>
      </p:pic>
    </p:spTree>
    <p:extLst>
      <p:ext uri="{BB962C8B-B14F-4D97-AF65-F5344CB8AC3E}">
        <p14:creationId xmlns:p14="http://schemas.microsoft.com/office/powerpoint/2010/main" val="163897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Abdominopelvic Cavity</a:t>
            </a:r>
            <a:endParaRPr lang="en-US" dirty="0"/>
          </a:p>
        </p:txBody>
      </p:sp>
      <p:pic>
        <p:nvPicPr>
          <p:cNvPr id="4" name="Picture 3" descr="figure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1" y="1828801"/>
            <a:ext cx="7892201" cy="4323755"/>
          </a:xfrm>
          <a:prstGeom prst="rect">
            <a:avLst/>
          </a:prstGeom>
        </p:spPr>
      </p:pic>
    </p:spTree>
    <p:extLst>
      <p:ext uri="{BB962C8B-B14F-4D97-AF65-F5344CB8AC3E}">
        <p14:creationId xmlns:p14="http://schemas.microsoft.com/office/powerpoint/2010/main" val="2503900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 of the Peritoneal Cavity</a:t>
            </a:r>
            <a:endParaRPr lang="en-US" dirty="0"/>
          </a:p>
        </p:txBody>
      </p:sp>
      <p:sp>
        <p:nvSpPr>
          <p:cNvPr id="3" name="Content Placeholder 2"/>
          <p:cNvSpPr>
            <a:spLocks noGrp="1"/>
          </p:cNvSpPr>
          <p:nvPr>
            <p:ph idx="1"/>
          </p:nvPr>
        </p:nvSpPr>
        <p:spPr>
          <a:xfrm>
            <a:off x="853897" y="1453733"/>
            <a:ext cx="9886795" cy="4195481"/>
          </a:xfrm>
        </p:spPr>
        <p:txBody>
          <a:bodyPr>
            <a:normAutofit/>
          </a:bodyPr>
          <a:lstStyle/>
          <a:p>
            <a:r>
              <a:rPr lang="en-US" dirty="0" smtClean="0"/>
              <a:t>Greater sac – largest compartment, housing the liver, spleen, stomach, and portions of the intestines</a:t>
            </a:r>
          </a:p>
          <a:p>
            <a:pPr lvl="1"/>
            <a:r>
              <a:rPr lang="en-US" dirty="0" smtClean="0"/>
              <a:t>Greater </a:t>
            </a:r>
            <a:r>
              <a:rPr lang="en-US" dirty="0" err="1" smtClean="0"/>
              <a:t>omentum</a:t>
            </a:r>
            <a:r>
              <a:rPr lang="en-US" dirty="0" smtClean="0"/>
              <a:t> is a large double-layered sheet of peritoneum that subdivides the greater sac into a </a:t>
            </a:r>
            <a:r>
              <a:rPr lang="en-US" dirty="0" err="1" smtClean="0"/>
              <a:t>supracolic</a:t>
            </a:r>
            <a:r>
              <a:rPr lang="en-US" dirty="0" smtClean="0"/>
              <a:t> and </a:t>
            </a:r>
            <a:r>
              <a:rPr lang="en-US" dirty="0" err="1" smtClean="0"/>
              <a:t>infracolic</a:t>
            </a:r>
            <a:r>
              <a:rPr lang="en-US" dirty="0" smtClean="0"/>
              <a:t> compartment</a:t>
            </a:r>
          </a:p>
          <a:p>
            <a:pPr lvl="1"/>
            <a:r>
              <a:rPr lang="en-US" dirty="0" smtClean="0"/>
              <a:t>Greater </a:t>
            </a:r>
            <a:r>
              <a:rPr lang="en-US" dirty="0" err="1" smtClean="0"/>
              <a:t>omentum</a:t>
            </a:r>
            <a:r>
              <a:rPr lang="en-US" dirty="0" smtClean="0"/>
              <a:t> prevents the parietal peritoneum of the anterior abdominal wall from adhering to the visceral peritoneum</a:t>
            </a:r>
          </a:p>
          <a:p>
            <a:r>
              <a:rPr lang="en-US" dirty="0" smtClean="0"/>
              <a:t>Lesser sac aka omental bursa  - much smaller and contains no organs; considered a diverticulum of the greater sac</a:t>
            </a:r>
          </a:p>
        </p:txBody>
      </p:sp>
      <p:pic>
        <p:nvPicPr>
          <p:cNvPr id="4" name="Picture 3" descr="figure_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441" y="4505152"/>
            <a:ext cx="3982052" cy="21901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9242" y="4505152"/>
            <a:ext cx="3753733" cy="2190129"/>
          </a:xfrm>
          <a:prstGeom prst="rect">
            <a:avLst/>
          </a:prstGeom>
        </p:spPr>
      </p:pic>
    </p:spTree>
    <p:extLst>
      <p:ext uri="{BB962C8B-B14F-4D97-AF65-F5344CB8AC3E}">
        <p14:creationId xmlns:p14="http://schemas.microsoft.com/office/powerpoint/2010/main" val="2932628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126602\Desktop\figure_3.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16670" y="442805"/>
            <a:ext cx="4965894" cy="606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664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Spaces of the Peritoneum</a:t>
            </a:r>
            <a:endParaRPr lang="en-US" dirty="0"/>
          </a:p>
        </p:txBody>
      </p:sp>
      <p:sp>
        <p:nvSpPr>
          <p:cNvPr id="3" name="Content Placeholder 2"/>
          <p:cNvSpPr>
            <a:spLocks noGrp="1"/>
          </p:cNvSpPr>
          <p:nvPr>
            <p:ph idx="1"/>
          </p:nvPr>
        </p:nvSpPr>
        <p:spPr/>
        <p:txBody>
          <a:bodyPr>
            <a:normAutofit/>
          </a:bodyPr>
          <a:lstStyle/>
          <a:p>
            <a:r>
              <a:rPr lang="en-US" dirty="0" smtClean="0"/>
              <a:t>Left anterior </a:t>
            </a:r>
            <a:r>
              <a:rPr lang="en-US" dirty="0" err="1" smtClean="0"/>
              <a:t>subphrenic</a:t>
            </a:r>
            <a:r>
              <a:rPr lang="en-US" dirty="0" smtClean="0"/>
              <a:t> space</a:t>
            </a:r>
          </a:p>
          <a:p>
            <a:r>
              <a:rPr lang="en-US" dirty="0" smtClean="0"/>
              <a:t>Left posterior </a:t>
            </a:r>
            <a:r>
              <a:rPr lang="en-US" dirty="0" err="1" smtClean="0"/>
              <a:t>suprahepatic</a:t>
            </a:r>
            <a:r>
              <a:rPr lang="en-US" dirty="0" smtClean="0"/>
              <a:t> space</a:t>
            </a:r>
          </a:p>
          <a:p>
            <a:r>
              <a:rPr lang="en-US" dirty="0" smtClean="0"/>
              <a:t>Right </a:t>
            </a:r>
            <a:r>
              <a:rPr lang="en-US" dirty="0" err="1" smtClean="0"/>
              <a:t>subphrenic</a:t>
            </a:r>
            <a:r>
              <a:rPr lang="en-US" dirty="0" smtClean="0"/>
              <a:t> space</a:t>
            </a:r>
          </a:p>
          <a:p>
            <a:r>
              <a:rPr lang="en-US" dirty="0" err="1" smtClean="0"/>
              <a:t>Hepatorenal</a:t>
            </a:r>
            <a:r>
              <a:rPr lang="en-US" dirty="0" smtClean="0"/>
              <a:t> space aka Morrison pouch</a:t>
            </a:r>
          </a:p>
          <a:p>
            <a:r>
              <a:rPr lang="en-US" dirty="0" err="1" smtClean="0"/>
              <a:t>Omental</a:t>
            </a:r>
            <a:r>
              <a:rPr lang="en-US" dirty="0" smtClean="0"/>
              <a:t> bursa aka lesser sac</a:t>
            </a:r>
          </a:p>
          <a:p>
            <a:r>
              <a:rPr lang="en-US" dirty="0" smtClean="0"/>
              <a:t>Right and left </a:t>
            </a:r>
            <a:r>
              <a:rPr lang="en-US" dirty="0" err="1" smtClean="0"/>
              <a:t>paracolic</a:t>
            </a:r>
            <a:r>
              <a:rPr lang="en-US" dirty="0" smtClean="0"/>
              <a:t> gutters</a:t>
            </a:r>
          </a:p>
          <a:p>
            <a:r>
              <a:rPr lang="en-US" dirty="0" err="1" smtClean="0"/>
              <a:t>Vesicorectal</a:t>
            </a:r>
            <a:r>
              <a:rPr lang="en-US" dirty="0" smtClean="0"/>
              <a:t> space</a:t>
            </a:r>
          </a:p>
          <a:p>
            <a:r>
              <a:rPr lang="en-US" dirty="0" err="1" smtClean="0"/>
              <a:t>Rectouterine</a:t>
            </a:r>
            <a:r>
              <a:rPr lang="en-US" dirty="0" smtClean="0"/>
              <a:t> space aka pouch of Douglas or posterior </a:t>
            </a:r>
            <a:r>
              <a:rPr lang="en-US" dirty="0" err="1" smtClean="0"/>
              <a:t>cul</a:t>
            </a:r>
            <a:r>
              <a:rPr lang="en-US" dirty="0" smtClean="0"/>
              <a:t> de sac</a:t>
            </a:r>
          </a:p>
          <a:p>
            <a:r>
              <a:rPr lang="en-US" dirty="0" err="1" smtClean="0"/>
              <a:t>Uterovesicle</a:t>
            </a:r>
            <a:r>
              <a:rPr lang="en-US" dirty="0" smtClean="0"/>
              <a:t> space aka anterior </a:t>
            </a:r>
            <a:r>
              <a:rPr lang="en-US" dirty="0" err="1" smtClean="0"/>
              <a:t>cul</a:t>
            </a:r>
            <a:r>
              <a:rPr lang="en-US" dirty="0" smtClean="0"/>
              <a:t> de sac</a:t>
            </a:r>
          </a:p>
        </p:txBody>
      </p:sp>
    </p:spTree>
    <p:extLst>
      <p:ext uri="{BB962C8B-B14F-4D97-AF65-F5344CB8AC3E}">
        <p14:creationId xmlns:p14="http://schemas.microsoft.com/office/powerpoint/2010/main" val="126558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Lesser Sac</a:t>
            </a:r>
            <a:endParaRPr lang="en-US" dirty="0"/>
          </a:p>
        </p:txBody>
      </p:sp>
      <p:pic>
        <p:nvPicPr>
          <p:cNvPr id="7170" name="Picture 2" descr="C:\Users\e126602\Desktop\figure_3.9.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169" t="6540" r="4917" b="9163"/>
          <a:stretch/>
        </p:blipFill>
        <p:spPr bwMode="auto">
          <a:xfrm>
            <a:off x="105490" y="1853248"/>
            <a:ext cx="4026489" cy="29161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281309" y="2947570"/>
            <a:ext cx="3643745" cy="3643745"/>
          </a:xfrm>
          <a:prstGeom prst="rect">
            <a:avLst/>
          </a:prstGeom>
        </p:spPr>
      </p:pic>
      <p:pic>
        <p:nvPicPr>
          <p:cNvPr id="4" name="Picture 3"/>
          <p:cNvPicPr>
            <a:picLocks noChangeAspect="1"/>
          </p:cNvPicPr>
          <p:nvPr/>
        </p:nvPicPr>
        <p:blipFill>
          <a:blip r:embed="rId5"/>
          <a:stretch>
            <a:fillRect/>
          </a:stretch>
        </p:blipFill>
        <p:spPr>
          <a:xfrm>
            <a:off x="8074384" y="1853248"/>
            <a:ext cx="3888260" cy="2916195"/>
          </a:xfrm>
          <a:prstGeom prst="rect">
            <a:avLst/>
          </a:prstGeom>
        </p:spPr>
      </p:pic>
    </p:spTree>
    <p:extLst>
      <p:ext uri="{BB962C8B-B14F-4D97-AF65-F5344CB8AC3E}">
        <p14:creationId xmlns:p14="http://schemas.microsoft.com/office/powerpoint/2010/main" val="31136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Potential Spaces</a:t>
            </a:r>
            <a:endParaRPr lang="en-US"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2000"/>
                    </a14:imgEffect>
                  </a14:imgLayer>
                </a14:imgProps>
              </a:ext>
            </a:extLst>
          </a:blip>
          <a:srcRect b="9474"/>
          <a:stretch/>
        </p:blipFill>
        <p:spPr>
          <a:xfrm>
            <a:off x="5966191" y="2679405"/>
            <a:ext cx="5544257" cy="3644414"/>
          </a:xfrm>
          <a:prstGeom prst="rect">
            <a:avLst/>
          </a:prstGeom>
        </p:spPr>
      </p:pic>
      <p:pic>
        <p:nvPicPr>
          <p:cNvPr id="5" name="Picture 2" descr="C:\Users\e126602\Desktop\figure_3.8.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410"/>
          <a:stretch/>
        </p:blipFill>
        <p:spPr bwMode="auto">
          <a:xfrm>
            <a:off x="943822" y="2679405"/>
            <a:ext cx="4286968" cy="36444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7498080" y="2523744"/>
            <a:ext cx="242422" cy="51716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7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Ascites</a:t>
            </a:r>
            <a:endParaRPr lang="en-US" dirty="0"/>
          </a:p>
        </p:txBody>
      </p:sp>
      <p:sp>
        <p:nvSpPr>
          <p:cNvPr id="3" name="Content Placeholder 2"/>
          <p:cNvSpPr>
            <a:spLocks noGrp="1"/>
          </p:cNvSpPr>
          <p:nvPr>
            <p:ph sz="half" idx="1"/>
          </p:nvPr>
        </p:nvSpPr>
        <p:spPr>
          <a:xfrm>
            <a:off x="1068143" y="1705709"/>
            <a:ext cx="5789857" cy="4726476"/>
          </a:xfrm>
        </p:spPr>
        <p:txBody>
          <a:bodyPr>
            <a:normAutofit/>
          </a:bodyPr>
          <a:lstStyle/>
          <a:p>
            <a:r>
              <a:rPr lang="en-US" dirty="0" smtClean="0"/>
              <a:t>Abnormal accumulation of fluid within the peritoneal cavity</a:t>
            </a:r>
          </a:p>
          <a:p>
            <a:r>
              <a:rPr lang="en-US" dirty="0" smtClean="0"/>
              <a:t>Variety of causes including liver disease, malignancy, heart failure, and renal failure</a:t>
            </a:r>
          </a:p>
          <a:p>
            <a:r>
              <a:rPr lang="en-US" dirty="0" smtClean="0"/>
              <a:t>2 types</a:t>
            </a:r>
          </a:p>
          <a:p>
            <a:pPr lvl="1"/>
            <a:r>
              <a:rPr lang="en-US" dirty="0" err="1" smtClean="0"/>
              <a:t>Transudative</a:t>
            </a:r>
            <a:endParaRPr lang="en-US" dirty="0" smtClean="0"/>
          </a:p>
          <a:p>
            <a:pPr lvl="1"/>
            <a:r>
              <a:rPr lang="en-US" dirty="0" smtClean="0"/>
              <a:t>Exudative </a:t>
            </a:r>
          </a:p>
          <a:p>
            <a:r>
              <a:rPr lang="en-US" dirty="0" smtClean="0"/>
              <a:t>Patients present with abdominal distention, lack of appetite, and trouble breathing if large amount of fluid present</a:t>
            </a:r>
          </a:p>
          <a:p>
            <a:r>
              <a:rPr lang="en-US" dirty="0" err="1" smtClean="0"/>
              <a:t>Paracentesis</a:t>
            </a:r>
            <a:r>
              <a:rPr lang="en-US" dirty="0" smtClean="0"/>
              <a:t> is done to remove fluid from the peritoneal cavity</a:t>
            </a:r>
          </a:p>
          <a:p>
            <a:pPr lvl="1"/>
            <a:r>
              <a:rPr lang="en-US" dirty="0" smtClean="0"/>
              <a:t>Can be diagnostic or therapeutic or both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032" y="2516064"/>
            <a:ext cx="4081997" cy="3058258"/>
          </a:xfrm>
          <a:prstGeom prst="rect">
            <a:avLst/>
          </a:prstGeom>
        </p:spPr>
      </p:pic>
    </p:spTree>
    <p:extLst>
      <p:ext uri="{BB962C8B-B14F-4D97-AF65-F5344CB8AC3E}">
        <p14:creationId xmlns:p14="http://schemas.microsoft.com/office/powerpoint/2010/main" val="199021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Ascites</a:t>
            </a:r>
            <a:endParaRPr lang="en-US" dirty="0"/>
          </a:p>
        </p:txBody>
      </p:sp>
      <p:sp>
        <p:nvSpPr>
          <p:cNvPr id="3" name="Text Placeholder 2"/>
          <p:cNvSpPr>
            <a:spLocks noGrp="1"/>
          </p:cNvSpPr>
          <p:nvPr>
            <p:ph type="body" idx="1"/>
          </p:nvPr>
        </p:nvSpPr>
        <p:spPr>
          <a:xfrm>
            <a:off x="485273" y="2141379"/>
            <a:ext cx="4396338" cy="576262"/>
          </a:xfrm>
        </p:spPr>
        <p:txBody>
          <a:bodyPr/>
          <a:lstStyle/>
          <a:p>
            <a:pPr algn="ctr"/>
            <a:r>
              <a:rPr lang="en-US" dirty="0" err="1" smtClean="0"/>
              <a:t>Transudative</a:t>
            </a:r>
            <a:r>
              <a:rPr lang="en-US" dirty="0" smtClean="0"/>
              <a:t> (simple)</a:t>
            </a:r>
            <a:endParaRPr lang="en-US" dirty="0"/>
          </a:p>
        </p:txBody>
      </p:sp>
      <p:sp>
        <p:nvSpPr>
          <p:cNvPr id="5" name="Text Placeholder 4"/>
          <p:cNvSpPr>
            <a:spLocks noGrp="1"/>
          </p:cNvSpPr>
          <p:nvPr>
            <p:ph type="body" sz="quarter" idx="3"/>
          </p:nvPr>
        </p:nvSpPr>
        <p:spPr>
          <a:xfrm>
            <a:off x="6854100" y="2141379"/>
            <a:ext cx="4396339" cy="576262"/>
          </a:xfrm>
        </p:spPr>
        <p:txBody>
          <a:bodyPr/>
          <a:lstStyle/>
          <a:p>
            <a:pPr algn="ctr"/>
            <a:r>
              <a:rPr lang="en-US" dirty="0" smtClean="0"/>
              <a:t>Exudative (complex)</a:t>
            </a:r>
            <a:endParaRPr lang="en-US" dirty="0"/>
          </a:p>
        </p:txBody>
      </p:sp>
      <p:pic>
        <p:nvPicPr>
          <p:cNvPr id="9218" name="Picture 2" descr="C:\Users\e126602\Desktop\figure_3.1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146" y="3312377"/>
            <a:ext cx="2829334" cy="2275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e126602\Desktop\figure_3.1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80444" y="3312377"/>
            <a:ext cx="2572984" cy="22752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e126602\Desktop\figure_3.2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052270" y="4195244"/>
            <a:ext cx="2945259" cy="22752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0405" y="4195244"/>
            <a:ext cx="2555901" cy="2381463"/>
          </a:xfrm>
          <a:prstGeom prst="rect">
            <a:avLst/>
          </a:prstGeom>
        </p:spPr>
      </p:pic>
    </p:spTree>
    <p:extLst>
      <p:ext uri="{BB962C8B-B14F-4D97-AF65-F5344CB8AC3E}">
        <p14:creationId xmlns:p14="http://schemas.microsoft.com/office/powerpoint/2010/main" val="75373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3280</TotalTime>
  <Words>3611</Words>
  <Application>Microsoft Office PowerPoint</Application>
  <PresentationFormat>Widescreen</PresentationFormat>
  <Paragraphs>172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The Peritoneal Cavity and Potential Spaces</vt:lpstr>
      <vt:lpstr>Abdominopelvic Cavity</vt:lpstr>
      <vt:lpstr>Divisions of the Peritoneal Cavity</vt:lpstr>
      <vt:lpstr>PowerPoint Presentation</vt:lpstr>
      <vt:lpstr>Potential Spaces of the Peritoneum</vt:lpstr>
      <vt:lpstr>Lesser Sac</vt:lpstr>
      <vt:lpstr>Other Potential Spaces</vt:lpstr>
      <vt:lpstr>Ascites</vt:lpstr>
      <vt:lpstr>Ascites</vt:lpstr>
      <vt:lpstr>Abscess, Hemoperitoneum, &amp; Hematoma</vt:lpstr>
      <vt:lpstr>Pseudomyxoma Peritonei</vt:lpstr>
      <vt:lpstr>Miscellaneous Fluid Collections</vt:lpstr>
      <vt:lpstr>Peritoneal Masses </vt:lpstr>
      <vt:lpstr>PowerPoint Presentation</vt:lpstr>
    </vt:vector>
  </TitlesOfParts>
  <Company>BCHS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Peritoneal Cavity and Potential Spaces</dc:title>
  <dc:creator>Abigail Kurtz</dc:creator>
  <cp:lastModifiedBy>Abigail Kurtz</cp:lastModifiedBy>
  <cp:revision>46</cp:revision>
  <dcterms:created xsi:type="dcterms:W3CDTF">2016-08-18T18:36:07Z</dcterms:created>
  <dcterms:modified xsi:type="dcterms:W3CDTF">2017-11-27T20:10:19Z</dcterms:modified>
</cp:coreProperties>
</file>