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8"/>
  </p:notesMasterIdLst>
  <p:sldIdLst>
    <p:sldId id="256" r:id="rId2"/>
    <p:sldId id="257" r:id="rId3"/>
    <p:sldId id="266" r:id="rId4"/>
    <p:sldId id="268" r:id="rId5"/>
    <p:sldId id="269" r:id="rId6"/>
    <p:sldId id="277" r:id="rId7"/>
    <p:sldId id="258" r:id="rId8"/>
    <p:sldId id="259" r:id="rId9"/>
    <p:sldId id="273" r:id="rId10"/>
    <p:sldId id="260" r:id="rId11"/>
    <p:sldId id="265" r:id="rId12"/>
    <p:sldId id="261" r:id="rId13"/>
    <p:sldId id="278" r:id="rId14"/>
    <p:sldId id="262" r:id="rId15"/>
    <p:sldId id="276"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0439" autoAdjust="0"/>
  </p:normalViewPr>
  <p:slideViewPr>
    <p:cSldViewPr snapToGrid="0">
      <p:cViewPr>
        <p:scale>
          <a:sx n="70" d="100"/>
          <a:sy n="70" d="100"/>
        </p:scale>
        <p:origin x="480" y="-8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67D16-EAA6-4D7C-8AC6-8AE538A7C838}" type="datetimeFigureOut">
              <a:rPr lang="en-US" smtClean="0"/>
              <a:t>11/29/2017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C720B-2C80-40BF-94E2-6372895DB7A6}" type="slidenum">
              <a:rPr lang="en-US" smtClean="0"/>
              <a:t>‹#›</a:t>
            </a:fld>
            <a:endParaRPr lang="en-US"/>
          </a:p>
        </p:txBody>
      </p:sp>
    </p:spTree>
    <p:extLst>
      <p:ext uri="{BB962C8B-B14F-4D97-AF65-F5344CB8AC3E}">
        <p14:creationId xmlns:p14="http://schemas.microsoft.com/office/powerpoint/2010/main" val="363432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retroperitoneum is located posterior to the peritoneal cavity, more specifically, posterior to the posterior parietal peritoneum..  The retroperitoneum extends from the diaphragm superiorly to the pelvic brim inferiorly.</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1</a:t>
            </a:fld>
            <a:endParaRPr lang="en-US"/>
          </a:p>
        </p:txBody>
      </p:sp>
    </p:spTree>
    <p:extLst>
      <p:ext uri="{BB962C8B-B14F-4D97-AF65-F5344CB8AC3E}">
        <p14:creationId xmlns:p14="http://schemas.microsoft.com/office/powerpoint/2010/main" val="49269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Retroperitoneal</a:t>
            </a:r>
            <a:r>
              <a:rPr lang="en-US" baseline="0" dirty="0" smtClean="0"/>
              <a:t> fibrosis is a</a:t>
            </a:r>
            <a:r>
              <a:rPr lang="en-US" dirty="0" smtClean="0"/>
              <a:t>ka Ormond disease or chronic </a:t>
            </a:r>
            <a:r>
              <a:rPr lang="en-US" dirty="0" err="1" smtClean="0"/>
              <a:t>periaortitis</a:t>
            </a:r>
            <a:endParaRPr lang="en-US" dirty="0" smtClean="0"/>
          </a:p>
          <a:p>
            <a:r>
              <a:rPr lang="en-US" dirty="0" smtClean="0"/>
              <a:t>It</a:t>
            </a:r>
            <a:r>
              <a:rPr lang="en-US" baseline="0" dirty="0" smtClean="0"/>
              <a:t> is a</a:t>
            </a:r>
            <a:r>
              <a:rPr lang="en-US" dirty="0" smtClean="0"/>
              <a:t> chronic inflammatory process that results in fibrous tissue proliferation affecting and encasing the great vessels, ureters, and lymphatics of the retroperitoneum</a:t>
            </a:r>
          </a:p>
          <a:p>
            <a:r>
              <a:rPr lang="en-US" dirty="0" smtClean="0"/>
              <a:t>Most cases are idiopathic, thought by</a:t>
            </a:r>
            <a:r>
              <a:rPr lang="en-US" baseline="0" dirty="0" smtClean="0"/>
              <a:t> some to be autoimmune in nature.   It affects middle-aged males twice as often as females.</a:t>
            </a:r>
            <a:endParaRPr lang="en-US" dirty="0" smtClean="0"/>
          </a:p>
          <a:p>
            <a:r>
              <a:rPr lang="en-US" dirty="0" smtClean="0"/>
              <a:t>The</a:t>
            </a:r>
            <a:r>
              <a:rPr lang="en-US" baseline="0" dirty="0" smtClean="0"/>
              <a:t> u</a:t>
            </a:r>
            <a:r>
              <a:rPr lang="en-US" dirty="0" smtClean="0"/>
              <a:t>reters are frequently affected resulting in either unilateral or bilateral </a:t>
            </a:r>
            <a:r>
              <a:rPr lang="en-US" dirty="0" err="1" smtClean="0"/>
              <a:t>hydronephrosis</a:t>
            </a:r>
            <a:endParaRPr lang="en-US" dirty="0" smtClean="0"/>
          </a:p>
          <a:p>
            <a:r>
              <a:rPr lang="en-US" dirty="0" smtClean="0"/>
              <a:t>The posterior wall of the aorta is usually spared, with hypoechoic fibrotic tissue seen along the anterior and lateral walls.  This is extremely important when trying to distinguish the</a:t>
            </a:r>
            <a:r>
              <a:rPr lang="en-US" baseline="0" dirty="0" smtClean="0"/>
              <a:t> fibrotic material from atherosclerotic plaque.</a:t>
            </a:r>
            <a:endParaRPr lang="en-US" dirty="0" smtClean="0"/>
          </a:p>
          <a:p>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10</a:t>
            </a:fld>
            <a:endParaRPr lang="en-US"/>
          </a:p>
        </p:txBody>
      </p:sp>
    </p:spTree>
    <p:extLst>
      <p:ext uri="{BB962C8B-B14F-4D97-AF65-F5344CB8AC3E}">
        <p14:creationId xmlns:p14="http://schemas.microsoft.com/office/powerpoint/2010/main" val="371572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This</a:t>
            </a:r>
            <a:r>
              <a:rPr lang="en-US" b="1" baseline="0" dirty="0" smtClean="0">
                <a:effectLst/>
              </a:rPr>
              <a:t> was another patient with r</a:t>
            </a:r>
            <a:r>
              <a:rPr lang="en-US" b="1" dirty="0" smtClean="0">
                <a:effectLst/>
              </a:rPr>
              <a:t>etroperitoneal fibrosis.</a:t>
            </a:r>
            <a:r>
              <a:rPr lang="en-US" b="1" baseline="0" dirty="0" smtClean="0">
                <a:effectLst/>
              </a:rPr>
              <a:t>  Notice the fibrotic mass </a:t>
            </a:r>
            <a:r>
              <a:rPr lang="en-US" b="1" dirty="0" smtClean="0">
                <a:effectLst/>
              </a:rPr>
              <a:t>anterior to the distal aorta and inferior mesenteric artery.  On</a:t>
            </a:r>
            <a:r>
              <a:rPr lang="en-US" b="1" baseline="0" dirty="0" smtClean="0">
                <a:effectLst/>
              </a:rPr>
              <a:t> the transverse image, you can appreciate the tissue around the lateral aorta. </a:t>
            </a:r>
            <a:r>
              <a:rPr lang="en-US" b="1" dirty="0" smtClean="0">
                <a:effectLst/>
              </a:rPr>
              <a:t> The</a:t>
            </a:r>
            <a:r>
              <a:rPr lang="en-US" b="1" baseline="0" dirty="0" smtClean="0">
                <a:effectLst/>
              </a:rPr>
              <a:t> bottom two images show a normal right kidney and </a:t>
            </a:r>
            <a:r>
              <a:rPr lang="en-US" b="1" dirty="0" smtClean="0">
                <a:effectLst/>
              </a:rPr>
              <a:t>slight dilatation of the left renal collecting system.  This is due to the left ureter being obstructed by the fibrotic tissue.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Again, notice that the back wall of the aorta was spared.</a:t>
            </a:r>
            <a:endParaRPr lang="en-US" dirty="0"/>
          </a:p>
        </p:txBody>
      </p:sp>
      <p:sp>
        <p:nvSpPr>
          <p:cNvPr id="4" name="Slide Number Placeholder 3"/>
          <p:cNvSpPr>
            <a:spLocks noGrp="1"/>
          </p:cNvSpPr>
          <p:nvPr>
            <p:ph type="sldNum" sz="quarter" idx="10"/>
          </p:nvPr>
        </p:nvSpPr>
        <p:spPr/>
        <p:txBody>
          <a:bodyPr/>
          <a:lstStyle/>
          <a:p>
            <a:fld id="{629C1F16-6714-4124-B21D-87E15EF77AF5}" type="slidenum">
              <a:rPr lang="en-US" smtClean="0"/>
              <a:t>11</a:t>
            </a:fld>
            <a:endParaRPr lang="en-US"/>
          </a:p>
        </p:txBody>
      </p:sp>
    </p:spTree>
    <p:extLst>
      <p:ext uri="{BB962C8B-B14F-4D97-AF65-F5344CB8AC3E}">
        <p14:creationId xmlns:p14="http://schemas.microsoft.com/office/powerpoint/2010/main" val="331702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Solid retroperitoneal tumors are rare.  Primary</a:t>
            </a:r>
            <a:r>
              <a:rPr lang="en-US" baseline="0" dirty="0" smtClean="0"/>
              <a:t> malignancies include </a:t>
            </a:r>
            <a:r>
              <a:rPr lang="en-US" baseline="0" dirty="0" err="1" smtClean="0"/>
              <a:t>liposarcoma</a:t>
            </a:r>
            <a:r>
              <a:rPr lang="en-US" baseline="0" dirty="0" smtClean="0"/>
              <a:t>, </a:t>
            </a:r>
            <a:r>
              <a:rPr lang="en-US" baseline="0" dirty="0" err="1" smtClean="0"/>
              <a:t>leiomyosarcoma</a:t>
            </a:r>
            <a:r>
              <a:rPr lang="en-US" baseline="0" dirty="0" smtClean="0"/>
              <a:t>, rhabdomyosarcoma, </a:t>
            </a:r>
            <a:r>
              <a:rPr lang="en-US" baseline="0" dirty="0" err="1" smtClean="0"/>
              <a:t>myxosarcoma</a:t>
            </a:r>
            <a:r>
              <a:rPr lang="en-US" baseline="0" dirty="0" smtClean="0"/>
              <a:t>, and </a:t>
            </a:r>
            <a:r>
              <a:rPr lang="en-US" baseline="0" dirty="0" err="1" smtClean="0"/>
              <a:t>fibrosarcoma</a:t>
            </a:r>
            <a:r>
              <a:rPr lang="en-US" baseline="0" dirty="0" smtClean="0"/>
              <a:t>.  Benign retroperitoneal tumors include lipoma, leiomyoma, </a:t>
            </a:r>
            <a:r>
              <a:rPr lang="en-US" baseline="0" dirty="0" err="1" smtClean="0"/>
              <a:t>rhavdomyoma</a:t>
            </a:r>
            <a:r>
              <a:rPr lang="en-US" baseline="0" dirty="0" smtClean="0"/>
              <a:t>, </a:t>
            </a:r>
            <a:r>
              <a:rPr lang="en-US" baseline="0" dirty="0" err="1" smtClean="0"/>
              <a:t>myxoma</a:t>
            </a:r>
            <a:r>
              <a:rPr lang="en-US" baseline="0" dirty="0" smtClean="0"/>
              <a:t>, and fibroma.  These benign tumors are listed on the slide next to their malignant counterparts.   Biopsy is required to distinguish these two masses from each other and also from metastatic lesions, lymphoma, and adrenal malignancies.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Malignant tumors tend to appear larger and more complex than their benign counterparts.  They </a:t>
            </a:r>
            <a:r>
              <a:rPr lang="en-US" dirty="0" smtClean="0"/>
              <a:t>tend to demonstrate mass effect, compressing the IVC and other veins, ureters, and extrahepatic bile ducts</a:t>
            </a:r>
          </a:p>
          <a:p>
            <a:endParaRPr lang="en-US" dirty="0" smtClean="0"/>
          </a:p>
          <a:p>
            <a:r>
              <a:rPr lang="en-US" dirty="0" smtClean="0"/>
              <a:t>Clinical detection of retroperitoneal masses is often delayed</a:t>
            </a:r>
            <a:r>
              <a:rPr lang="en-US" baseline="0" dirty="0" smtClean="0"/>
              <a:t> due to their deep location, which often prevents them from being palpated until they have grown large enough to displace intraperitoneal contents.</a:t>
            </a:r>
          </a:p>
          <a:p>
            <a:endParaRPr lang="en-US" baseline="0" dirty="0" smtClean="0"/>
          </a:p>
        </p:txBody>
      </p:sp>
      <p:sp>
        <p:nvSpPr>
          <p:cNvPr id="4" name="Slide Number Placeholder 3"/>
          <p:cNvSpPr>
            <a:spLocks noGrp="1"/>
          </p:cNvSpPr>
          <p:nvPr>
            <p:ph type="sldNum" sz="quarter" idx="10"/>
          </p:nvPr>
        </p:nvSpPr>
        <p:spPr/>
        <p:txBody>
          <a:bodyPr/>
          <a:lstStyle/>
          <a:p>
            <a:fld id="{BEFC720B-2C80-40BF-94E2-6372895DB7A6}" type="slidenum">
              <a:rPr lang="en-US" smtClean="0"/>
              <a:t>12</a:t>
            </a:fld>
            <a:endParaRPr lang="en-US"/>
          </a:p>
        </p:txBody>
      </p:sp>
    </p:spTree>
    <p:extLst>
      <p:ext uri="{BB962C8B-B14F-4D97-AF65-F5344CB8AC3E}">
        <p14:creationId xmlns:p14="http://schemas.microsoft.com/office/powerpoint/2010/main" val="271561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Liposarcoma</a:t>
            </a:r>
            <a:r>
              <a:rPr lang="en-US" baseline="0" dirty="0" smtClean="0"/>
              <a:t> is t</a:t>
            </a:r>
            <a:r>
              <a:rPr lang="en-US" dirty="0" smtClean="0"/>
              <a:t>he most common primary retroperitoneal malignancy</a:t>
            </a:r>
          </a:p>
          <a:p>
            <a:r>
              <a:rPr lang="en-US" dirty="0" smtClean="0"/>
              <a:t>It</a:t>
            </a:r>
            <a:r>
              <a:rPr lang="en-US" baseline="0" dirty="0" smtClean="0"/>
              <a:t> is s</a:t>
            </a:r>
            <a:r>
              <a:rPr lang="en-US" dirty="0" smtClean="0"/>
              <a:t>low-growing</a:t>
            </a:r>
            <a:r>
              <a:rPr lang="en-US" baseline="0" dirty="0" smtClean="0"/>
              <a:t> and a</a:t>
            </a:r>
            <a:r>
              <a:rPr lang="en-US" dirty="0" smtClean="0"/>
              <a:t>ffects middle-aged males more frequently than females</a:t>
            </a:r>
          </a:p>
          <a:p>
            <a:r>
              <a:rPr lang="en-US" dirty="0" err="1" smtClean="0"/>
              <a:t>Sonographically</a:t>
            </a:r>
            <a:r>
              <a:rPr lang="en-US" dirty="0" smtClean="0"/>
              <a:t>, it appears as a poorly </a:t>
            </a:r>
            <a:r>
              <a:rPr lang="en-US" dirty="0" err="1" smtClean="0"/>
              <a:t>marginated</a:t>
            </a:r>
            <a:r>
              <a:rPr lang="en-US" dirty="0" smtClean="0"/>
              <a:t>, lobulated, complex mass that displaces adjacent anatomy rather than infiltrating it</a:t>
            </a:r>
          </a:p>
          <a:p>
            <a:r>
              <a:rPr lang="en-US" dirty="0" smtClean="0"/>
              <a:t>It</a:t>
            </a:r>
            <a:r>
              <a:rPr lang="en-US" baseline="0" dirty="0" smtClean="0"/>
              <a:t> m</a:t>
            </a:r>
            <a:r>
              <a:rPr lang="en-US" dirty="0" smtClean="0"/>
              <a:t>ost commonly occur anterior to the spine and psoas muscles</a:t>
            </a:r>
          </a:p>
          <a:p>
            <a:endParaRPr lang="en-US" dirty="0" smtClean="0"/>
          </a:p>
          <a:p>
            <a:r>
              <a:rPr lang="en-US" dirty="0" smtClean="0"/>
              <a:t>The</a:t>
            </a:r>
            <a:r>
              <a:rPr lang="en-US" baseline="0" dirty="0" smtClean="0"/>
              <a:t> image on the left proved to be a </a:t>
            </a:r>
            <a:r>
              <a:rPr lang="en-US" baseline="0" dirty="0" err="1" smtClean="0"/>
              <a:t>liposarcoma</a:t>
            </a:r>
            <a:r>
              <a:rPr lang="en-US" baseline="0" dirty="0" smtClean="0"/>
              <a:t> on biopsy.  Notice the</a:t>
            </a:r>
            <a:r>
              <a:rPr lang="en-US" dirty="0" smtClean="0"/>
              <a:t> large heterogeneous mass posterior to the right lobe of the liver.  Just like with any other mass, you would attempt to determine its origin.  In this case, it would not be connected</a:t>
            </a:r>
            <a:r>
              <a:rPr lang="en-US" baseline="0" dirty="0" smtClean="0"/>
              <a:t> to the liver, kidney, or adrenal gland and you would need to try to demonstrate that </a:t>
            </a:r>
            <a:r>
              <a:rPr lang="en-US" baseline="0" dirty="0" err="1" smtClean="0"/>
              <a:t>sonographically</a:t>
            </a:r>
            <a:r>
              <a:rPr lang="en-US" baseline="0" dirty="0" smtClean="0"/>
              <a:t>.</a:t>
            </a:r>
            <a:endParaRPr lang="en-US" dirty="0" smtClean="0"/>
          </a:p>
          <a:p>
            <a:endParaRPr lang="en-US" dirty="0" smtClean="0"/>
          </a:p>
          <a:p>
            <a:r>
              <a:rPr lang="en-US" dirty="0" smtClean="0"/>
              <a:t>Leiomyosarcoma is the 2</a:t>
            </a:r>
            <a:r>
              <a:rPr lang="en-US" baseline="30000" dirty="0" smtClean="0"/>
              <a:t>nd</a:t>
            </a:r>
            <a:r>
              <a:rPr lang="en-US" dirty="0" smtClean="0"/>
              <a:t> most common primary retroperitoneal malignancy</a:t>
            </a:r>
          </a:p>
          <a:p>
            <a:pPr lvl="1"/>
            <a:r>
              <a:rPr lang="en-US" dirty="0" smtClean="0"/>
              <a:t>It</a:t>
            </a:r>
            <a:r>
              <a:rPr lang="en-US" baseline="0" dirty="0" smtClean="0"/>
              <a:t> t</a:t>
            </a:r>
            <a:r>
              <a:rPr lang="en-US" dirty="0" smtClean="0"/>
              <a:t>ypically affects middle-aged females</a:t>
            </a:r>
          </a:p>
          <a:p>
            <a:pPr lvl="1"/>
            <a:r>
              <a:rPr lang="en-US" dirty="0" smtClean="0"/>
              <a:t>40% of patients demonstrate metastases by the time of diagnosis</a:t>
            </a:r>
          </a:p>
          <a:p>
            <a:pPr lvl="1"/>
            <a:r>
              <a:rPr lang="en-US" dirty="0" err="1" smtClean="0"/>
              <a:t>Sonographically</a:t>
            </a:r>
            <a:r>
              <a:rPr lang="en-US" dirty="0" smtClean="0"/>
              <a:t>, it appears as a well-circumscribed, heterogeneous mass</a:t>
            </a:r>
          </a:p>
          <a:p>
            <a:endParaRPr lang="en-US" dirty="0" smtClean="0"/>
          </a:p>
          <a:p>
            <a:r>
              <a:rPr lang="en-US" dirty="0" smtClean="0"/>
              <a:t>The image on the right proved</a:t>
            </a:r>
            <a:r>
              <a:rPr lang="en-US" baseline="0" dirty="0" smtClean="0"/>
              <a:t> to be a </a:t>
            </a:r>
            <a:r>
              <a:rPr lang="en-US" baseline="0" dirty="0" err="1" smtClean="0"/>
              <a:t>leiomyosarcoma</a:t>
            </a:r>
            <a:r>
              <a:rPr lang="en-US" baseline="0" dirty="0" smtClean="0"/>
              <a:t> on biopsy.  </a:t>
            </a:r>
            <a:r>
              <a:rPr lang="en-US" dirty="0" smtClean="0"/>
              <a:t> Again, notice the large size of the mass.</a:t>
            </a:r>
          </a:p>
          <a:p>
            <a:endParaRPr lang="en-US" dirty="0" smtClean="0"/>
          </a:p>
          <a:p>
            <a:r>
              <a:rPr lang="en-US" dirty="0" smtClean="0"/>
              <a:t>Masses as large as these can compress the ureters</a:t>
            </a:r>
            <a:r>
              <a:rPr lang="en-US" baseline="0" dirty="0" smtClean="0"/>
              <a:t>, which can lead to </a:t>
            </a:r>
            <a:r>
              <a:rPr lang="en-US" baseline="0" dirty="0" err="1" smtClean="0"/>
              <a:t>hydronephrosis</a:t>
            </a:r>
            <a:r>
              <a:rPr lang="en-US" baseline="0" dirty="0" smtClean="0"/>
              <a:t> and subsequent pyelonephritis and uremia.</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13</a:t>
            </a:fld>
            <a:endParaRPr lang="en-US"/>
          </a:p>
        </p:txBody>
      </p:sp>
    </p:spTree>
    <p:extLst>
      <p:ext uri="{BB962C8B-B14F-4D97-AF65-F5344CB8AC3E}">
        <p14:creationId xmlns:p14="http://schemas.microsoft.com/office/powerpoint/2010/main" val="214655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impossible to differentiate the pathologic process of these fluid collections on the basis of sonography alone; you need to correlate sonographic</a:t>
            </a:r>
            <a:r>
              <a:rPr lang="en-US" baseline="0" dirty="0" smtClean="0"/>
              <a:t> findings with the patient’s clinical history.</a:t>
            </a:r>
          </a:p>
          <a:p>
            <a:endParaRPr lang="en-US" baseline="0" dirty="0" smtClean="0"/>
          </a:p>
          <a:p>
            <a:r>
              <a:rPr lang="en-US" baseline="0" dirty="0" smtClean="0"/>
              <a:t>Identifying the compartment in which the collection is localized may also help narrow the diagnostic possibilities.</a:t>
            </a:r>
          </a:p>
          <a:p>
            <a:endParaRPr lang="en-US" baseline="0" dirty="0" smtClean="0"/>
          </a:p>
          <a:p>
            <a:r>
              <a:rPr lang="en-US" dirty="0" smtClean="0"/>
              <a:t>A</a:t>
            </a:r>
            <a:r>
              <a:rPr lang="en-US" baseline="0" dirty="0" smtClean="0"/>
              <a:t> h</a:t>
            </a:r>
            <a:r>
              <a:rPr lang="en-US" dirty="0" smtClean="0"/>
              <a:t>ematoma is a collection of blood.</a:t>
            </a:r>
            <a:r>
              <a:rPr lang="en-US" baseline="0" dirty="0" smtClean="0"/>
              <a:t>  The </a:t>
            </a:r>
            <a:r>
              <a:rPr lang="en-US" dirty="0" smtClean="0"/>
              <a:t>bleeding can be the result of trauma, hemophilia, malignant invasion, surgery, or anticoagulant therapy.</a:t>
            </a:r>
            <a:r>
              <a:rPr lang="en-US" baseline="0" dirty="0" smtClean="0"/>
              <a:t>  </a:t>
            </a:r>
            <a:endParaRPr lang="en-US" dirty="0" smtClean="0"/>
          </a:p>
          <a:p>
            <a:pPr lvl="1"/>
            <a:r>
              <a:rPr lang="en-US" dirty="0" smtClean="0"/>
              <a:t>Patients present with a sudden onset of flank pain</a:t>
            </a:r>
          </a:p>
          <a:p>
            <a:pPr lvl="1"/>
            <a:r>
              <a:rPr lang="en-US" dirty="0" smtClean="0"/>
              <a:t>The sonographic appearance is variable depending on the age of the bleed</a:t>
            </a:r>
          </a:p>
          <a:p>
            <a:r>
              <a:rPr lang="en-US" dirty="0" smtClean="0"/>
              <a:t>A</a:t>
            </a:r>
            <a:r>
              <a:rPr lang="en-US" baseline="0" dirty="0" smtClean="0"/>
              <a:t> l</a:t>
            </a:r>
            <a:r>
              <a:rPr lang="en-US" dirty="0" smtClean="0"/>
              <a:t>ymphocele is a collection of lymphatic fluid that has </a:t>
            </a:r>
            <a:r>
              <a:rPr lang="en-US" dirty="0" err="1" smtClean="0"/>
              <a:t>extravasated</a:t>
            </a:r>
            <a:r>
              <a:rPr lang="en-US" dirty="0" smtClean="0"/>
              <a:t> out of the lymphatic vessels.  It is typically </a:t>
            </a:r>
            <a:r>
              <a:rPr lang="en-US" dirty="0" err="1" smtClean="0"/>
              <a:t>iatrogenically</a:t>
            </a:r>
            <a:r>
              <a:rPr lang="en-US" dirty="0" smtClean="0"/>
              <a:t> induced following node dissection or renal transplant</a:t>
            </a:r>
          </a:p>
          <a:p>
            <a:pPr lvl="1"/>
            <a:r>
              <a:rPr lang="en-US" dirty="0" smtClean="0"/>
              <a:t>They are typically small and resolve on their own</a:t>
            </a:r>
          </a:p>
          <a:p>
            <a:pPr lvl="1"/>
            <a:r>
              <a:rPr lang="en-US" dirty="0" smtClean="0"/>
              <a:t>If large, they may cause </a:t>
            </a:r>
            <a:r>
              <a:rPr lang="en-US" dirty="0" err="1" smtClean="0"/>
              <a:t>hydronephrosis</a:t>
            </a:r>
            <a:r>
              <a:rPr lang="en-US" dirty="0" smtClean="0"/>
              <a:t> or edema</a:t>
            </a:r>
          </a:p>
          <a:p>
            <a:pPr lvl="1"/>
            <a:r>
              <a:rPr lang="en-US" dirty="0" smtClean="0"/>
              <a:t>They typically appear anechoic but may be complex</a:t>
            </a:r>
          </a:p>
          <a:p>
            <a:r>
              <a:rPr lang="en-US" dirty="0" smtClean="0"/>
              <a:t>A</a:t>
            </a:r>
            <a:r>
              <a:rPr lang="en-US" baseline="0" dirty="0" smtClean="0"/>
              <a:t> u</a:t>
            </a:r>
            <a:r>
              <a:rPr lang="en-US" dirty="0" smtClean="0"/>
              <a:t>rinoma is</a:t>
            </a:r>
            <a:r>
              <a:rPr lang="en-US" baseline="0" dirty="0" smtClean="0"/>
              <a:t> a collection of </a:t>
            </a:r>
            <a:r>
              <a:rPr lang="en-US" dirty="0" err="1" smtClean="0"/>
              <a:t>extravasated</a:t>
            </a:r>
            <a:r>
              <a:rPr lang="en-US" dirty="0" smtClean="0"/>
              <a:t> urine due to a tear of the urinary collecting system and continued renal function/urine production</a:t>
            </a:r>
          </a:p>
          <a:p>
            <a:pPr lvl="1"/>
            <a:r>
              <a:rPr lang="en-US" dirty="0" smtClean="0"/>
              <a:t>It</a:t>
            </a:r>
            <a:r>
              <a:rPr lang="en-US" baseline="0" dirty="0" smtClean="0"/>
              <a:t> m</a:t>
            </a:r>
            <a:r>
              <a:rPr lang="en-US" dirty="0" smtClean="0"/>
              <a:t>ay be caused by obstruction, trauma, surgery, or infection,</a:t>
            </a:r>
            <a:r>
              <a:rPr lang="en-US" baseline="0" dirty="0" smtClean="0"/>
              <a:t> but </a:t>
            </a:r>
            <a:r>
              <a:rPr lang="en-US" dirty="0" smtClean="0"/>
              <a:t>obstructive causes are the most common</a:t>
            </a:r>
          </a:p>
          <a:p>
            <a:pPr lvl="1"/>
            <a:r>
              <a:rPr lang="en-US" dirty="0" smtClean="0"/>
              <a:t>Patients present with fever, nausea, malaise, hematuria, and a compressible, tender mass</a:t>
            </a:r>
          </a:p>
          <a:p>
            <a:pPr lvl="1"/>
            <a:r>
              <a:rPr lang="en-US" dirty="0" smtClean="0"/>
              <a:t>They typically appear as anechoic fluid confined to the </a:t>
            </a:r>
            <a:r>
              <a:rPr lang="en-US" dirty="0" err="1" smtClean="0"/>
              <a:t>perirenal</a:t>
            </a:r>
            <a:r>
              <a:rPr lang="en-US" dirty="0" smtClean="0"/>
              <a:t>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abscess is</a:t>
            </a:r>
            <a:r>
              <a:rPr lang="en-US" baseline="0" dirty="0" smtClean="0"/>
              <a:t> a collection of ischemic tissue and pus.  It</a:t>
            </a:r>
            <a:r>
              <a:rPr lang="en-US" dirty="0" smtClean="0"/>
              <a:t> may develop as an extension from an adjacent organ or due to an existing fluid collection that has become infected.</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Patients present with elevated WBCs, malaise, and fever</a:t>
            </a:r>
          </a:p>
          <a:p>
            <a:pPr lvl="1"/>
            <a:r>
              <a:rPr lang="en-US" dirty="0" smtClean="0"/>
              <a:t>Abscesses</a:t>
            </a:r>
            <a:r>
              <a:rPr lang="en-US" baseline="0" dirty="0" smtClean="0"/>
              <a:t> have v</a:t>
            </a:r>
            <a:r>
              <a:rPr lang="en-US" dirty="0" smtClean="0"/>
              <a:t>ariable, nonspecific sonographic appearances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14</a:t>
            </a:fld>
            <a:endParaRPr lang="en-US"/>
          </a:p>
        </p:txBody>
      </p:sp>
    </p:spTree>
    <p:extLst>
      <p:ext uri="{BB962C8B-B14F-4D97-AF65-F5344CB8AC3E}">
        <p14:creationId xmlns:p14="http://schemas.microsoft.com/office/powerpoint/2010/main" val="92153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 </a:t>
            </a:r>
            <a:r>
              <a:rPr lang="en-US" dirty="0" err="1" smtClean="0"/>
              <a:t>Perirenal</a:t>
            </a:r>
            <a:r>
              <a:rPr lang="en-US" dirty="0" smtClean="0"/>
              <a:t> hematoma. Patient with blunt abdominal trauma presents for an abdominal sonogram. A: Longitudinal image of the right upper quadrant demonstrates a large homogeneous mass consistent with a hematoma in the right renal fossa. B: Transverse image of the right kidney (RK) demonstrates a small amount of free fluid around the kidney (arrow). The right kidney was displaced anteriorly by the large hematoma. C: Computed tomography scan of the same patient demonstrates the right kidney (RK) displaced anteriorly with the hematoma (H) posterior to the kidney. LK, left kidney.</a:t>
            </a:r>
          </a:p>
          <a:p>
            <a:endParaRPr lang="en-US" dirty="0" smtClean="0"/>
          </a:p>
          <a:p>
            <a:r>
              <a:rPr lang="en-US" dirty="0" smtClean="0"/>
              <a:t>Bottom - Psoas muscle hematoma. A: Longitudinal image of the left </a:t>
            </a:r>
            <a:r>
              <a:rPr lang="en-US" dirty="0" err="1" smtClean="0"/>
              <a:t>retroperitoneum</a:t>
            </a:r>
            <a:r>
              <a:rPr lang="en-US" dirty="0" smtClean="0"/>
              <a:t> demonstrates an ovoid complex mass (arrows) consistent with a psoas muscle hematoma. B: Computed tomography scan of the same patient demonstrates a left-sided mass (arrow) adjacent to the spine. The mass was diagnosed as a psoas muscle hematoma. A, aorta; I, inferior vena cava; RK, right kidney. </a:t>
            </a:r>
          </a:p>
          <a:p>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15</a:t>
            </a:fld>
            <a:endParaRPr lang="en-US"/>
          </a:p>
        </p:txBody>
      </p:sp>
    </p:spTree>
    <p:extLst>
      <p:ext uri="{BB962C8B-B14F-4D97-AF65-F5344CB8AC3E}">
        <p14:creationId xmlns:p14="http://schemas.microsoft.com/office/powerpoint/2010/main" val="10079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left - </a:t>
            </a:r>
            <a:r>
              <a:rPr lang="en-US" dirty="0" err="1" smtClean="0"/>
              <a:t>Urinoma</a:t>
            </a:r>
            <a:r>
              <a:rPr lang="en-US" dirty="0" smtClean="0"/>
              <a:t>. Longitudinal image of the kidney demonstrates an anechoic fluid collection (arrows) surrounding the kidney. The fluid collection was diagnosed as a urinoma. </a:t>
            </a:r>
          </a:p>
          <a:p>
            <a:endParaRPr lang="en-US" dirty="0" smtClean="0"/>
          </a:p>
          <a:p>
            <a:r>
              <a:rPr lang="en-US" dirty="0" smtClean="0"/>
              <a:t>Bottom</a:t>
            </a:r>
            <a:r>
              <a:rPr lang="en-US" baseline="0" dirty="0" smtClean="0"/>
              <a:t> right - </a:t>
            </a:r>
            <a:r>
              <a:rPr lang="en-US" dirty="0" smtClean="0"/>
              <a:t>Psoas muscle abscess. Longitudinal (A) and transverse (B) images of the right retroperitoneum demonstrate a large hypoechoic mass (arrows) in the region of the psoas muscle. C: Computed tomography of the same patient demonstrates an abscess of the right psoas muscle.</a:t>
            </a:r>
          </a:p>
          <a:p>
            <a:endParaRPr lang="en-US" dirty="0"/>
          </a:p>
        </p:txBody>
      </p:sp>
      <p:sp>
        <p:nvSpPr>
          <p:cNvPr id="4" name="Slide Number Placeholder 3"/>
          <p:cNvSpPr>
            <a:spLocks noGrp="1"/>
          </p:cNvSpPr>
          <p:nvPr>
            <p:ph type="sldNum" sz="quarter" idx="10"/>
          </p:nvPr>
        </p:nvSpPr>
        <p:spPr/>
        <p:txBody>
          <a:bodyPr/>
          <a:lstStyle/>
          <a:p>
            <a:fld id="{598646F5-4996-D841-A56C-842CBE9B64B4}" type="slidenum">
              <a:rPr lang="en-US" smtClean="0"/>
              <a:t>16</a:t>
            </a:fld>
            <a:endParaRPr lang="en-US"/>
          </a:p>
        </p:txBody>
      </p:sp>
    </p:spTree>
    <p:extLst>
      <p:ext uri="{BB962C8B-B14F-4D97-AF65-F5344CB8AC3E}">
        <p14:creationId xmlns:p14="http://schemas.microsoft.com/office/powerpoint/2010/main" val="17408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retroperitoneum is divided into 3 major compartments or spaces by the anterior and posterior </a:t>
            </a:r>
            <a:r>
              <a:rPr lang="en-US" dirty="0" err="1" smtClean="0"/>
              <a:t>perirenal</a:t>
            </a:r>
            <a:r>
              <a:rPr lang="en-US" dirty="0" smtClean="0"/>
              <a:t> fascia.  These retroperitoneal compartments are the anterior </a:t>
            </a:r>
            <a:r>
              <a:rPr lang="en-US" dirty="0" err="1" smtClean="0"/>
              <a:t>pararenal</a:t>
            </a:r>
            <a:r>
              <a:rPr lang="en-US" dirty="0" smtClean="0"/>
              <a:t> space, the </a:t>
            </a:r>
            <a:r>
              <a:rPr lang="en-US" dirty="0" err="1" smtClean="0"/>
              <a:t>perirenal</a:t>
            </a:r>
            <a:r>
              <a:rPr lang="en-US" baseline="0" dirty="0" smtClean="0"/>
              <a:t> or perinephric space, and the posterior </a:t>
            </a:r>
            <a:r>
              <a:rPr lang="en-US" baseline="0" dirty="0" err="1" smtClean="0"/>
              <a:t>pararenal</a:t>
            </a:r>
            <a:r>
              <a:rPr lang="en-US" baseline="0" dirty="0" smtClean="0"/>
              <a:t> space.</a:t>
            </a:r>
          </a:p>
          <a:p>
            <a:endParaRPr lang="en-US" baseline="0" dirty="0" smtClean="0"/>
          </a:p>
          <a:p>
            <a:r>
              <a:rPr lang="en-US" dirty="0" smtClean="0"/>
              <a:t>The</a:t>
            </a:r>
            <a:r>
              <a:rPr lang="en-US" baseline="0" dirty="0" smtClean="0"/>
              <a:t> a</a:t>
            </a:r>
            <a:r>
              <a:rPr lang="en-US" dirty="0" smtClean="0"/>
              <a:t>nterior </a:t>
            </a:r>
            <a:r>
              <a:rPr lang="en-US" dirty="0" err="1" smtClean="0"/>
              <a:t>pararenal</a:t>
            </a:r>
            <a:r>
              <a:rPr lang="en-US" dirty="0" smtClean="0"/>
              <a:t> space is bordered anteriorly by the posterior parietal peritoneum and posteriorly by the anterior </a:t>
            </a:r>
            <a:r>
              <a:rPr lang="en-US" dirty="0" err="1" smtClean="0"/>
              <a:t>perirenal</a:t>
            </a:r>
            <a:r>
              <a:rPr lang="en-US" dirty="0" smtClean="0"/>
              <a:t> fascia</a:t>
            </a:r>
          </a:p>
          <a:p>
            <a:pPr lvl="1"/>
            <a:r>
              <a:rPr lang="en-US" dirty="0" smtClean="0"/>
              <a:t>It</a:t>
            </a:r>
            <a:r>
              <a:rPr lang="en-US" baseline="0" dirty="0" smtClean="0"/>
              <a:t> c</a:t>
            </a:r>
            <a:r>
              <a:rPr lang="en-US" dirty="0" smtClean="0"/>
              <a:t>ontains variable amounts of fat, the pancreas, distal CBD, parts of the duodenum, and the ascending and descending colon</a:t>
            </a:r>
          </a:p>
          <a:p>
            <a:r>
              <a:rPr lang="en-US" dirty="0" smtClean="0"/>
              <a:t>The</a:t>
            </a:r>
            <a:r>
              <a:rPr lang="en-US" baseline="0" dirty="0" smtClean="0"/>
              <a:t> </a:t>
            </a:r>
            <a:r>
              <a:rPr lang="en-US" baseline="0" dirty="0" err="1" smtClean="0"/>
              <a:t>p</a:t>
            </a:r>
            <a:r>
              <a:rPr lang="en-US" dirty="0" err="1" smtClean="0"/>
              <a:t>erirenal</a:t>
            </a:r>
            <a:r>
              <a:rPr lang="en-US" dirty="0" smtClean="0"/>
              <a:t> or perinephric space is bordered anteriorly by the anterior renal fascia and posteriorly by the posterior renal fascia.</a:t>
            </a:r>
            <a:r>
              <a:rPr lang="en-US" baseline="0" dirty="0" smtClean="0"/>
              <a:t>  It</a:t>
            </a:r>
            <a:r>
              <a:rPr lang="en-US" dirty="0" smtClean="0"/>
              <a:t> lies between the anterior and posterior </a:t>
            </a:r>
            <a:r>
              <a:rPr lang="en-US" dirty="0" err="1" smtClean="0"/>
              <a:t>pararenal</a:t>
            </a:r>
            <a:r>
              <a:rPr lang="en-US" dirty="0" smtClean="0"/>
              <a:t> spaces</a:t>
            </a:r>
            <a:r>
              <a:rPr lang="en-US" baseline="0" dirty="0" smtClean="0"/>
              <a:t> and c</a:t>
            </a:r>
            <a:r>
              <a:rPr lang="en-US" dirty="0" smtClean="0"/>
              <a:t>ontains the kidneys, adrenal glands, perinephric fat, the abdominal aorta, and the IVC</a:t>
            </a:r>
          </a:p>
          <a:p>
            <a:r>
              <a:rPr lang="en-US" dirty="0" smtClean="0"/>
              <a:t>The</a:t>
            </a:r>
            <a:r>
              <a:rPr lang="en-US" baseline="0" dirty="0" smtClean="0"/>
              <a:t> p</a:t>
            </a:r>
            <a:r>
              <a:rPr lang="en-US" dirty="0" smtClean="0"/>
              <a:t>osterior </a:t>
            </a:r>
            <a:r>
              <a:rPr lang="en-US" dirty="0" err="1" smtClean="0"/>
              <a:t>pararenal</a:t>
            </a:r>
            <a:r>
              <a:rPr lang="en-US" dirty="0" smtClean="0"/>
              <a:t> space is bordered anteriorly by the posterior renal fascia and posteriorly by the transversalis fascia</a:t>
            </a:r>
          </a:p>
          <a:p>
            <a:pPr lvl="1"/>
            <a:r>
              <a:rPr lang="en-US" dirty="0" smtClean="0"/>
              <a:t>It</a:t>
            </a:r>
            <a:r>
              <a:rPr lang="en-US" baseline="0" dirty="0" smtClean="0"/>
              <a:t> c</a:t>
            </a:r>
            <a:r>
              <a:rPr lang="en-US" dirty="0" smtClean="0"/>
              <a:t>ontains no organs – only fat</a:t>
            </a:r>
          </a:p>
          <a:p>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2</a:t>
            </a:fld>
            <a:endParaRPr lang="en-US"/>
          </a:p>
        </p:txBody>
      </p:sp>
    </p:spTree>
    <p:extLst>
      <p:ext uri="{BB962C8B-B14F-4D97-AF65-F5344CB8AC3E}">
        <p14:creationId xmlns:p14="http://schemas.microsoft.com/office/powerpoint/2010/main" val="101686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diagram up top</a:t>
            </a:r>
            <a:r>
              <a:rPr lang="en-US" baseline="0" dirty="0" smtClean="0"/>
              <a:t> is a transverse section through the renal hilum.  Notice the anterior and posterior renal fascia surrounding the </a:t>
            </a:r>
            <a:r>
              <a:rPr lang="en-US" baseline="0" dirty="0" err="1" smtClean="0"/>
              <a:t>perirenal</a:t>
            </a:r>
            <a:r>
              <a:rPr lang="en-US" baseline="0" dirty="0" smtClean="0"/>
              <a:t> space.  You can also see the psoas major and quadratus </a:t>
            </a:r>
            <a:r>
              <a:rPr lang="en-US" baseline="0" dirty="0" err="1" smtClean="0"/>
              <a:t>lumborum</a:t>
            </a:r>
            <a:r>
              <a:rPr lang="en-US" baseline="0" dirty="0" smtClean="0"/>
              <a:t> muscles located posterior and medial to the kidney.  Also notice the transversus abdominis, internal oblique, and external oblique muscles that form the lateral abdominal wall.</a:t>
            </a:r>
          </a:p>
          <a:p>
            <a:endParaRPr lang="en-US" baseline="0" dirty="0" smtClean="0"/>
          </a:p>
          <a:p>
            <a:r>
              <a:rPr lang="en-US" baseline="0" dirty="0" smtClean="0"/>
              <a:t>The bottom diagram shows the 3 compartments that we talked about on the last slide.  Notice the anterior </a:t>
            </a:r>
            <a:r>
              <a:rPr lang="en-US" baseline="0" dirty="0" err="1" smtClean="0"/>
              <a:t>pararenal</a:t>
            </a:r>
            <a:r>
              <a:rPr lang="en-US" baseline="0" dirty="0" smtClean="0"/>
              <a:t> space anterior to the anterior </a:t>
            </a:r>
            <a:r>
              <a:rPr lang="en-US" baseline="0" dirty="0" err="1" smtClean="0"/>
              <a:t>perirenal</a:t>
            </a:r>
            <a:r>
              <a:rPr lang="en-US" baseline="0" dirty="0" smtClean="0"/>
              <a:t> fascia.  The pancreas head, neck, and body are contained within this compartment.  Then you can see the </a:t>
            </a:r>
            <a:r>
              <a:rPr lang="en-US" baseline="0" dirty="0" err="1" smtClean="0"/>
              <a:t>perirenal</a:t>
            </a:r>
            <a:r>
              <a:rPr lang="en-US" baseline="0" dirty="0" smtClean="0"/>
              <a:t> space which includes the kidneys, perinephric fat, and prevertebral vessels.  It also contains the adrenal glands, but they are not shown on this diagram.  Then you can see the posterior </a:t>
            </a:r>
            <a:r>
              <a:rPr lang="en-US" baseline="0" dirty="0" err="1" smtClean="0"/>
              <a:t>pararenal</a:t>
            </a:r>
            <a:r>
              <a:rPr lang="en-US" baseline="0" dirty="0" smtClean="0"/>
              <a:t> space behind the posterior renal fascia.</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3</a:t>
            </a:fld>
            <a:endParaRPr lang="en-US"/>
          </a:p>
        </p:txBody>
      </p:sp>
    </p:spTree>
    <p:extLst>
      <p:ext uri="{BB962C8B-B14F-4D97-AF65-F5344CB8AC3E}">
        <p14:creationId xmlns:p14="http://schemas.microsoft.com/office/powerpoint/2010/main" val="279217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Kidneys, pancreas, aorta, IVC, and adrenal glands (in pediatrics) are frequently evaluated with sonography and have been covered in previous modules.</a:t>
            </a:r>
          </a:p>
          <a:p>
            <a:endParaRPr lang="en-US" dirty="0" smtClean="0"/>
          </a:p>
          <a:p>
            <a:r>
              <a:rPr lang="en-US" dirty="0" smtClean="0"/>
              <a:t>CT is the primary</a:t>
            </a:r>
            <a:r>
              <a:rPr lang="en-US" baseline="0" dirty="0" smtClean="0"/>
              <a:t> imaging modality used to evaluate the retroperitoneum, but sonography can definitely be useful.</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4</a:t>
            </a:fld>
            <a:endParaRPr lang="en-US"/>
          </a:p>
        </p:txBody>
      </p:sp>
    </p:spTree>
    <p:extLst>
      <p:ext uri="{BB962C8B-B14F-4D97-AF65-F5344CB8AC3E}">
        <p14:creationId xmlns:p14="http://schemas.microsoft.com/office/powerpoint/2010/main" val="177300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top 2 images show perinephric fat.  </a:t>
            </a:r>
            <a:r>
              <a:rPr lang="en-US" dirty="0" smtClean="0"/>
              <a:t>The </a:t>
            </a:r>
            <a:r>
              <a:rPr lang="en-US" dirty="0" err="1" smtClean="0"/>
              <a:t>perirenal</a:t>
            </a:r>
            <a:r>
              <a:rPr lang="en-US" dirty="0" smtClean="0"/>
              <a:t> space contains more fat than the other retroperitoneal compartments. </a:t>
            </a:r>
            <a:r>
              <a:rPr lang="en-US" baseline="0" dirty="0" smtClean="0"/>
              <a:t>  The left is a sagittal </a:t>
            </a:r>
            <a:r>
              <a:rPr lang="en-US" dirty="0" smtClean="0"/>
              <a:t>image of the right kidney and liver with echogenic fat seen surrounding the kidney. </a:t>
            </a:r>
            <a:r>
              <a:rPr lang="en-US" baseline="0" dirty="0" smtClean="0"/>
              <a:t>  The right is a </a:t>
            </a:r>
            <a:r>
              <a:rPr lang="en-US" dirty="0" smtClean="0"/>
              <a:t>transverse image of the right kidney also displaying</a:t>
            </a:r>
            <a:r>
              <a:rPr lang="en-US" baseline="0" dirty="0" smtClean="0"/>
              <a:t> </a:t>
            </a:r>
            <a:r>
              <a:rPr lang="en-US" dirty="0" smtClean="0"/>
              <a:t>echogenic fat. </a:t>
            </a:r>
          </a:p>
          <a:p>
            <a:endParaRPr lang="en-US" dirty="0" smtClean="0"/>
          </a:p>
          <a:p>
            <a:r>
              <a:rPr lang="en-US" dirty="0" smtClean="0"/>
              <a:t>The</a:t>
            </a:r>
            <a:r>
              <a:rPr lang="en-US" baseline="0" dirty="0" smtClean="0"/>
              <a:t> b</a:t>
            </a:r>
            <a:r>
              <a:rPr lang="en-US" dirty="0" smtClean="0"/>
              <a:t>ottom left and middle show the diaphragmatic crus.</a:t>
            </a:r>
            <a:r>
              <a:rPr lang="en-US" baseline="0" dirty="0" smtClean="0"/>
              <a:t>  The left is a sagittal midline image showing the</a:t>
            </a:r>
            <a:r>
              <a:rPr lang="en-US" dirty="0" smtClean="0"/>
              <a:t> diaphragmatic crus as a hypoechoic linear structure anterior to the aorta.</a:t>
            </a:r>
            <a:r>
              <a:rPr lang="en-US" baseline="0" dirty="0" smtClean="0"/>
              <a:t>  The middle is a transverse midline image showing the diaphragmatic crus running obliquely in between the aorta and IVC.</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bottom right image is a transverse view of the right kidney showing the normal quadratus </a:t>
            </a:r>
            <a:r>
              <a:rPr lang="en-US" baseline="0" dirty="0" err="1" smtClean="0"/>
              <a:t>lumborum</a:t>
            </a:r>
            <a:r>
              <a:rPr lang="en-US" baseline="0" dirty="0" smtClean="0"/>
              <a:t> and psoas muscles.  The quadratus </a:t>
            </a:r>
            <a:r>
              <a:rPr lang="en-US" baseline="0" dirty="0" err="1" smtClean="0"/>
              <a:t>lumborum</a:t>
            </a:r>
            <a:r>
              <a:rPr lang="en-US" baseline="0" dirty="0" smtClean="0"/>
              <a:t> is located posterior to the kidney and the psoas muscle is located posterior and medial to the kidney.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anatomic locations of the psoas muscle (PS.M) and quadratus </a:t>
            </a:r>
            <a:r>
              <a:rPr lang="en-US" dirty="0" err="1" smtClean="0"/>
              <a:t>lumborum</a:t>
            </a:r>
            <a:r>
              <a:rPr lang="en-US" dirty="0" smtClean="0"/>
              <a:t> muscle (QLM) to the right kidney (RK) can be identified on this transverse section through the right upper quadrant. These muscles could be mistaken for either renal mass if the contiguous renal capsule is not observed or a retroperitoneal mass without an understanding of surrounding anatomy. </a:t>
            </a:r>
          </a:p>
        </p:txBody>
      </p:sp>
      <p:sp>
        <p:nvSpPr>
          <p:cNvPr id="4" name="Slide Number Placeholder 3"/>
          <p:cNvSpPr>
            <a:spLocks noGrp="1"/>
          </p:cNvSpPr>
          <p:nvPr>
            <p:ph type="sldNum" sz="quarter" idx="10"/>
          </p:nvPr>
        </p:nvSpPr>
        <p:spPr/>
        <p:txBody>
          <a:bodyPr/>
          <a:lstStyle/>
          <a:p>
            <a:fld id="{BEFC720B-2C80-40BF-94E2-6372895DB7A6}" type="slidenum">
              <a:rPr lang="en-US" smtClean="0"/>
              <a:t>5</a:t>
            </a:fld>
            <a:endParaRPr lang="en-US"/>
          </a:p>
        </p:txBody>
      </p:sp>
    </p:spTree>
    <p:extLst>
      <p:ext uri="{BB962C8B-B14F-4D97-AF65-F5344CB8AC3E}">
        <p14:creationId xmlns:p14="http://schemas.microsoft.com/office/powerpoint/2010/main" val="201293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lymphatic system consists of lymphatic vessels that circulate</a:t>
            </a:r>
            <a:r>
              <a:rPr lang="en-US" baseline="0" dirty="0" smtClean="0"/>
              <a:t> lymph, lymph nodes, the spleen, thymus, and red bone marrow. </a:t>
            </a:r>
            <a:endParaRPr lang="en-US" dirty="0" smtClean="0"/>
          </a:p>
          <a:p>
            <a:endParaRPr lang="en-US" dirty="0" smtClean="0"/>
          </a:p>
          <a:p>
            <a:r>
              <a:rPr lang="en-US" dirty="0" smtClean="0"/>
              <a:t>Lymph </a:t>
            </a:r>
            <a:r>
              <a:rPr lang="en-US" dirty="0" smtClean="0"/>
              <a:t>is a clear fluid similar in composition to blood plasma</a:t>
            </a:r>
          </a:p>
          <a:p>
            <a:endParaRPr lang="en-US" dirty="0" smtClean="0"/>
          </a:p>
          <a:p>
            <a:r>
              <a:rPr lang="en-US" dirty="0" smtClean="0"/>
              <a:t>Lymphatic vessels are thin</a:t>
            </a:r>
            <a:r>
              <a:rPr lang="en-US" baseline="0" dirty="0" smtClean="0"/>
              <a:t> vessels that accompany arteries and veins throughout the body and transport lymph</a:t>
            </a:r>
          </a:p>
          <a:p>
            <a:endParaRPr lang="en-US" baseline="0" dirty="0" smtClean="0"/>
          </a:p>
          <a:p>
            <a:r>
              <a:rPr lang="en-US" baseline="0" dirty="0" smtClean="0"/>
              <a:t>Lymphatic tissue is a specialized form of reticular connective tissue that is composed of masses of lymphocytes.  These either occur alone as lymph nodes or are organized into various lymphatic organs.</a:t>
            </a:r>
          </a:p>
          <a:p>
            <a:endParaRPr lang="en-US" baseline="0" dirty="0" smtClean="0"/>
          </a:p>
          <a:p>
            <a:r>
              <a:rPr lang="en-US" baseline="0" dirty="0" smtClean="0"/>
              <a:t>Lymphatic organs include the lymph nodes, which filter the fluid that flows through the lymphatic vessels, the spleen, thymus</a:t>
            </a:r>
            <a:r>
              <a:rPr lang="en-US" baseline="0" dirty="0" smtClean="0"/>
              <a:t>, </a:t>
            </a:r>
            <a:r>
              <a:rPr lang="en-US" baseline="0" dirty="0" smtClean="0"/>
              <a:t>and red bone marrow.</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Lymph nodes are secondary lymphatic organs and contain lymphocytes and macrophages, which are surrounded by a </a:t>
            </a:r>
            <a:r>
              <a:rPr lang="en-US" baseline="0" dirty="0" smtClean="0"/>
              <a:t>matrix </a:t>
            </a:r>
            <a:r>
              <a:rPr lang="en-US" baseline="0" dirty="0" smtClean="0"/>
              <a:t>of dense connective tissue. </a:t>
            </a:r>
            <a:r>
              <a:rPr lang="en-US" dirty="0" smtClean="0"/>
              <a:t>Each lymph node filters the lymph fluid, phagocytizing foreign proteins and infectious debris, and generating and sending lymphocytes to infected tissues</a:t>
            </a:r>
          </a:p>
          <a:p>
            <a:r>
              <a:rPr lang="en-US" baseline="0" dirty="0" smtClean="0"/>
              <a:t>Approximately </a:t>
            </a:r>
            <a:r>
              <a:rPr lang="en-US" baseline="0" dirty="0" smtClean="0"/>
              <a:t>600 of these bean-shaped </a:t>
            </a:r>
            <a:r>
              <a:rPr lang="en-US" baseline="0" dirty="0" smtClean="0"/>
              <a:t>glands </a:t>
            </a:r>
            <a:r>
              <a:rPr lang="en-US" baseline="0" dirty="0" smtClean="0"/>
              <a:t>are distributed throughout the body along the lymphatic vessels.  Large groups of lymph nodes are present </a:t>
            </a:r>
            <a:r>
              <a:rPr lang="en-US" baseline="0" dirty="0" smtClean="0"/>
              <a:t>in </a:t>
            </a:r>
            <a:r>
              <a:rPr lang="en-US" baseline="0" dirty="0" smtClean="0"/>
              <a:t>the </a:t>
            </a:r>
            <a:r>
              <a:rPr lang="en-US" baseline="0" dirty="0" smtClean="0"/>
              <a:t>axillary, cervical, and inguinal regions.  </a:t>
            </a:r>
            <a:endParaRPr lang="en-US" baseline="0" dirty="0" smtClean="0"/>
          </a:p>
          <a:p>
            <a:endParaRPr lang="en-US" baseline="0" dirty="0" smtClean="0"/>
          </a:p>
          <a:p>
            <a:r>
              <a:rPr lang="en-US" baseline="0" dirty="0" smtClean="0"/>
              <a:t>Abdominal </a:t>
            </a:r>
            <a:r>
              <a:rPr lang="en-US" baseline="0" dirty="0" smtClean="0"/>
              <a:t>lymph nodes interrupt the passage of some of the abdominal lymph vessels and include lumbar, aortic, celiac, mesenteric, colic, and rectal nodes.</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6</a:t>
            </a:fld>
            <a:endParaRPr lang="en-US"/>
          </a:p>
        </p:txBody>
      </p:sp>
    </p:spTree>
    <p:extLst>
      <p:ext uri="{BB962C8B-B14F-4D97-AF65-F5344CB8AC3E}">
        <p14:creationId xmlns:p14="http://schemas.microsoft.com/office/powerpoint/2010/main" val="97781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lymphatic system e</a:t>
            </a:r>
            <a:r>
              <a:rPr lang="en-US" dirty="0" smtClean="0"/>
              <a:t>xtends throughout the body with lymph vessels found immediately adjacent to normal arteries and veins</a:t>
            </a:r>
          </a:p>
          <a:p>
            <a:r>
              <a:rPr lang="en-US" dirty="0" smtClean="0"/>
              <a:t>It</a:t>
            </a:r>
            <a:r>
              <a:rPr lang="en-US" baseline="0" dirty="0" smtClean="0"/>
              <a:t> a</a:t>
            </a:r>
            <a:r>
              <a:rPr lang="en-US" dirty="0" smtClean="0"/>
              <a:t>cts as a fluid recovery system, collecting plasma fluid that oozes from the normal vascular capillaries into the extracellular space</a:t>
            </a:r>
          </a:p>
          <a:p>
            <a:r>
              <a:rPr lang="en-US" dirty="0" smtClean="0"/>
              <a:t>It</a:t>
            </a:r>
            <a:r>
              <a:rPr lang="en-US" baseline="0" dirty="0" smtClean="0"/>
              <a:t> maintains fluid balance by returning excess fluid to the bloodstream</a:t>
            </a:r>
            <a:endParaRPr lang="en-US" dirty="0" smtClean="0"/>
          </a:p>
          <a:p>
            <a:r>
              <a:rPr lang="en-US" dirty="0" smtClean="0"/>
              <a:t>It</a:t>
            </a:r>
            <a:r>
              <a:rPr lang="en-US" baseline="0" dirty="0" smtClean="0"/>
              <a:t> also r</a:t>
            </a:r>
            <a:r>
              <a:rPr lang="en-US" dirty="0" smtClean="0"/>
              <a:t>emoves cellular debris and material</a:t>
            </a:r>
            <a:r>
              <a:rPr lang="en-US" baseline="0" dirty="0" smtClean="0"/>
              <a:t> and s</a:t>
            </a:r>
            <a:r>
              <a:rPr lang="en-US" dirty="0" smtClean="0"/>
              <a:t>ends lymphocytes to infected tissues to help fight infection</a:t>
            </a:r>
          </a:p>
          <a:p>
            <a:r>
              <a:rPr lang="en-US" dirty="0" smtClean="0"/>
              <a:t>Lymph is thin, colorless or slightly yellow fluid that moves through lymphatic vessels toward the central part of the body, passing through lymph nodes along the way</a:t>
            </a:r>
          </a:p>
          <a:p>
            <a:endParaRPr lang="en-US" dirty="0" smtClean="0"/>
          </a:p>
          <a:p>
            <a:r>
              <a:rPr lang="en-US" dirty="0" smtClean="0"/>
              <a:t>It flows from the lymph capillary plexus toward the great vessels in the abdomen, eventually to the right and left subclavian veins in the thorax.  Unlike</a:t>
            </a:r>
            <a:r>
              <a:rPr lang="en-US" baseline="0" dirty="0" smtClean="0"/>
              <a:t> the vascular system, the lymph vessels only carry lymph in one direction, from the vascular capillary level centrally in the body.  </a:t>
            </a:r>
            <a:r>
              <a:rPr lang="en-US" dirty="0" smtClean="0"/>
              <a:t>The right</a:t>
            </a:r>
            <a:r>
              <a:rPr lang="en-US" baseline="0" dirty="0" smtClean="0"/>
              <a:t> lymphatic duct conducts lymph collected from the right head, neck, arm, and chest back into the venous system at the confluence of the right internal jugular and the right subclavian vein.  The thoracic duct conducts lymph  from the rest of the body back into the venous system at the confluence of the left internal jugular and left subclavian vein.  The </a:t>
            </a:r>
            <a:r>
              <a:rPr lang="en-US" baseline="0" dirty="0" err="1" smtClean="0"/>
              <a:t>chyle</a:t>
            </a:r>
            <a:r>
              <a:rPr lang="en-US" baseline="0" dirty="0" smtClean="0"/>
              <a:t> cistern  is a dilated collecting area found in the </a:t>
            </a:r>
            <a:r>
              <a:rPr lang="en-US" baseline="0" dirty="0" err="1" smtClean="0"/>
              <a:t>midreptroperitoneum</a:t>
            </a:r>
            <a:r>
              <a:rPr lang="en-US" baseline="0" dirty="0" smtClean="0"/>
              <a:t> collecting lymph from the lower extremities and pelvis before it ascends to the thoracic duct.  The bottom diagram shows the right lymphatic duct emptying into the venous system at the confluence of the right IJV and subclavian vein and the thoracic duct emptying into the venous system at the confluence of the left IJV and subclavian vein.  Also notice the </a:t>
            </a:r>
            <a:r>
              <a:rPr lang="en-US" baseline="0" dirty="0" err="1" smtClean="0"/>
              <a:t>chyle</a:t>
            </a:r>
            <a:r>
              <a:rPr lang="en-US" baseline="0" dirty="0" smtClean="0"/>
              <a:t> cistern midline in the retroperitoneum; the </a:t>
            </a:r>
            <a:r>
              <a:rPr lang="en-US" baseline="0" dirty="0" err="1" smtClean="0"/>
              <a:t>chyle</a:t>
            </a:r>
            <a:r>
              <a:rPr lang="en-US" baseline="0" dirty="0" smtClean="0"/>
              <a:t> cistern collects lymph from the lower extremities and pelvis.  You can see from the diagram that it connects with the thoracic duct.  </a:t>
            </a:r>
          </a:p>
          <a:p>
            <a:endParaRPr lang="en-US" baseline="0" dirty="0" smtClean="0"/>
          </a:p>
          <a:p>
            <a:r>
              <a:rPr lang="en-US" baseline="0" dirty="0" smtClean="0"/>
              <a:t>The top diagram just shows the inter-relationship between the lymphatic and vascular systems.  Fluid that seeps out of the vascular capillaries enters into the lymphatic ducts, which are aka lymphatic vessels.  The lymph fluid travels through the lymphatic ducts, passing through lymph nodes, and eventually makes its way up towards the central veins close to the heart.</a:t>
            </a:r>
            <a:endParaRPr lang="en-US" dirty="0"/>
          </a:p>
        </p:txBody>
      </p:sp>
      <p:sp>
        <p:nvSpPr>
          <p:cNvPr id="4" name="Slide Number Placeholder 3"/>
          <p:cNvSpPr>
            <a:spLocks noGrp="1"/>
          </p:cNvSpPr>
          <p:nvPr>
            <p:ph type="sldNum" sz="quarter" idx="10"/>
          </p:nvPr>
        </p:nvSpPr>
        <p:spPr/>
        <p:txBody>
          <a:bodyPr/>
          <a:lstStyle/>
          <a:p>
            <a:fld id="{BEFC720B-2C80-40BF-94E2-6372895DB7A6}" type="slidenum">
              <a:rPr lang="en-US" smtClean="0"/>
              <a:t>7</a:t>
            </a:fld>
            <a:endParaRPr lang="en-US"/>
          </a:p>
        </p:txBody>
      </p:sp>
    </p:spTree>
    <p:extLst>
      <p:ext uri="{BB962C8B-B14F-4D97-AF65-F5344CB8AC3E}">
        <p14:creationId xmlns:p14="http://schemas.microsoft.com/office/powerpoint/2010/main" val="26083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Enlargement of the lymph nodes is</a:t>
            </a:r>
            <a:r>
              <a:rPr lang="en-US" baseline="0" dirty="0" smtClean="0"/>
              <a:t> referred to as lymphadenopathy, or sometimes just adenopathy.  It can be </a:t>
            </a:r>
            <a:r>
              <a:rPr lang="en-US" dirty="0" smtClean="0"/>
              <a:t>caused by inflammation (lymphadenitis), primary neoplasia (lymphoma), or metastases</a:t>
            </a:r>
          </a:p>
          <a:p>
            <a:r>
              <a:rPr lang="en-US" dirty="0" smtClean="0"/>
              <a:t>Nodes affected by lymphadenitis typically maintain an ovoid shape, exhibit a fatty hilum, and demonstrate hyperemia with color Doppler</a:t>
            </a:r>
          </a:p>
          <a:p>
            <a:r>
              <a:rPr lang="en-US" dirty="0" smtClean="0"/>
              <a:t>Nodes affected by lymphoma tend to appear hypoechoic to anechoic with loss of the fatty hilum and round in shape</a:t>
            </a:r>
          </a:p>
          <a:p>
            <a:r>
              <a:rPr lang="en-US" dirty="0" smtClean="0"/>
              <a:t>Nodes affected by metastases tend to appear more echogenic and heterogeneous</a:t>
            </a:r>
          </a:p>
          <a:p>
            <a:endParaRPr lang="en-US" dirty="0" smtClean="0"/>
          </a:p>
          <a:p>
            <a:r>
              <a:rPr lang="en-US" dirty="0" smtClean="0"/>
              <a:t>Enlarged nodes may fuse together forming a lobulated mantle-like soft tissue mass anterior to the aorta and IVC</a:t>
            </a:r>
          </a:p>
          <a:p>
            <a:endParaRPr lang="en-US" dirty="0" smtClean="0"/>
          </a:p>
          <a:p>
            <a:r>
              <a:rPr lang="en-US" dirty="0" smtClean="0"/>
              <a:t>They may completely encase the great vessels moving them away from the vertebral column and may displace branch vessels from their normal position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FC720B-2C80-40BF-94E2-6372895DB7A6}" type="slidenum">
              <a:rPr lang="en-US" smtClean="0"/>
              <a:t>8</a:t>
            </a:fld>
            <a:endParaRPr lang="en-US"/>
          </a:p>
        </p:txBody>
      </p:sp>
    </p:spTree>
    <p:extLst>
      <p:ext uri="{BB962C8B-B14F-4D97-AF65-F5344CB8AC3E}">
        <p14:creationId xmlns:p14="http://schemas.microsoft.com/office/powerpoint/2010/main" val="384148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Top left – Normal</a:t>
            </a:r>
            <a:r>
              <a:rPr lang="en-US" baseline="0" dirty="0" smtClean="0"/>
              <a:t> l</a:t>
            </a:r>
            <a:r>
              <a:rPr lang="en-US" dirty="0" smtClean="0"/>
              <a:t>ymph node. The longitudinal image displays a normal ovoid-shaped hypoechoic lymph node. Note the echogenic central fatty hilum.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Top middle and right: Lymphadenitis. Longitudinal (middle) and transverse (right) images of an infected lymph node demonstrate hyperemia with power Doppler.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Middle and bottom left: Lymphadenopathy. </a:t>
            </a:r>
            <a:r>
              <a:rPr lang="en-US" baseline="0" dirty="0" smtClean="0"/>
              <a:t>  Middle</a:t>
            </a:r>
            <a:r>
              <a:rPr lang="en-US" dirty="0" smtClean="0"/>
              <a:t>: Retroperitoneal lymph nodes (N) are seen surrounding the aorta (AO) and inferior vena cava (IVC). The lymph nodes are more rounded in shape and a normal fatty hilum is not seen. </a:t>
            </a:r>
            <a:r>
              <a:rPr lang="en-US" baseline="0" dirty="0" smtClean="0"/>
              <a:t> Bottom</a:t>
            </a:r>
            <a:r>
              <a:rPr lang="en-US" dirty="0" smtClean="0"/>
              <a:t>: Rounded lymph nodes (arrows) are seen at the splenic hilum</a:t>
            </a:r>
            <a:r>
              <a:rPr lang="en-US" dirty="0" smtClean="0"/>
              <a:t>.  Visceral lymph nodes are located</a:t>
            </a:r>
            <a:r>
              <a:rPr lang="en-US" baseline="0" dirty="0" smtClean="0"/>
              <a:t> </a:t>
            </a:r>
            <a:r>
              <a:rPr lang="en-US" dirty="0" smtClean="0"/>
              <a:t>at the hilum of the spleen and liver and can be seen when enlarged.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Bottom middle and right: Midline adenopathy. </a:t>
            </a:r>
            <a:r>
              <a:rPr lang="en-US" baseline="0" dirty="0" smtClean="0"/>
              <a:t> Bottom middle</a:t>
            </a:r>
            <a:r>
              <a:rPr lang="en-US" dirty="0" smtClean="0"/>
              <a:t>: Longitudinal image of the abdomen demonstrates compression of the inferior vena cava (IVC; arrows) by lymphadenopathy seen anterior and posterior to the vessel. </a:t>
            </a:r>
            <a:r>
              <a:rPr lang="en-US" baseline="0" dirty="0" smtClean="0"/>
              <a:t>  Bottom right</a:t>
            </a:r>
            <a:r>
              <a:rPr lang="en-US" dirty="0" smtClean="0"/>
              <a:t>: Transverse midline image demonstrates an echogenic mass encompassing and compressing the aorta (A) and IVC (I). The mass is consistent with lymphadenopathy.</a:t>
            </a:r>
            <a:endParaRPr lang="en-US" dirty="0"/>
          </a:p>
        </p:txBody>
      </p:sp>
      <p:sp>
        <p:nvSpPr>
          <p:cNvPr id="4" name="Slide Number Placeholder 3"/>
          <p:cNvSpPr>
            <a:spLocks noGrp="1"/>
          </p:cNvSpPr>
          <p:nvPr>
            <p:ph type="sldNum" sz="quarter" idx="10"/>
          </p:nvPr>
        </p:nvSpPr>
        <p:spPr/>
        <p:txBody>
          <a:bodyPr/>
          <a:lstStyle/>
          <a:p>
            <a:fld id="{598646F5-4996-D841-A56C-842CBE9B64B4}" type="slidenum">
              <a:rPr lang="en-US" smtClean="0"/>
              <a:t>9</a:t>
            </a:fld>
            <a:endParaRPr lang="en-US"/>
          </a:p>
        </p:txBody>
      </p:sp>
    </p:spTree>
    <p:extLst>
      <p:ext uri="{BB962C8B-B14F-4D97-AF65-F5344CB8AC3E}">
        <p14:creationId xmlns:p14="http://schemas.microsoft.com/office/powerpoint/2010/main" val="219572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290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05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2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1534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18678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1107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583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387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20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0659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7612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11/29/2017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476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11/29/2017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6248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11/29/2017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855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491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348973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298CD5-6C1E-4009-B41F-6DF62E31D3BE}" type="datetimeFigureOut">
              <a:rPr lang="en-US" smtClean="0"/>
              <a:pPr/>
              <a:t>11/29/2017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791709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ultrasoundcases.info/files/Jpg/lbox_39349-Afbeelding1.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ultrasoundcases.info/files/Jpg/lbox_39351-Afbeelding3.jpg"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hyperlink" Target="http://ultrasoundcases.info/files/Jpg/lbox_18314.jpg" TargetMode="External"/><Relationship Id="rId3" Type="http://schemas.openxmlformats.org/officeDocument/2006/relationships/hyperlink" Target="http://ultrasoundcases.info/files/Jpg/lbox_18208.jpg" TargetMode="External"/><Relationship Id="rId7" Type="http://schemas.openxmlformats.org/officeDocument/2006/relationships/hyperlink" Target="http://ultrasoundcases.info/files/Jpg/lbox_18311.jpg" TargetMode="External"/><Relationship Id="rId12"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hyperlink" Target="http://ultrasoundcases.info/files/Jpg/lbox_18313.jpg" TargetMode="External"/><Relationship Id="rId5" Type="http://schemas.openxmlformats.org/officeDocument/2006/relationships/hyperlink" Target="http://ultrasoundcases.info/files/Jpg/lbox_18209.jpg"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ultrasoundcases.info/files/Jpg/lbox_18312.jpg" TargetMode="External"/><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Retroperitoneum</a:t>
            </a:r>
            <a:endParaRPr lang="en-US" dirty="0"/>
          </a:p>
        </p:txBody>
      </p:sp>
      <p:sp>
        <p:nvSpPr>
          <p:cNvPr id="3" name="Subtitle 2"/>
          <p:cNvSpPr>
            <a:spLocks noGrp="1"/>
          </p:cNvSpPr>
          <p:nvPr>
            <p:ph type="subTitle" idx="1"/>
          </p:nvPr>
        </p:nvSpPr>
        <p:spPr/>
        <p:txBody>
          <a:bodyPr/>
          <a:lstStyle/>
          <a:p>
            <a:r>
              <a:rPr lang="en-US" dirty="0" smtClean="0"/>
              <a:t>Chapter 14</a:t>
            </a:r>
            <a:endParaRPr lang="en-US" dirty="0"/>
          </a:p>
        </p:txBody>
      </p:sp>
    </p:spTree>
    <p:extLst>
      <p:ext uri="{BB962C8B-B14F-4D97-AF65-F5344CB8AC3E}">
        <p14:creationId xmlns:p14="http://schemas.microsoft.com/office/powerpoint/2010/main" val="2019112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Retroperitoneal Fibrosis</a:t>
            </a:r>
            <a:endParaRPr lang="en-US" dirty="0"/>
          </a:p>
        </p:txBody>
      </p:sp>
      <p:sp>
        <p:nvSpPr>
          <p:cNvPr id="3" name="Content Placeholder 2"/>
          <p:cNvSpPr>
            <a:spLocks noGrp="1"/>
          </p:cNvSpPr>
          <p:nvPr>
            <p:ph idx="1"/>
          </p:nvPr>
        </p:nvSpPr>
        <p:spPr>
          <a:xfrm>
            <a:off x="677334" y="1656496"/>
            <a:ext cx="8596668" cy="3880773"/>
          </a:xfrm>
        </p:spPr>
        <p:txBody>
          <a:bodyPr/>
          <a:lstStyle/>
          <a:p>
            <a:r>
              <a:rPr lang="en-US" dirty="0" smtClean="0"/>
              <a:t>Aka Ormond disease or chronic </a:t>
            </a:r>
            <a:r>
              <a:rPr lang="en-US" dirty="0" err="1" smtClean="0"/>
              <a:t>periaortitis</a:t>
            </a:r>
            <a:endParaRPr lang="en-US" dirty="0" smtClean="0"/>
          </a:p>
          <a:p>
            <a:r>
              <a:rPr lang="en-US" dirty="0" smtClean="0"/>
              <a:t>A chronic inflammatory process that results in fibrous tissue proliferation affecting and encasing the great vessels, ureters, and lymphatics of the retroperitoneum</a:t>
            </a:r>
          </a:p>
          <a:p>
            <a:r>
              <a:rPr lang="en-US" dirty="0" smtClean="0"/>
              <a:t>Most cases are idiopathic</a:t>
            </a:r>
          </a:p>
          <a:p>
            <a:r>
              <a:rPr lang="en-US" dirty="0" smtClean="0"/>
              <a:t>More common in middle-aged males</a:t>
            </a:r>
          </a:p>
          <a:p>
            <a:r>
              <a:rPr lang="en-US" dirty="0" smtClean="0"/>
              <a:t>Ureters are frequently affected resulting in </a:t>
            </a:r>
            <a:r>
              <a:rPr lang="en-US" dirty="0" err="1" smtClean="0"/>
              <a:t>hydronephrosis</a:t>
            </a:r>
            <a:endParaRPr lang="en-US" dirty="0" smtClean="0"/>
          </a:p>
          <a:p>
            <a:r>
              <a:rPr lang="en-US" dirty="0" smtClean="0"/>
              <a:t>The posterior wall of the aorta is usually spared, with hypoechoic fibrotic tissue seen along the anterior and lateral walls </a:t>
            </a:r>
            <a:endParaRPr lang="en-US" dirty="0"/>
          </a:p>
        </p:txBody>
      </p:sp>
      <p:pic>
        <p:nvPicPr>
          <p:cNvPr id="4" name="Picture 2" descr="http://ultrasoundcases.info/files/Jpg/39349-Afbeelding1.jpg">
            <a:hlinkClick r:id="rId3" tooltip="Longitudinal&#1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628" y="5077869"/>
            <a:ext cx="2209737" cy="16573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ultrasoundcases.info/files/Jpg/39351-Afbeelding3.jpg">
            <a:hlinkClick r:id="rId5" tooltip="Transverse&#10;"/>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632" y="5077869"/>
            <a:ext cx="2209737" cy="165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90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ltrasoundcases.info/files/Jpg/18208.jpg">
            <a:hlinkClick r:id="rId3" tooltip="Retroperitoneal fibrosis with a mass around the distal aorta longitudina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ultrasoundcases.info/files/Jpg/18209.jpg">
            <a:hlinkClick r:id="rId5" tooltip="Retroperitoneal fibrosis with a mass around the distal aorta longitudina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14932"/>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ultrasoundcases.info/files/Jpg/18311.jpg">
            <a:hlinkClick r:id="rId7" tooltip="Mass around the distal aorta and inferior mesenteric artery longitudina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442647"/>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ultrasoundcases.info/files/Jpg/18312.jpg">
            <a:hlinkClick r:id="rId9" tooltip="Mass around the distal aorta and inferior mesenteric artery transvers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242795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ultrasoundcases.info/files/Jpg/18313.jpg">
            <a:hlinkClick r:id="rId11" tooltip="Normal right kidney"/>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468549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ultrasoundcases.info/files/Jpg/18314.jpg">
            <a:hlinkClick r:id="rId13" tooltip="Slight dilatation of the left kidney"/>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4652447"/>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56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Neoplasms</a:t>
            </a:r>
            <a:endParaRPr lang="en-US" dirty="0"/>
          </a:p>
        </p:txBody>
      </p:sp>
      <p:sp>
        <p:nvSpPr>
          <p:cNvPr id="4" name="Text Placeholder 3"/>
          <p:cNvSpPr>
            <a:spLocks noGrp="1"/>
          </p:cNvSpPr>
          <p:nvPr>
            <p:ph type="body" idx="1"/>
          </p:nvPr>
        </p:nvSpPr>
        <p:spPr/>
        <p:txBody>
          <a:bodyPr/>
          <a:lstStyle/>
          <a:p>
            <a:pPr algn="ctr"/>
            <a:r>
              <a:rPr lang="en-US" dirty="0" smtClean="0"/>
              <a:t>Malignant</a:t>
            </a:r>
            <a:endParaRPr lang="en-US" dirty="0"/>
          </a:p>
        </p:txBody>
      </p:sp>
      <p:sp>
        <p:nvSpPr>
          <p:cNvPr id="3" name="Content Placeholder 2"/>
          <p:cNvSpPr>
            <a:spLocks noGrp="1"/>
          </p:cNvSpPr>
          <p:nvPr>
            <p:ph sz="half" idx="2"/>
          </p:nvPr>
        </p:nvSpPr>
        <p:spPr>
          <a:xfrm>
            <a:off x="675745" y="2737245"/>
            <a:ext cx="4185623" cy="3640109"/>
          </a:xfrm>
        </p:spPr>
        <p:txBody>
          <a:bodyPr>
            <a:normAutofit/>
          </a:bodyPr>
          <a:lstStyle/>
          <a:p>
            <a:r>
              <a:rPr lang="en-US" dirty="0" smtClean="0"/>
              <a:t>Liposarcoma</a:t>
            </a:r>
          </a:p>
          <a:p>
            <a:r>
              <a:rPr lang="en-US" dirty="0" err="1" smtClean="0"/>
              <a:t>Leiomyosarcoma</a:t>
            </a:r>
            <a:endParaRPr lang="en-US" dirty="0" smtClean="0"/>
          </a:p>
          <a:p>
            <a:r>
              <a:rPr lang="en-US" dirty="0" smtClean="0"/>
              <a:t>Rhabdomyosarcoma</a:t>
            </a:r>
          </a:p>
          <a:p>
            <a:r>
              <a:rPr lang="en-US" dirty="0" err="1" smtClean="0"/>
              <a:t>Myxosarcoma</a:t>
            </a:r>
            <a:endParaRPr lang="en-US" dirty="0" smtClean="0"/>
          </a:p>
          <a:p>
            <a:r>
              <a:rPr lang="en-US" dirty="0" err="1" smtClean="0"/>
              <a:t>Fibrosarcoma</a:t>
            </a:r>
            <a:r>
              <a:rPr lang="en-US" dirty="0" smtClean="0"/>
              <a:t> </a:t>
            </a:r>
            <a:endParaRPr lang="en-US" dirty="0"/>
          </a:p>
        </p:txBody>
      </p:sp>
      <p:sp>
        <p:nvSpPr>
          <p:cNvPr id="5" name="Text Placeholder 4"/>
          <p:cNvSpPr>
            <a:spLocks noGrp="1"/>
          </p:cNvSpPr>
          <p:nvPr>
            <p:ph type="body" sz="quarter" idx="3"/>
          </p:nvPr>
        </p:nvSpPr>
        <p:spPr/>
        <p:txBody>
          <a:bodyPr/>
          <a:lstStyle/>
          <a:p>
            <a:pPr algn="ctr"/>
            <a:r>
              <a:rPr lang="en-US" dirty="0" smtClean="0"/>
              <a:t>Benign</a:t>
            </a:r>
            <a:endParaRPr lang="en-US" dirty="0"/>
          </a:p>
        </p:txBody>
      </p:sp>
      <p:sp>
        <p:nvSpPr>
          <p:cNvPr id="6" name="Content Placeholder 5"/>
          <p:cNvSpPr>
            <a:spLocks noGrp="1"/>
          </p:cNvSpPr>
          <p:nvPr>
            <p:ph sz="quarter" idx="4"/>
          </p:nvPr>
        </p:nvSpPr>
        <p:spPr/>
        <p:txBody>
          <a:bodyPr/>
          <a:lstStyle/>
          <a:p>
            <a:r>
              <a:rPr lang="en-US" dirty="0" smtClean="0"/>
              <a:t>Lipoma</a:t>
            </a:r>
          </a:p>
          <a:p>
            <a:r>
              <a:rPr lang="en-US" dirty="0" smtClean="0"/>
              <a:t>Leiomyoma</a:t>
            </a:r>
          </a:p>
          <a:p>
            <a:r>
              <a:rPr lang="en-US" dirty="0" err="1" smtClean="0"/>
              <a:t>Rhabdomyoma</a:t>
            </a:r>
            <a:endParaRPr lang="en-US" dirty="0" smtClean="0"/>
          </a:p>
          <a:p>
            <a:r>
              <a:rPr lang="en-US" dirty="0" err="1" smtClean="0"/>
              <a:t>Myxoma</a:t>
            </a:r>
            <a:endParaRPr lang="en-US" dirty="0" smtClean="0"/>
          </a:p>
          <a:p>
            <a:r>
              <a:rPr lang="en-US" dirty="0" smtClean="0"/>
              <a:t>Fibroma </a:t>
            </a:r>
            <a:endParaRPr lang="en-US" dirty="0"/>
          </a:p>
        </p:txBody>
      </p:sp>
    </p:spTree>
    <p:extLst>
      <p:ext uri="{BB962C8B-B14F-4D97-AF65-F5344CB8AC3E}">
        <p14:creationId xmlns:p14="http://schemas.microsoft.com/office/powerpoint/2010/main" val="1588102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Malignant Primary Neoplasms</a:t>
            </a:r>
            <a:endParaRPr lang="en-US" dirty="0"/>
          </a:p>
        </p:txBody>
      </p:sp>
      <p:sp>
        <p:nvSpPr>
          <p:cNvPr id="9" name="Text Placeholder 8"/>
          <p:cNvSpPr>
            <a:spLocks noGrp="1"/>
          </p:cNvSpPr>
          <p:nvPr>
            <p:ph type="body" idx="1"/>
          </p:nvPr>
        </p:nvSpPr>
        <p:spPr>
          <a:xfrm>
            <a:off x="546791" y="2029230"/>
            <a:ext cx="4185623" cy="576262"/>
          </a:xfrm>
        </p:spPr>
        <p:txBody>
          <a:bodyPr/>
          <a:lstStyle/>
          <a:p>
            <a:pPr algn="ctr"/>
            <a:r>
              <a:rPr lang="en-US" dirty="0" smtClean="0"/>
              <a:t>Liposarcoma</a:t>
            </a:r>
            <a:endParaRPr lang="en-US" dirty="0"/>
          </a:p>
        </p:txBody>
      </p:sp>
      <p:sp>
        <p:nvSpPr>
          <p:cNvPr id="8" name="Content Placeholder 7"/>
          <p:cNvSpPr>
            <a:spLocks noGrp="1"/>
          </p:cNvSpPr>
          <p:nvPr>
            <p:ph sz="half" idx="2"/>
          </p:nvPr>
        </p:nvSpPr>
        <p:spPr>
          <a:xfrm>
            <a:off x="705864" y="2827641"/>
            <a:ext cx="4269804" cy="3304117"/>
          </a:xfrm>
        </p:spPr>
        <p:txBody>
          <a:bodyPr>
            <a:normAutofit/>
          </a:bodyPr>
          <a:lstStyle/>
          <a:p>
            <a:r>
              <a:rPr lang="en-US" dirty="0"/>
              <a:t>T</a:t>
            </a:r>
            <a:r>
              <a:rPr lang="en-US" dirty="0" smtClean="0"/>
              <a:t>he </a:t>
            </a:r>
            <a:r>
              <a:rPr lang="en-US" dirty="0"/>
              <a:t>most common primary retroperitoneal </a:t>
            </a:r>
            <a:r>
              <a:rPr lang="en-US" dirty="0" smtClean="0"/>
              <a:t>malignancy</a:t>
            </a:r>
            <a:endParaRPr lang="en-US" dirty="0"/>
          </a:p>
        </p:txBody>
      </p:sp>
      <p:sp>
        <p:nvSpPr>
          <p:cNvPr id="10" name="Text Placeholder 9"/>
          <p:cNvSpPr>
            <a:spLocks noGrp="1"/>
          </p:cNvSpPr>
          <p:nvPr>
            <p:ph type="body" sz="quarter" idx="3"/>
          </p:nvPr>
        </p:nvSpPr>
        <p:spPr>
          <a:xfrm>
            <a:off x="5301924" y="2029230"/>
            <a:ext cx="4185618" cy="576262"/>
          </a:xfrm>
        </p:spPr>
        <p:txBody>
          <a:bodyPr/>
          <a:lstStyle/>
          <a:p>
            <a:pPr algn="ctr"/>
            <a:r>
              <a:rPr lang="en-US" dirty="0" err="1" smtClean="0"/>
              <a:t>Leiomyosarcoma</a:t>
            </a:r>
            <a:endParaRPr lang="en-US" dirty="0"/>
          </a:p>
        </p:txBody>
      </p:sp>
      <p:sp>
        <p:nvSpPr>
          <p:cNvPr id="11" name="Content Placeholder 10"/>
          <p:cNvSpPr>
            <a:spLocks noGrp="1"/>
          </p:cNvSpPr>
          <p:nvPr>
            <p:ph sz="quarter" idx="4"/>
          </p:nvPr>
        </p:nvSpPr>
        <p:spPr>
          <a:xfrm>
            <a:off x="5232110" y="2827641"/>
            <a:ext cx="4325247" cy="3304117"/>
          </a:xfrm>
        </p:spPr>
        <p:txBody>
          <a:bodyPr/>
          <a:lstStyle/>
          <a:p>
            <a:r>
              <a:rPr lang="en-US" dirty="0" smtClean="0"/>
              <a:t>The </a:t>
            </a:r>
            <a:r>
              <a:rPr lang="en-US" dirty="0"/>
              <a:t>2</a:t>
            </a:r>
            <a:r>
              <a:rPr lang="en-US" baseline="30000" dirty="0"/>
              <a:t>nd</a:t>
            </a:r>
            <a:r>
              <a:rPr lang="en-US" dirty="0"/>
              <a:t> most common primary retroperitoneal malignancy</a:t>
            </a:r>
          </a:p>
          <a:p>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7827" r="51586" b="3419"/>
          <a:stretch/>
        </p:blipFill>
        <p:spPr>
          <a:xfrm>
            <a:off x="1036236" y="3763107"/>
            <a:ext cx="2996502" cy="2590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592" y="3699368"/>
            <a:ext cx="3170285" cy="2654539"/>
          </a:xfrm>
          <a:prstGeom prst="rect">
            <a:avLst/>
          </a:prstGeom>
        </p:spPr>
      </p:pic>
    </p:spTree>
    <p:extLst>
      <p:ext uri="{BB962C8B-B14F-4D97-AF65-F5344CB8AC3E}">
        <p14:creationId xmlns:p14="http://schemas.microsoft.com/office/powerpoint/2010/main" val="2498393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Collections</a:t>
            </a:r>
            <a:endParaRPr lang="en-US" dirty="0"/>
          </a:p>
        </p:txBody>
      </p:sp>
      <p:sp>
        <p:nvSpPr>
          <p:cNvPr id="3" name="Content Placeholder 2"/>
          <p:cNvSpPr>
            <a:spLocks noGrp="1"/>
          </p:cNvSpPr>
          <p:nvPr>
            <p:ph idx="1"/>
          </p:nvPr>
        </p:nvSpPr>
        <p:spPr>
          <a:xfrm>
            <a:off x="677334" y="1727224"/>
            <a:ext cx="8596668" cy="4758612"/>
          </a:xfrm>
        </p:spPr>
        <p:txBody>
          <a:bodyPr>
            <a:normAutofit fontScale="77500" lnSpcReduction="20000"/>
          </a:bodyPr>
          <a:lstStyle/>
          <a:p>
            <a:r>
              <a:rPr lang="en-US" dirty="0" smtClean="0"/>
              <a:t>Hematoma – bleeding can be the result of trauma, hemophilia, malignant invasion, surgery, or anticoagulant therapy</a:t>
            </a:r>
          </a:p>
          <a:p>
            <a:pPr lvl="1"/>
            <a:r>
              <a:rPr lang="en-US" dirty="0" smtClean="0"/>
              <a:t>Patients present with sudden onset of flank pain</a:t>
            </a:r>
          </a:p>
          <a:p>
            <a:pPr lvl="1"/>
            <a:r>
              <a:rPr lang="en-US" dirty="0" smtClean="0"/>
              <a:t>Variable appearance depending on the age of the bleed</a:t>
            </a:r>
          </a:p>
          <a:p>
            <a:r>
              <a:rPr lang="en-US" dirty="0" smtClean="0"/>
              <a:t>Lymphocele – </a:t>
            </a:r>
            <a:r>
              <a:rPr lang="en-US" dirty="0" err="1" smtClean="0"/>
              <a:t>extravasated</a:t>
            </a:r>
            <a:r>
              <a:rPr lang="en-US" dirty="0" smtClean="0"/>
              <a:t> lymphatic fluid typically </a:t>
            </a:r>
            <a:r>
              <a:rPr lang="en-US" dirty="0" err="1" smtClean="0"/>
              <a:t>iatrogenically</a:t>
            </a:r>
            <a:r>
              <a:rPr lang="en-US" dirty="0" smtClean="0"/>
              <a:t> induced following node dissection or renal transplant</a:t>
            </a:r>
          </a:p>
          <a:p>
            <a:pPr lvl="1"/>
            <a:r>
              <a:rPr lang="en-US" dirty="0" smtClean="0"/>
              <a:t>Typically small and resolve on their own</a:t>
            </a:r>
          </a:p>
          <a:p>
            <a:pPr lvl="1"/>
            <a:r>
              <a:rPr lang="en-US" dirty="0" smtClean="0"/>
              <a:t>If large, may cause </a:t>
            </a:r>
            <a:r>
              <a:rPr lang="en-US" dirty="0" err="1" smtClean="0"/>
              <a:t>hydronephrosis</a:t>
            </a:r>
            <a:r>
              <a:rPr lang="en-US" dirty="0" smtClean="0"/>
              <a:t> or edema</a:t>
            </a:r>
          </a:p>
          <a:p>
            <a:pPr lvl="1"/>
            <a:r>
              <a:rPr lang="en-US" dirty="0" smtClean="0"/>
              <a:t>Typically appear anechoic but may be complex</a:t>
            </a:r>
          </a:p>
          <a:p>
            <a:r>
              <a:rPr lang="en-US" dirty="0" smtClean="0"/>
              <a:t>Urinoma – </a:t>
            </a:r>
            <a:r>
              <a:rPr lang="en-US" dirty="0" err="1" smtClean="0"/>
              <a:t>extravasated</a:t>
            </a:r>
            <a:r>
              <a:rPr lang="en-US" dirty="0" smtClean="0"/>
              <a:t> urine due to a tear of the urinary collecting system and continued renal function/urine production</a:t>
            </a:r>
          </a:p>
          <a:p>
            <a:pPr lvl="1"/>
            <a:r>
              <a:rPr lang="en-US" dirty="0" smtClean="0"/>
              <a:t>May be caused by obstruction, trauma, surgery, or infection; obstructive causes are the most common</a:t>
            </a:r>
          </a:p>
          <a:p>
            <a:pPr lvl="1"/>
            <a:r>
              <a:rPr lang="en-US" dirty="0" smtClean="0"/>
              <a:t>Patients present with fever, nausea, malaise, hematuria, and a compressible, tender mass</a:t>
            </a:r>
          </a:p>
          <a:p>
            <a:pPr lvl="1"/>
            <a:r>
              <a:rPr lang="en-US" dirty="0" smtClean="0"/>
              <a:t>Typically appear as anechoic fluid confined to the </a:t>
            </a:r>
            <a:r>
              <a:rPr lang="en-US" dirty="0" err="1" smtClean="0"/>
              <a:t>perirenal</a:t>
            </a:r>
            <a:r>
              <a:rPr lang="en-US" dirty="0" smtClean="0"/>
              <a:t> space</a:t>
            </a:r>
          </a:p>
          <a:p>
            <a:r>
              <a:rPr lang="en-US" dirty="0" smtClean="0"/>
              <a:t>Abscess – may develop as an extension from an adjacent organ or due to an existing fluid collection that has become infected</a:t>
            </a:r>
          </a:p>
          <a:p>
            <a:pPr lvl="1"/>
            <a:r>
              <a:rPr lang="en-US" dirty="0" smtClean="0"/>
              <a:t>Patients present with elevated WBCs, malaise, and fever</a:t>
            </a:r>
          </a:p>
          <a:p>
            <a:pPr lvl="1"/>
            <a:r>
              <a:rPr lang="en-US" dirty="0" smtClean="0"/>
              <a:t>Variable, nonspecific sonographic appearances</a:t>
            </a:r>
            <a:endParaRPr lang="en-US" dirty="0"/>
          </a:p>
        </p:txBody>
      </p:sp>
    </p:spTree>
    <p:extLst>
      <p:ext uri="{BB962C8B-B14F-4D97-AF65-F5344CB8AC3E}">
        <p14:creationId xmlns:p14="http://schemas.microsoft.com/office/powerpoint/2010/main" val="4098054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3431" r="50000"/>
          <a:stretch/>
        </p:blipFill>
        <p:spPr>
          <a:xfrm>
            <a:off x="7704470" y="454191"/>
            <a:ext cx="3649330" cy="27627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772" y="3543814"/>
            <a:ext cx="7377363" cy="274623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819150" y="454190"/>
            <a:ext cx="6659988" cy="2706763"/>
          </a:xfrm>
          <a:prstGeom prst="rect">
            <a:avLst/>
          </a:prstGeom>
        </p:spPr>
      </p:pic>
    </p:spTree>
    <p:extLst>
      <p:ext uri="{BB962C8B-B14F-4D97-AF65-F5344CB8AC3E}">
        <p14:creationId xmlns:p14="http://schemas.microsoft.com/office/powerpoint/2010/main" val="762460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95" t="12100" r="7255" b="8242"/>
          <a:stretch/>
        </p:blipFill>
        <p:spPr>
          <a:xfrm>
            <a:off x="285750" y="217089"/>
            <a:ext cx="4324350" cy="30725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1" y="2368706"/>
            <a:ext cx="6951602" cy="4474624"/>
          </a:xfrm>
          <a:prstGeom prst="rect">
            <a:avLst/>
          </a:prstGeom>
        </p:spPr>
      </p:pic>
    </p:spTree>
    <p:extLst>
      <p:ext uri="{BB962C8B-B14F-4D97-AF65-F5344CB8AC3E}">
        <p14:creationId xmlns:p14="http://schemas.microsoft.com/office/powerpoint/2010/main" val="2274066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Retroperitoneal Compartments</a:t>
            </a:r>
            <a:endParaRPr lang="en-US" dirty="0"/>
          </a:p>
        </p:txBody>
      </p:sp>
      <p:sp>
        <p:nvSpPr>
          <p:cNvPr id="3" name="Content Placeholder 2"/>
          <p:cNvSpPr>
            <a:spLocks noGrp="1"/>
          </p:cNvSpPr>
          <p:nvPr>
            <p:ph idx="1"/>
          </p:nvPr>
        </p:nvSpPr>
        <p:spPr/>
        <p:txBody>
          <a:bodyPr/>
          <a:lstStyle/>
          <a:p>
            <a:r>
              <a:rPr lang="en-US" dirty="0" smtClean="0"/>
              <a:t>Anterior </a:t>
            </a:r>
            <a:r>
              <a:rPr lang="en-US" dirty="0" err="1" smtClean="0"/>
              <a:t>pararenal</a:t>
            </a:r>
            <a:r>
              <a:rPr lang="en-US" dirty="0" smtClean="0"/>
              <a:t> space – bordered anteriorly by the posterior parietal peritoneum and posteriorly by the anterior </a:t>
            </a:r>
            <a:r>
              <a:rPr lang="en-US" dirty="0" err="1" smtClean="0"/>
              <a:t>perirenal</a:t>
            </a:r>
            <a:r>
              <a:rPr lang="en-US" dirty="0" smtClean="0"/>
              <a:t> fascia</a:t>
            </a:r>
          </a:p>
          <a:p>
            <a:pPr lvl="1"/>
            <a:r>
              <a:rPr lang="en-US" dirty="0" smtClean="0"/>
              <a:t>Contains variable amounts of fat, the pancreas, distal CBD, parts of the duodenum, and the ascending and descending colon</a:t>
            </a:r>
          </a:p>
          <a:p>
            <a:r>
              <a:rPr lang="en-US" dirty="0" err="1" smtClean="0"/>
              <a:t>Perirenal</a:t>
            </a:r>
            <a:r>
              <a:rPr lang="en-US" dirty="0" smtClean="0"/>
              <a:t> or perinephric space – bordered anteriorly by the anterior renal fascia and posteriorly by the posterior renal fascia; lies between the anterior and posterior </a:t>
            </a:r>
            <a:r>
              <a:rPr lang="en-US" dirty="0" err="1" smtClean="0"/>
              <a:t>pararenal</a:t>
            </a:r>
            <a:r>
              <a:rPr lang="en-US" dirty="0" smtClean="0"/>
              <a:t> spaces</a:t>
            </a:r>
          </a:p>
          <a:p>
            <a:pPr lvl="1"/>
            <a:r>
              <a:rPr lang="en-US" dirty="0" smtClean="0"/>
              <a:t>Contains the kidneys, adrenal glands, perinephric fat, the abdominal aorta, and the IVC</a:t>
            </a:r>
          </a:p>
          <a:p>
            <a:r>
              <a:rPr lang="en-US" dirty="0" smtClean="0"/>
              <a:t>Posterior </a:t>
            </a:r>
            <a:r>
              <a:rPr lang="en-US" dirty="0" err="1" smtClean="0"/>
              <a:t>pararenal</a:t>
            </a:r>
            <a:r>
              <a:rPr lang="en-US" dirty="0" smtClean="0"/>
              <a:t> space – bordered anteriorly by the posterior renal fascia and posteriorly by the transversalis fascia</a:t>
            </a:r>
          </a:p>
          <a:p>
            <a:pPr lvl="1"/>
            <a:r>
              <a:rPr lang="en-US" dirty="0" smtClean="0"/>
              <a:t>Contains no organs – only fat</a:t>
            </a:r>
          </a:p>
        </p:txBody>
      </p:sp>
    </p:spTree>
    <p:extLst>
      <p:ext uri="{BB962C8B-B14F-4D97-AF65-F5344CB8AC3E}">
        <p14:creationId xmlns:p14="http://schemas.microsoft.com/office/powerpoint/2010/main" val="503302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56" y="502842"/>
            <a:ext cx="6815220" cy="6084570"/>
          </a:xfrm>
          <a:prstGeom prst="rect">
            <a:avLst/>
          </a:prstGeom>
        </p:spPr>
      </p:pic>
      <p:sp>
        <p:nvSpPr>
          <p:cNvPr id="5" name="Oval 4"/>
          <p:cNvSpPr/>
          <p:nvPr/>
        </p:nvSpPr>
        <p:spPr>
          <a:xfrm>
            <a:off x="4582392" y="2701636"/>
            <a:ext cx="2109354" cy="3117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Oval 5"/>
          <p:cNvSpPr/>
          <p:nvPr/>
        </p:nvSpPr>
        <p:spPr>
          <a:xfrm>
            <a:off x="5630310" y="405245"/>
            <a:ext cx="1953491" cy="3221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446283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Sonographic Evaluation of the Retroperitoneum</a:t>
            </a:r>
            <a:endParaRPr lang="en-US" dirty="0"/>
          </a:p>
        </p:txBody>
      </p:sp>
      <p:sp>
        <p:nvSpPr>
          <p:cNvPr id="6" name="Content Placeholder 5"/>
          <p:cNvSpPr>
            <a:spLocks noGrp="1"/>
          </p:cNvSpPr>
          <p:nvPr>
            <p:ph idx="1"/>
          </p:nvPr>
        </p:nvSpPr>
        <p:spPr>
          <a:xfrm>
            <a:off x="677334" y="2272556"/>
            <a:ext cx="8596668" cy="4184227"/>
          </a:xfrm>
        </p:spPr>
        <p:txBody>
          <a:bodyPr>
            <a:normAutofit/>
          </a:bodyPr>
          <a:lstStyle/>
          <a:p>
            <a:r>
              <a:rPr lang="en-US" dirty="0" smtClean="0"/>
              <a:t>Can be scanned from an anterior, coronal, or posterior approach</a:t>
            </a:r>
          </a:p>
          <a:p>
            <a:r>
              <a:rPr lang="en-US" dirty="0" smtClean="0"/>
              <a:t>Normal retroperitoneal lymph nodes are not visualized</a:t>
            </a:r>
          </a:p>
          <a:p>
            <a:r>
              <a:rPr lang="en-US" dirty="0" smtClean="0"/>
              <a:t>Variable amount of fat is identified in the retroperitoneal compartments depending on the patient’s body fat composition</a:t>
            </a:r>
          </a:p>
          <a:p>
            <a:pPr lvl="1"/>
            <a:r>
              <a:rPr lang="en-US" dirty="0" smtClean="0"/>
              <a:t>Typically more fat in the </a:t>
            </a:r>
            <a:r>
              <a:rPr lang="en-US" dirty="0" err="1" smtClean="0"/>
              <a:t>perirenal</a:t>
            </a:r>
            <a:r>
              <a:rPr lang="en-US" dirty="0" smtClean="0"/>
              <a:t> space than the other 2 compartments</a:t>
            </a:r>
          </a:p>
          <a:p>
            <a:r>
              <a:rPr lang="en-US" dirty="0" smtClean="0"/>
              <a:t>Diaphragmatic crus can be seen as a hypoechoic linear structure anterior to the proximal aorta in the sagittal plane and obliquely between the aorta and IVC in the transverse epigastric plane</a:t>
            </a:r>
          </a:p>
          <a:p>
            <a:r>
              <a:rPr lang="en-US" dirty="0" smtClean="0"/>
              <a:t>Quadratus </a:t>
            </a:r>
            <a:r>
              <a:rPr lang="en-US" dirty="0" err="1" smtClean="0"/>
              <a:t>lumborum</a:t>
            </a:r>
            <a:r>
              <a:rPr lang="en-US" dirty="0" smtClean="0"/>
              <a:t> and psoas muscles can be seen as hypoechoic structures with echogenic striations posterior and medial to the kidneys</a:t>
            </a:r>
          </a:p>
        </p:txBody>
      </p:sp>
    </p:spTree>
    <p:extLst>
      <p:ext uri="{BB962C8B-B14F-4D97-AF65-F5344CB8AC3E}">
        <p14:creationId xmlns:p14="http://schemas.microsoft.com/office/powerpoint/2010/main" val="571519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840" y="3873450"/>
            <a:ext cx="3926379" cy="266606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2395"/>
          <a:stretch/>
        </p:blipFill>
        <p:spPr>
          <a:xfrm>
            <a:off x="271505" y="3873450"/>
            <a:ext cx="3818413" cy="26660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7402"/>
          <a:stretch/>
        </p:blipFill>
        <p:spPr>
          <a:xfrm>
            <a:off x="8576141" y="3873450"/>
            <a:ext cx="3287946" cy="269224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6932" r="51580" b="7212"/>
          <a:stretch/>
        </p:blipFill>
        <p:spPr>
          <a:xfrm>
            <a:off x="1316672" y="166184"/>
            <a:ext cx="3849152" cy="283175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1914" b="6392"/>
          <a:stretch/>
        </p:blipFill>
        <p:spPr>
          <a:xfrm>
            <a:off x="5569494" y="166184"/>
            <a:ext cx="3506082" cy="2831750"/>
          </a:xfrm>
          <a:prstGeom prst="rect">
            <a:avLst/>
          </a:prstGeom>
        </p:spPr>
      </p:pic>
    </p:spTree>
    <p:extLst>
      <p:ext uri="{BB962C8B-B14F-4D97-AF65-F5344CB8AC3E}">
        <p14:creationId xmlns:p14="http://schemas.microsoft.com/office/powerpoint/2010/main" val="1078732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Lymphatic System</a:t>
            </a:r>
            <a:endParaRPr lang="en-US" dirty="0"/>
          </a:p>
        </p:txBody>
      </p:sp>
      <p:sp>
        <p:nvSpPr>
          <p:cNvPr id="3" name="Content Placeholder 2"/>
          <p:cNvSpPr>
            <a:spLocks noGrp="1"/>
          </p:cNvSpPr>
          <p:nvPr>
            <p:ph idx="1"/>
          </p:nvPr>
        </p:nvSpPr>
        <p:spPr>
          <a:xfrm>
            <a:off x="505884" y="1790700"/>
            <a:ext cx="8002258" cy="4819650"/>
          </a:xfrm>
        </p:spPr>
        <p:txBody>
          <a:bodyPr>
            <a:normAutofit/>
          </a:bodyPr>
          <a:lstStyle/>
          <a:p>
            <a:r>
              <a:rPr lang="en-US" dirty="0" smtClean="0"/>
              <a:t>Lymph – clear fluid similar in composition to blood plasma</a:t>
            </a:r>
          </a:p>
          <a:p>
            <a:r>
              <a:rPr lang="en-US" dirty="0" smtClean="0"/>
              <a:t>Lymphatic vessels aka lymphatic ducts – thin vessels/ducts that accompany arteries and veins throughout the body and transport lymph</a:t>
            </a:r>
          </a:p>
          <a:p>
            <a:r>
              <a:rPr lang="en-US" dirty="0" smtClean="0"/>
              <a:t>Lymphatic tissue – a specialized form of reticular connective tissue that is composed of masses of lymphocytes; can occur alone as lymph nodes or can be organized into various lymphatic organs</a:t>
            </a:r>
          </a:p>
          <a:p>
            <a:r>
              <a:rPr lang="en-US" dirty="0" smtClean="0"/>
              <a:t>Lymphatic organs – lymph nodes, spleen, thymus, and red bone marrow</a:t>
            </a:r>
          </a:p>
          <a:p>
            <a:r>
              <a:rPr lang="en-US" dirty="0" smtClean="0"/>
              <a:t>Lymph nodes – secondary lymphatic organs containing lymphocytes and macrophages surrounded by a matrix of dense connective tissue</a:t>
            </a:r>
          </a:p>
          <a:p>
            <a:pPr lvl="1"/>
            <a:r>
              <a:rPr lang="en-US" dirty="0" smtClean="0"/>
              <a:t>Approximately 600 of these bean-shaped glands throughout the body along the lymphatic vessels</a:t>
            </a:r>
          </a:p>
          <a:p>
            <a:pPr lvl="1"/>
            <a:r>
              <a:rPr lang="en-US" dirty="0" smtClean="0"/>
              <a:t>Main groups of lymph nodes include the axillary, cervical, and inguinal nodes</a:t>
            </a:r>
          </a:p>
          <a:p>
            <a:pPr lvl="1"/>
            <a:r>
              <a:rPr lang="en-US" dirty="0" smtClean="0"/>
              <a:t>Retroperitoneal nodes include the lumbar, aortic, celiac, mesenteric, colic, and rectal nodes</a:t>
            </a:r>
            <a:endParaRPr lang="en-US" dirty="0"/>
          </a:p>
        </p:txBody>
      </p:sp>
      <p:pic>
        <p:nvPicPr>
          <p:cNvPr id="4" name="Picture 3"/>
          <p:cNvPicPr>
            <a:picLocks noChangeAspect="1"/>
          </p:cNvPicPr>
          <p:nvPr/>
        </p:nvPicPr>
        <p:blipFill rotWithShape="1">
          <a:blip r:embed="rId3"/>
          <a:srcRect b="7496"/>
          <a:stretch/>
        </p:blipFill>
        <p:spPr>
          <a:xfrm>
            <a:off x="8782050" y="2209800"/>
            <a:ext cx="3253662" cy="3499705"/>
          </a:xfrm>
          <a:prstGeom prst="rect">
            <a:avLst/>
          </a:prstGeom>
        </p:spPr>
      </p:pic>
    </p:spTree>
    <p:extLst>
      <p:ext uri="{BB962C8B-B14F-4D97-AF65-F5344CB8AC3E}">
        <p14:creationId xmlns:p14="http://schemas.microsoft.com/office/powerpoint/2010/main" val="3211956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Lymphatic System</a:t>
            </a:r>
            <a:endParaRPr lang="en-US" dirty="0"/>
          </a:p>
        </p:txBody>
      </p:sp>
      <p:sp>
        <p:nvSpPr>
          <p:cNvPr id="3" name="Content Placeholder 2"/>
          <p:cNvSpPr>
            <a:spLocks noGrp="1"/>
          </p:cNvSpPr>
          <p:nvPr>
            <p:ph sz="half" idx="1"/>
          </p:nvPr>
        </p:nvSpPr>
        <p:spPr>
          <a:xfrm>
            <a:off x="677334" y="1873962"/>
            <a:ext cx="5275597" cy="4478694"/>
          </a:xfrm>
        </p:spPr>
        <p:txBody>
          <a:bodyPr>
            <a:normAutofit fontScale="92500" lnSpcReduction="10000"/>
          </a:bodyPr>
          <a:lstStyle/>
          <a:p>
            <a:r>
              <a:rPr lang="en-US" dirty="0" smtClean="0"/>
              <a:t>Extends throughout the body with lymph vessels found immediately adjacent to normal arteries and veins</a:t>
            </a:r>
          </a:p>
          <a:p>
            <a:r>
              <a:rPr lang="en-US" dirty="0" smtClean="0"/>
              <a:t>Acts as a fluid recovery system, collecting plasma fluid that oozes from the normal vascular capillaries into the extracellular space</a:t>
            </a:r>
          </a:p>
          <a:p>
            <a:r>
              <a:rPr lang="en-US" dirty="0" smtClean="0"/>
              <a:t>Returns excess fluid to the bloodstream, maintaining fluid balance</a:t>
            </a:r>
          </a:p>
          <a:p>
            <a:r>
              <a:rPr lang="en-US" dirty="0" smtClean="0"/>
              <a:t>Removes cellular debris and material</a:t>
            </a:r>
          </a:p>
          <a:p>
            <a:r>
              <a:rPr lang="en-US" dirty="0" smtClean="0"/>
              <a:t>Sends lymphocytes to infected tissues to help fight infection</a:t>
            </a:r>
          </a:p>
          <a:p>
            <a:r>
              <a:rPr lang="en-US" dirty="0" smtClean="0"/>
              <a:t>Lymph is thin, </a:t>
            </a:r>
            <a:r>
              <a:rPr lang="en-US" dirty="0" smtClean="0"/>
              <a:t>clear fluid </a:t>
            </a:r>
            <a:r>
              <a:rPr lang="en-US" dirty="0" smtClean="0"/>
              <a:t>that moves through lymphatic vessels toward the central part of the body, passing through lymph nodes along the way</a:t>
            </a:r>
          </a:p>
          <a:p>
            <a:endParaRPr lang="en-US" dirty="0"/>
          </a:p>
        </p:txBody>
      </p:sp>
      <p:pic>
        <p:nvPicPr>
          <p:cNvPr id="4" name="Picture 3"/>
          <p:cNvPicPr>
            <a:picLocks noChangeAspect="1"/>
          </p:cNvPicPr>
          <p:nvPr/>
        </p:nvPicPr>
        <p:blipFill rotWithShape="1">
          <a:blip r:embed="rId3"/>
          <a:srcRect t="8889"/>
          <a:stretch/>
        </p:blipFill>
        <p:spPr>
          <a:xfrm>
            <a:off x="7109927" y="3755533"/>
            <a:ext cx="3800668" cy="2597123"/>
          </a:xfrm>
          <a:prstGeom prst="rect">
            <a:avLst/>
          </a:prstGeom>
        </p:spPr>
      </p:pic>
      <p:pic>
        <p:nvPicPr>
          <p:cNvPr id="6" name="Picture 5"/>
          <p:cNvPicPr>
            <a:picLocks noChangeAspect="1"/>
          </p:cNvPicPr>
          <p:nvPr/>
        </p:nvPicPr>
        <p:blipFill>
          <a:blip r:embed="rId4"/>
          <a:stretch>
            <a:fillRect/>
          </a:stretch>
        </p:blipFill>
        <p:spPr>
          <a:xfrm>
            <a:off x="7109927" y="657222"/>
            <a:ext cx="3800668" cy="2739121"/>
          </a:xfrm>
          <a:prstGeom prst="rect">
            <a:avLst/>
          </a:prstGeom>
        </p:spPr>
      </p:pic>
    </p:spTree>
    <p:extLst>
      <p:ext uri="{BB962C8B-B14F-4D97-AF65-F5344CB8AC3E}">
        <p14:creationId xmlns:p14="http://schemas.microsoft.com/office/powerpoint/2010/main" val="355769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Lymphadenopathy</a:t>
            </a:r>
            <a:endParaRPr lang="en-US" dirty="0"/>
          </a:p>
        </p:txBody>
      </p:sp>
      <p:sp>
        <p:nvSpPr>
          <p:cNvPr id="3" name="Content Placeholder 2"/>
          <p:cNvSpPr>
            <a:spLocks noGrp="1"/>
          </p:cNvSpPr>
          <p:nvPr>
            <p:ph idx="1"/>
          </p:nvPr>
        </p:nvSpPr>
        <p:spPr>
          <a:xfrm>
            <a:off x="677334" y="2179251"/>
            <a:ext cx="8596668" cy="3880773"/>
          </a:xfrm>
        </p:spPr>
        <p:txBody>
          <a:bodyPr>
            <a:normAutofit lnSpcReduction="10000"/>
          </a:bodyPr>
          <a:lstStyle/>
          <a:p>
            <a:r>
              <a:rPr lang="en-US" dirty="0" smtClean="0"/>
              <a:t>Enlargement of the lymph nodes caused by inflammation, primary neoplasia, or metastases</a:t>
            </a:r>
            <a:endParaRPr lang="en-US" dirty="0"/>
          </a:p>
          <a:p>
            <a:r>
              <a:rPr lang="en-US" dirty="0" smtClean="0"/>
              <a:t>Nodes affected by lymphadenitis typically maintain an ovoid shape, exhibit a fatty hilum, and demonstrate hyperemia with color Doppler</a:t>
            </a:r>
          </a:p>
          <a:p>
            <a:r>
              <a:rPr lang="en-US" dirty="0" smtClean="0"/>
              <a:t>Nodes affected by lymphoma tend to appear hypoechoic to anechoic with loss of the fatty hilum and round in shape</a:t>
            </a:r>
          </a:p>
          <a:p>
            <a:r>
              <a:rPr lang="en-US" dirty="0" smtClean="0"/>
              <a:t>Nodes affected by metastases tend to appear more echogenic and heterogeneous</a:t>
            </a:r>
          </a:p>
          <a:p>
            <a:r>
              <a:rPr lang="en-US" dirty="0" smtClean="0"/>
              <a:t>Enlarged nodes may fuse together forming a lobulated mantle-like soft tissue mass anterior to the aorta and IVC</a:t>
            </a:r>
          </a:p>
          <a:p>
            <a:r>
              <a:rPr lang="en-US" dirty="0" smtClean="0"/>
              <a:t>They may completely encase the great vessels moving them away from the vertebral column and may displace branch vessels from their normal position </a:t>
            </a:r>
          </a:p>
        </p:txBody>
      </p:sp>
    </p:spTree>
    <p:extLst>
      <p:ext uri="{BB962C8B-B14F-4D97-AF65-F5344CB8AC3E}">
        <p14:creationId xmlns:p14="http://schemas.microsoft.com/office/powerpoint/2010/main" val="3801681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83" y="304015"/>
            <a:ext cx="3775843" cy="154082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0000" b="7282"/>
          <a:stretch/>
        </p:blipFill>
        <p:spPr>
          <a:xfrm>
            <a:off x="1066800" y="2182863"/>
            <a:ext cx="2849535" cy="227832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50000" b="7339"/>
          <a:stretch/>
        </p:blipFill>
        <p:spPr>
          <a:xfrm>
            <a:off x="5143500" y="3931456"/>
            <a:ext cx="3293532" cy="238660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50000" b="5095"/>
          <a:stretch/>
        </p:blipFill>
        <p:spPr>
          <a:xfrm>
            <a:off x="6300907" y="421820"/>
            <a:ext cx="2591612" cy="253092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3042" t="12757" b="5714"/>
          <a:stretch/>
        </p:blipFill>
        <p:spPr>
          <a:xfrm>
            <a:off x="9090697" y="421820"/>
            <a:ext cx="2641325" cy="235948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00" t="6694" b="6617"/>
          <a:stretch/>
        </p:blipFill>
        <p:spPr>
          <a:xfrm>
            <a:off x="994892" y="4613586"/>
            <a:ext cx="2897785" cy="216625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2447" b="5245"/>
          <a:stretch/>
        </p:blipFill>
        <p:spPr>
          <a:xfrm>
            <a:off x="8437032" y="3931456"/>
            <a:ext cx="3063100" cy="2386608"/>
          </a:xfrm>
          <a:prstGeom prst="rect">
            <a:avLst/>
          </a:prstGeom>
        </p:spPr>
      </p:pic>
    </p:spTree>
    <p:extLst>
      <p:ext uri="{BB962C8B-B14F-4D97-AF65-F5344CB8AC3E}">
        <p14:creationId xmlns:p14="http://schemas.microsoft.com/office/powerpoint/2010/main" val="2722298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3603</TotalTime>
  <Words>3456</Words>
  <Application>Microsoft Office PowerPoint</Application>
  <PresentationFormat>Widescreen</PresentationFormat>
  <Paragraphs>207</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Trebuchet MS</vt:lpstr>
      <vt:lpstr>Wingdings 3</vt:lpstr>
      <vt:lpstr>Facet</vt:lpstr>
      <vt:lpstr>The Retroperitoneum</vt:lpstr>
      <vt:lpstr>Retroperitoneal Compartments</vt:lpstr>
      <vt:lpstr>PowerPoint Presentation</vt:lpstr>
      <vt:lpstr>Sonographic Evaluation of the Retroperitoneum</vt:lpstr>
      <vt:lpstr>PowerPoint Presentation</vt:lpstr>
      <vt:lpstr>Lymphatic System</vt:lpstr>
      <vt:lpstr>Lymphatic System</vt:lpstr>
      <vt:lpstr>Lymphadenopathy</vt:lpstr>
      <vt:lpstr>PowerPoint Presentation</vt:lpstr>
      <vt:lpstr>Retroperitoneal Fibrosis</vt:lpstr>
      <vt:lpstr>PowerPoint Presentation</vt:lpstr>
      <vt:lpstr>Primary Neoplasms</vt:lpstr>
      <vt:lpstr>Malignant Primary Neoplasms</vt:lpstr>
      <vt:lpstr>Fluid Collections</vt:lpstr>
      <vt:lpstr>PowerPoint Presentation</vt:lpstr>
      <vt:lpstr>PowerPoint Presentation</vt:lpstr>
    </vt:vector>
  </TitlesOfParts>
  <Company>BCHS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Retroperitoneum</dc:title>
  <dc:creator>Abigail Kurtz</dc:creator>
  <cp:lastModifiedBy>Abigail Kurtz</cp:lastModifiedBy>
  <cp:revision>43</cp:revision>
  <dcterms:created xsi:type="dcterms:W3CDTF">2016-08-19T16:35:14Z</dcterms:created>
  <dcterms:modified xsi:type="dcterms:W3CDTF">2017-11-29T13:36:30Z</dcterms:modified>
</cp:coreProperties>
</file>