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59" r:id="rId10"/>
    <p:sldId id="269" r:id="rId11"/>
    <p:sldId id="263" r:id="rId12"/>
    <p:sldId id="265" r:id="rId13"/>
    <p:sldId id="266" r:id="rId14"/>
    <p:sldId id="267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652" autoAdjust="0"/>
  </p:normalViewPr>
  <p:slideViewPr>
    <p:cSldViewPr>
      <p:cViewPr varScale="1">
        <p:scale>
          <a:sx n="64" d="100"/>
          <a:sy n="64" d="100"/>
        </p:scale>
        <p:origin x="-13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8FFC9-FB32-4166-B6C0-F15BD12A9EAF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C8023-09E4-4380-9F58-FDE619FF3A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40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Endocrine hormones: Insulin and Glucagon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Increased glucose = DM, liver disease, or overactive endocrine gland</a:t>
            </a:r>
          </a:p>
          <a:p>
            <a:r>
              <a:rPr lang="en-US" baseline="0" dirty="0" smtClean="0"/>
              <a:t>Decreased glucose = pancreatic tumors of islet cells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8023-09E4-4380-9F58-FDE619FF3AF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478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63CE1A-A634-4867-9131-6ECEB6253E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F8D6CB-8FD2-42E6-A5B3-22D9505C26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A1F035-78DC-4693-8032-B22E7B1C5D4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lang="en-US" dirty="0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A38E2D-0E6C-4465-BBFE-55253489C1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0E80EC-2630-4762-A803-1E6E313AC87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algn="l" eaLnBrk="1" hangingPunct="1">
              <a:spcBef>
                <a:spcPct val="0"/>
              </a:spcBef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8023-09E4-4380-9F58-FDE619FF3AF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08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216 &amp; 220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Identify:-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Head, neck, and body in transverse and longitudinal views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SMA-posterior to body and splenic vein, anterior aorta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SMV-posterior to the pancreatic neck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Splenic Vein-posterior to the tail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IVC-right of the aorta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CBD-posterior and lateral in the pancreatic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GDA-anterior and lateral in the pancreatic head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Left Renal vein-from the IVC between the aorta and SMA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Stomach-Superior to the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Pancreatic duct-courses the length of the pancreas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  <a:buFont typeface="Arial" charset="0"/>
              <a:buChar char="–"/>
            </a:pPr>
            <a:endParaRPr lang="en-US" dirty="0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9DF75D-8FBF-4BE2-A30F-9F7C426750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/>
              <a:t>Page 224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7CAF3D-1EFE-46FA-B0E5-B985841704F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702D95-F1F9-4CBC-87E1-C3027F82F9D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Page 232-233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87FE85-33DC-462D-95B0-29EAE028E8E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Page 235-236</a:t>
            </a:r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723651-5FB8-4B20-95E1-884A9924C62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Page 237 images 238</a:t>
            </a:r>
          </a:p>
          <a:p>
            <a:pPr>
              <a:spcBef>
                <a:spcPct val="0"/>
              </a:spcBef>
            </a:pPr>
            <a:endParaRPr lang="en-US" dirty="0" smtClean="0"/>
          </a:p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A4C1EA7-6694-4C5D-96DF-7FA9A92C9DC2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323168-522E-46D0-909B-FFBFD826C52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Char char="•"/>
            </a:pPr>
            <a:r>
              <a:rPr lang="en-US" dirty="0" smtClean="0"/>
              <a:t>Page 254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0C8FD-146A-4F4A-82D8-A976BCA6E4D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54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14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16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82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18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877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9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01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2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0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6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C6383-2016-4807-8142-B6AB3D5D3920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332FB-29EA-4607-91AB-C84C27FE69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2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medcentral.com/1471-230X/3/1/figure/F1?highres=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Pancreas </a:t>
            </a:r>
            <a:r>
              <a:rPr lang="en-US" smtClean="0"/>
              <a:t>Class Activity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Insulinomas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Obese</a:t>
            </a:r>
          </a:p>
          <a:p>
            <a:r>
              <a:rPr lang="en-US" dirty="0" smtClean="0"/>
              <a:t>Hypoglycemia</a:t>
            </a:r>
          </a:p>
          <a:p>
            <a:r>
              <a:rPr lang="en-US" dirty="0" smtClean="0"/>
              <a:t>50 year old female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Sonographic Features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Solid homogenous mass with well defined walls</a:t>
            </a:r>
          </a:p>
          <a:p>
            <a:r>
              <a:rPr lang="en-US" dirty="0" smtClean="0"/>
              <a:t>Located in the body of the pancreas</a:t>
            </a:r>
            <a:endParaRPr lang="en-US" dirty="0"/>
          </a:p>
        </p:txBody>
      </p:sp>
      <p:pic>
        <p:nvPicPr>
          <p:cNvPr id="20485" name="Picture 5" descr="MEDI-000339-D_0310-I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6" t="7831" r="3870" b="10843"/>
          <a:stretch>
            <a:fillRect/>
          </a:stretch>
        </p:blipFill>
        <p:spPr bwMode="auto">
          <a:xfrm>
            <a:off x="2544768" y="3810000"/>
            <a:ext cx="4084632" cy="286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4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00438"/>
            <a:ext cx="3332163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3373437"/>
            <a:ext cx="3611562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2" descr="http://www.endosonography.dk/EUS-siden/Atlas/7.61PunctCy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" t="48900" r="12807" b="13573"/>
          <a:stretch>
            <a:fillRect/>
          </a:stretch>
        </p:blipFill>
        <p:spPr bwMode="auto">
          <a:xfrm>
            <a:off x="1857375" y="214313"/>
            <a:ext cx="5233988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7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30 year old man presented with a history of a one day non-radiating pain in the epigastrium and nausea. He has a history of significant alcohol consumption.</a:t>
            </a:r>
          </a:p>
        </p:txBody>
      </p:sp>
      <p:sp>
        <p:nvSpPr>
          <p:cNvPr id="92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Case Study</a:t>
            </a:r>
          </a:p>
        </p:txBody>
      </p:sp>
      <p:pic>
        <p:nvPicPr>
          <p:cNvPr id="9220" name="Picture 2" descr="http://www.sonoworld.com/Sonoworld/Img/Case/190/Case190_3_L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3643313"/>
            <a:ext cx="370998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067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sonoworld.com/Sonoworld/Img/Case/190/Case190_2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04151"/>
            <a:ext cx="4064000" cy="3787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214438" y="5954712"/>
            <a:ext cx="2792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Sagittal view of the pancreas.</a:t>
            </a:r>
          </a:p>
        </p:txBody>
      </p:sp>
      <p:pic>
        <p:nvPicPr>
          <p:cNvPr id="10244" name="Picture 2" descr="http://www.sonoworld.com/Sonoworld/Img/Case/190/Case190_1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04150"/>
            <a:ext cx="3860216" cy="3710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2"/>
          <p:cNvSpPr>
            <a:spLocks noChangeArrowheads="1"/>
          </p:cNvSpPr>
          <p:nvPr/>
        </p:nvSpPr>
        <p:spPr bwMode="auto">
          <a:xfrm>
            <a:off x="5143500" y="5954712"/>
            <a:ext cx="3586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34" charset="0"/>
              </a:rPr>
              <a:t>Power Doppler study of the pancreas.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2192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HMMMMM…</a:t>
            </a:r>
            <a:br>
              <a:rPr lang="en-US" dirty="0" smtClean="0"/>
            </a:br>
            <a:r>
              <a:rPr lang="en-US" dirty="0" smtClean="0"/>
              <a:t>What could this be….????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0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1928813" y="6215063"/>
            <a:ext cx="5534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latin typeface="Calibri" pitchFamily="34" charset="0"/>
              </a:rPr>
              <a:t>http://www.healthcentral.com/peds/fullsize/1157.jpg</a:t>
            </a:r>
          </a:p>
        </p:txBody>
      </p:sp>
      <p:pic>
        <p:nvPicPr>
          <p:cNvPr id="11267" name="Picture 5" descr="http://www.meddean.luc.edu/LUMEN/meded/Radio/curriculum/Harrisons/GI/Pancreatitis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2005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pancreatitis chron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843213"/>
            <a:ext cx="44958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Pancreatitis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0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1239838" y="6415088"/>
            <a:ext cx="75533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latin typeface="Calibri" pitchFamily="34" charset="0"/>
              </a:rPr>
              <a:t>http://www.imagingeconomics.com/library/200309-03/200309-03-01.jpg</a:t>
            </a:r>
          </a:p>
        </p:txBody>
      </p:sp>
      <p:pic>
        <p:nvPicPr>
          <p:cNvPr id="22533" name="Picture 5" descr="art-cc060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94"/>
          <a:stretch/>
        </p:blipFill>
        <p:spPr bwMode="auto">
          <a:xfrm>
            <a:off x="1828800" y="1604963"/>
            <a:ext cx="5609179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Islet Cell Tumor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7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Adenocarcinoma</a:t>
            </a:r>
            <a:endParaRPr lang="en-US" dirty="0"/>
          </a:p>
        </p:txBody>
      </p:sp>
      <p:pic>
        <p:nvPicPr>
          <p:cNvPr id="4" name="Picture 5" descr="http://www.joplink.net/prev/200701/25_fig0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31384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http://www.joplink.net/prev/200701/25_fig02b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71600"/>
            <a:ext cx="4191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www.joplink.net/prev/200701/25_fig02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191000"/>
            <a:ext cx="3143250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670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Head, Neck, Body, and Tail</a:t>
            </a:r>
          </a:p>
          <a:p>
            <a:r>
              <a:rPr lang="en-US" dirty="0" smtClean="0"/>
              <a:t>Duct of </a:t>
            </a:r>
            <a:r>
              <a:rPr lang="en-US" dirty="0" err="1" smtClean="0"/>
              <a:t>Wirsung</a:t>
            </a:r>
            <a:r>
              <a:rPr lang="en-US" dirty="0"/>
              <a:t> </a:t>
            </a:r>
            <a:r>
              <a:rPr lang="en-US" dirty="0" smtClean="0"/>
              <a:t>, Ampulla of </a:t>
            </a:r>
            <a:r>
              <a:rPr lang="en-US" dirty="0" err="1" smtClean="0"/>
              <a:t>Vater</a:t>
            </a:r>
            <a:r>
              <a:rPr lang="en-US" dirty="0" smtClean="0"/>
              <a:t>, CBD</a:t>
            </a:r>
          </a:p>
          <a:p>
            <a:r>
              <a:rPr lang="en-US" dirty="0" smtClean="0"/>
              <a:t>Duct of </a:t>
            </a:r>
            <a:r>
              <a:rPr lang="en-US" dirty="0" err="1" smtClean="0"/>
              <a:t>Santorini</a:t>
            </a:r>
            <a:endParaRPr lang="en-US" dirty="0" smtClean="0"/>
          </a:p>
          <a:p>
            <a:r>
              <a:rPr lang="en-US" dirty="0" smtClean="0"/>
              <a:t>Exocrine, enzymes, ducts</a:t>
            </a:r>
          </a:p>
          <a:p>
            <a:r>
              <a:rPr lang="en-US" dirty="0" smtClean="0"/>
              <a:t>Endocrine, hormones, bloodstream</a:t>
            </a:r>
          </a:p>
          <a:p>
            <a:r>
              <a:rPr lang="en-US" dirty="0" smtClean="0"/>
              <a:t>Amylase and Lipase</a:t>
            </a:r>
          </a:p>
          <a:p>
            <a:r>
              <a:rPr lang="en-US" dirty="0" smtClean="0"/>
              <a:t>Glucose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24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Pancreas</a:t>
            </a:r>
          </a:p>
        </p:txBody>
      </p:sp>
      <p:pic>
        <p:nvPicPr>
          <p:cNvPr id="5" name="Picture 5" descr="http://www.medison.ru/uzi/img/p7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 l="10000" t="6667" r="16250" b="6667"/>
          <a:stretch>
            <a:fillRect/>
          </a:stretch>
        </p:blipFill>
        <p:spPr bwMode="auto">
          <a:xfrm>
            <a:off x="1752600" y="1555750"/>
            <a:ext cx="5715000" cy="4692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759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Annular Pancreas</a:t>
            </a:r>
            <a:endParaRPr lang="en-US" dirty="0"/>
          </a:p>
        </p:txBody>
      </p:sp>
      <p:sp>
        <p:nvSpPr>
          <p:cNvPr id="3075" name="Content Placeholder 1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pic>
        <p:nvPicPr>
          <p:cNvPr id="64514" name="Picture 2" descr="http://www.clinicalimagingscience.org/articles/2011/1/1/images/JClinImagingSci_2011_1_1_19_78528_u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787148"/>
            <a:ext cx="6503988" cy="46898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03357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</a:p>
        </p:txBody>
      </p:sp>
      <p:sp>
        <p:nvSpPr>
          <p:cNvPr id="717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3600" b="0" dirty="0" smtClean="0"/>
              <a:t>Patient presents with:</a:t>
            </a:r>
          </a:p>
        </p:txBody>
      </p:sp>
      <p:sp>
        <p:nvSpPr>
          <p:cNvPr id="717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2625725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Moderate to severe </a:t>
            </a:r>
            <a:r>
              <a:rPr lang="en-US" sz="3200" dirty="0" err="1" smtClean="0"/>
              <a:t>epigastric</a:t>
            </a:r>
            <a:r>
              <a:rPr lang="en-US" sz="3200" dirty="0" smtClean="0"/>
              <a:t> tenderness-constant </a:t>
            </a:r>
          </a:p>
          <a:p>
            <a:r>
              <a:rPr lang="en-US" sz="3200" dirty="0" smtClean="0"/>
              <a:t>Fever&amp; Distended abdomen</a:t>
            </a:r>
          </a:p>
          <a:p>
            <a:r>
              <a:rPr lang="en-US" sz="3200" dirty="0" smtClean="0"/>
              <a:t>Increased Amylase and Lipase</a:t>
            </a:r>
          </a:p>
          <a:p>
            <a:endParaRPr lang="en-US" sz="3200" dirty="0" smtClean="0"/>
          </a:p>
        </p:txBody>
      </p:sp>
      <p:pic>
        <p:nvPicPr>
          <p:cNvPr id="9" name="Picture 7" descr="http://www.stefajir.cz/files/Acute_Pancreatitis_Ultrasou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00200"/>
            <a:ext cx="3124200" cy="226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0" name="Picture 9" descr="http://pmj.bmj.com/content/79/937/606/F5.lar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8250" y="4114800"/>
            <a:ext cx="3162300" cy="2271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11" name="Picture 11" descr="http://t2.gstatic.com/images?q=tbn:ANd9GcRr_TB6ncyunXSMXJYgwFL_FZgFpGSQkzBnl3oQNLwO3dgueIvKuWlhvbt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3000" y="4856803"/>
            <a:ext cx="2484756" cy="1863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350750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http://www.top5plus5.com/Pseudocyst%20of%20the%20Pancreas_files/Pseudocysts%20Images_files/bpanc-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95400"/>
            <a:ext cx="31242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Pseudocyst</a:t>
            </a:r>
          </a:p>
        </p:txBody>
      </p:sp>
      <p:sp>
        <p:nvSpPr>
          <p:cNvPr id="10244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3200" smtClean="0"/>
              <a:t>Anechoic, complex, or loculated round or oval mass</a:t>
            </a:r>
          </a:p>
        </p:txBody>
      </p:sp>
      <p:pic>
        <p:nvPicPr>
          <p:cNvPr id="2" name="Picture 7" descr="pseudocyst 2"/>
          <p:cNvPicPr>
            <a:picLocks noChangeAspect="1" noChangeArrowheads="1"/>
          </p:cNvPicPr>
          <p:nvPr/>
        </p:nvPicPr>
        <p:blipFill>
          <a:blip r:embed="rId4"/>
          <a:srcRect l="17016" t="9864" r="22318"/>
          <a:stretch>
            <a:fillRect/>
          </a:stretch>
        </p:blipFill>
        <p:spPr bwMode="auto">
          <a:xfrm>
            <a:off x="762000" y="3962400"/>
            <a:ext cx="32766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5" name="Picture 5" descr="http://www.joplink.net/prev/200611/12_fig02a.jpg"/>
          <p:cNvPicPr>
            <a:picLocks noChangeAspect="1" noChangeArrowheads="1"/>
          </p:cNvPicPr>
          <p:nvPr/>
        </p:nvPicPr>
        <p:blipFill>
          <a:blip r:embed="rId5">
            <a:lum bright="20000"/>
          </a:blip>
          <a:srcRect l="29283" b="16024"/>
          <a:stretch>
            <a:fillRect/>
          </a:stretch>
        </p:blipFill>
        <p:spPr bwMode="auto">
          <a:xfrm>
            <a:off x="4648200" y="3429000"/>
            <a:ext cx="3810000" cy="304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838200" y="1371600"/>
            <a:ext cx="609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0248" name="TextBox 3"/>
          <p:cNvSpPr txBox="1">
            <a:spLocks noChangeArrowheads="1"/>
          </p:cNvSpPr>
          <p:nvPr/>
        </p:nvSpPr>
        <p:spPr bwMode="auto">
          <a:xfrm>
            <a:off x="838200" y="3962400"/>
            <a:ext cx="609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4724400" y="3429000"/>
            <a:ext cx="609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91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Abscess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Clinically presents with: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Fever</a:t>
            </a:r>
          </a:p>
          <a:p>
            <a:r>
              <a:rPr lang="en-US" dirty="0" smtClean="0"/>
              <a:t>Increased WBC</a:t>
            </a:r>
          </a:p>
          <a:p>
            <a:r>
              <a:rPr lang="en-US" dirty="0" smtClean="0"/>
              <a:t>Chills</a:t>
            </a:r>
          </a:p>
          <a:p>
            <a:r>
              <a:rPr lang="en-US" dirty="0" smtClean="0"/>
              <a:t>Tender abdomen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Sonographic Findings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Irregular thick walls</a:t>
            </a:r>
          </a:p>
          <a:p>
            <a:r>
              <a:rPr lang="en-US" dirty="0" smtClean="0"/>
              <a:t>Anechoic and hypoechoic complex mass</a:t>
            </a:r>
            <a:endParaRPr lang="en-US" dirty="0"/>
          </a:p>
        </p:txBody>
      </p:sp>
      <p:pic>
        <p:nvPicPr>
          <p:cNvPr id="13317" name="Picture 5" descr="http://www.biomedcentral.com/content/figures/1471-230X-3-1-1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 l="3749" t="6711" r="20000" b="14429"/>
          <a:stretch>
            <a:fillRect/>
          </a:stretch>
        </p:blipFill>
        <p:spPr bwMode="auto">
          <a:xfrm>
            <a:off x="4572000" y="3657600"/>
            <a:ext cx="3810000" cy="2667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894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Chronic Pancreatitis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Ultrasound: Diffuse or localized</a:t>
            </a:r>
          </a:p>
          <a:p>
            <a:pPr lvl="1"/>
            <a:r>
              <a:rPr lang="en-US" smtClean="0"/>
              <a:t>Increased echogenicity</a:t>
            </a:r>
          </a:p>
          <a:p>
            <a:pPr lvl="1"/>
            <a:r>
              <a:rPr lang="en-US" smtClean="0"/>
              <a:t>Irregular borders</a:t>
            </a:r>
          </a:p>
          <a:p>
            <a:pPr lvl="1"/>
            <a:r>
              <a:rPr lang="en-US" smtClean="0"/>
              <a:t>Dilated duct</a:t>
            </a:r>
          </a:p>
          <a:p>
            <a:pPr lvl="1"/>
            <a:r>
              <a:rPr lang="en-US" smtClean="0"/>
              <a:t>Ductal stone</a:t>
            </a:r>
          </a:p>
        </p:txBody>
      </p:sp>
      <p:pic>
        <p:nvPicPr>
          <p:cNvPr id="15364" name="Picture 5" descr="Image 30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17647" r="27757" b="28226"/>
          <a:stretch>
            <a:fillRect/>
          </a:stretch>
        </p:blipFill>
        <p:spPr bwMode="auto">
          <a:xfrm>
            <a:off x="2209800" y="4267200"/>
            <a:ext cx="30480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4" descr="http://www.stefajir.cz/files/Chronic_Pancreatitis_Ultrasoun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16400"/>
            <a:ext cx="30861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8" descr="http://download.imaging.consult.com/ic/images/S1933033208701186/gr13-midi.jpg"/>
          <p:cNvPicPr>
            <a:picLocks noChangeAspect="1" noChangeArrowheads="1"/>
          </p:cNvPicPr>
          <p:nvPr/>
        </p:nvPicPr>
        <p:blipFill>
          <a:blip r:embed="rId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1" r="6070" b="12840"/>
          <a:stretch>
            <a:fillRect/>
          </a:stretch>
        </p:blipFill>
        <p:spPr bwMode="auto">
          <a:xfrm>
            <a:off x="5662613" y="1295400"/>
            <a:ext cx="31765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4648200" y="4267200"/>
            <a:ext cx="6096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A</a:t>
            </a:r>
          </a:p>
        </p:txBody>
      </p:sp>
      <p:sp>
        <p:nvSpPr>
          <p:cNvPr id="15368" name="TextBox 3"/>
          <p:cNvSpPr txBox="1">
            <a:spLocks noChangeArrowheads="1"/>
          </p:cNvSpPr>
          <p:nvPr/>
        </p:nvSpPr>
        <p:spPr bwMode="auto">
          <a:xfrm>
            <a:off x="8305800" y="1295400"/>
            <a:ext cx="5334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B</a:t>
            </a:r>
          </a:p>
        </p:txBody>
      </p:sp>
      <p:sp>
        <p:nvSpPr>
          <p:cNvPr id="15369" name="TextBox 3"/>
          <p:cNvSpPr txBox="1">
            <a:spLocks noChangeArrowheads="1"/>
          </p:cNvSpPr>
          <p:nvPr/>
        </p:nvSpPr>
        <p:spPr bwMode="auto">
          <a:xfrm>
            <a:off x="8305800" y="4276725"/>
            <a:ext cx="4572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30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Acute Pancreatitis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18 years old female with abrupt onset of intense </a:t>
            </a:r>
            <a:r>
              <a:rPr lang="en-US" sz="2800" dirty="0" err="1" smtClean="0"/>
              <a:t>epigastric</a:t>
            </a:r>
            <a:r>
              <a:rPr lang="en-US" sz="2800" dirty="0" smtClean="0"/>
              <a:t> pain in morning, continuing throughout day.  On admission to emergency service ultrasound of the abdomen was immediately ordered.</a:t>
            </a:r>
            <a:br>
              <a:rPr lang="en-US" sz="2800" dirty="0" smtClean="0"/>
            </a:br>
            <a:r>
              <a:rPr lang="en-US" sz="2800" dirty="0" smtClean="0"/>
              <a:t>Free fluid was seen in the pouch of Morrison and in the </a:t>
            </a:r>
            <a:r>
              <a:rPr lang="en-US" sz="2800" dirty="0" err="1" smtClean="0"/>
              <a:t>paracolic</a:t>
            </a:r>
            <a:r>
              <a:rPr lang="en-US" sz="2800" dirty="0" smtClean="0"/>
              <a:t> gutters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89" t="38574" r="36618" b="37834"/>
          <a:stretch/>
        </p:blipFill>
        <p:spPr bwMode="auto">
          <a:xfrm>
            <a:off x="4267200" y="4026309"/>
            <a:ext cx="3376448" cy="239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Slate</Template>
  <TotalTime>796</TotalTime>
  <Words>344</Words>
  <Application>Microsoft Office PowerPoint</Application>
  <PresentationFormat>On-screen Show (4:3)</PresentationFormat>
  <Paragraphs>100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Pancreas Class Activity</vt:lpstr>
      <vt:lpstr>Pancreas</vt:lpstr>
      <vt:lpstr>Pancreas</vt:lpstr>
      <vt:lpstr>Annular Pancreas</vt:lpstr>
      <vt:lpstr>Acute Pancreatitis</vt:lpstr>
      <vt:lpstr>Pseudocyst</vt:lpstr>
      <vt:lpstr>Abscess </vt:lpstr>
      <vt:lpstr>Chronic Pancreatitis</vt:lpstr>
      <vt:lpstr>Acute Pancreatitis</vt:lpstr>
      <vt:lpstr>Insulinomas</vt:lpstr>
      <vt:lpstr>PowerPoint Presentation</vt:lpstr>
      <vt:lpstr>Case Study</vt:lpstr>
      <vt:lpstr>HMMMMM… What could this be….???? </vt:lpstr>
      <vt:lpstr>Chronic Pancreatitis</vt:lpstr>
      <vt:lpstr>Functional Islet Cell Tumor</vt:lpstr>
      <vt:lpstr>Adenocarcinoma</vt:lpstr>
    </vt:vector>
  </TitlesOfParts>
  <Company>Baptist College of Health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Pancreas Class Activity</dc:title>
  <dc:creator>BCHS User</dc:creator>
  <cp:lastModifiedBy>Default Image</cp:lastModifiedBy>
  <cp:revision>16</cp:revision>
  <dcterms:created xsi:type="dcterms:W3CDTF">2012-10-17T15:09:22Z</dcterms:created>
  <dcterms:modified xsi:type="dcterms:W3CDTF">2014-10-15T14:14:35Z</dcterms:modified>
</cp:coreProperties>
</file>