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2"/>
  </p:notesMasterIdLst>
  <p:sldIdLst>
    <p:sldId id="256" r:id="rId2"/>
    <p:sldId id="264" r:id="rId3"/>
    <p:sldId id="265" r:id="rId4"/>
    <p:sldId id="26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89" autoAdjust="0"/>
  </p:normalViewPr>
  <p:slideViewPr>
    <p:cSldViewPr>
      <p:cViewPr varScale="1">
        <p:scale>
          <a:sx n="72" d="100"/>
          <a:sy n="72" d="100"/>
        </p:scale>
        <p:origin x="-11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E116A-52FC-4EAB-98EA-22AE03D5319A}"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244CF-0663-4156-B13F-10B9D84F65BF}" type="slidenum">
              <a:rPr lang="en-US" smtClean="0"/>
              <a:t>‹#›</a:t>
            </a:fld>
            <a:endParaRPr lang="en-US"/>
          </a:p>
        </p:txBody>
      </p:sp>
    </p:spTree>
    <p:extLst>
      <p:ext uri="{BB962C8B-B14F-4D97-AF65-F5344CB8AC3E}">
        <p14:creationId xmlns:p14="http://schemas.microsoft.com/office/powerpoint/2010/main" val="93456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1</a:t>
            </a:fld>
            <a:endParaRPr lang="en-US"/>
          </a:p>
        </p:txBody>
      </p:sp>
    </p:spTree>
    <p:extLst>
      <p:ext uri="{BB962C8B-B14F-4D97-AF65-F5344CB8AC3E}">
        <p14:creationId xmlns:p14="http://schemas.microsoft.com/office/powerpoint/2010/main" val="42259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2</a:t>
            </a:fld>
            <a:endParaRPr lang="en-US"/>
          </a:p>
        </p:txBody>
      </p:sp>
    </p:spTree>
    <p:extLst>
      <p:ext uri="{BB962C8B-B14F-4D97-AF65-F5344CB8AC3E}">
        <p14:creationId xmlns:p14="http://schemas.microsoft.com/office/powerpoint/2010/main" val="235009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5</a:t>
            </a:fld>
            <a:endParaRPr lang="en-US"/>
          </a:p>
        </p:txBody>
      </p:sp>
    </p:spTree>
    <p:extLst>
      <p:ext uri="{BB962C8B-B14F-4D97-AF65-F5344CB8AC3E}">
        <p14:creationId xmlns:p14="http://schemas.microsoft.com/office/powerpoint/2010/main" val="264750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6</a:t>
            </a:fld>
            <a:endParaRPr lang="en-US"/>
          </a:p>
        </p:txBody>
      </p:sp>
    </p:spTree>
    <p:extLst>
      <p:ext uri="{BB962C8B-B14F-4D97-AF65-F5344CB8AC3E}">
        <p14:creationId xmlns:p14="http://schemas.microsoft.com/office/powerpoint/2010/main" val="358425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7</a:t>
            </a:fld>
            <a:endParaRPr lang="en-US"/>
          </a:p>
        </p:txBody>
      </p:sp>
    </p:spTree>
    <p:extLst>
      <p:ext uri="{BB962C8B-B14F-4D97-AF65-F5344CB8AC3E}">
        <p14:creationId xmlns:p14="http://schemas.microsoft.com/office/powerpoint/2010/main" val="291498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8</a:t>
            </a:fld>
            <a:endParaRPr lang="en-US"/>
          </a:p>
        </p:txBody>
      </p:sp>
    </p:spTree>
    <p:extLst>
      <p:ext uri="{BB962C8B-B14F-4D97-AF65-F5344CB8AC3E}">
        <p14:creationId xmlns:p14="http://schemas.microsoft.com/office/powerpoint/2010/main" val="130097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9</a:t>
            </a:fld>
            <a:endParaRPr lang="en-US"/>
          </a:p>
        </p:txBody>
      </p:sp>
    </p:spTree>
    <p:extLst>
      <p:ext uri="{BB962C8B-B14F-4D97-AF65-F5344CB8AC3E}">
        <p14:creationId xmlns:p14="http://schemas.microsoft.com/office/powerpoint/2010/main" val="250348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44CF-0663-4156-B13F-10B9D84F65BF}" type="slidenum">
              <a:rPr lang="en-US" smtClean="0"/>
              <a:t>10</a:t>
            </a:fld>
            <a:endParaRPr lang="en-US"/>
          </a:p>
        </p:txBody>
      </p:sp>
    </p:spTree>
    <p:extLst>
      <p:ext uri="{BB962C8B-B14F-4D97-AF65-F5344CB8AC3E}">
        <p14:creationId xmlns:p14="http://schemas.microsoft.com/office/powerpoint/2010/main" val="9003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11/24/2014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Spleen</a:t>
            </a:r>
            <a:endParaRPr lang="en-US" dirty="0"/>
          </a:p>
        </p:txBody>
      </p:sp>
    </p:spTree>
    <p:extLst>
      <p:ext uri="{BB962C8B-B14F-4D97-AF65-F5344CB8AC3E}">
        <p14:creationId xmlns:p14="http://schemas.microsoft.com/office/powerpoint/2010/main" val="560042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533400"/>
            <a:ext cx="7239000" cy="3474720"/>
          </a:xfrm>
        </p:spPr>
        <p:txBody>
          <a:bodyPr/>
          <a:lstStyle/>
          <a:p>
            <a:r>
              <a:rPr lang="en-US" dirty="0" smtClean="0"/>
              <a:t>A 56 year old woman presents with a history of pancreatic cancer.  Describe what is seen in this image of the spleen.  What is the most likely diagnosis?  What other pathology may cause multiple target or </a:t>
            </a:r>
            <a:r>
              <a:rPr lang="en-US" dirty="0" err="1" smtClean="0"/>
              <a:t>hypoechoic</a:t>
            </a:r>
            <a:r>
              <a:rPr lang="en-US" dirty="0" smtClean="0"/>
              <a:t> lesions in the spleen?</a:t>
            </a:r>
            <a:endParaRPr lang="en-US" dirty="0"/>
          </a:p>
        </p:txBody>
      </p:sp>
      <p:pic>
        <p:nvPicPr>
          <p:cNvPr id="6146" name="Picture 2" descr="C:\Users\e126602\Desktop\figure_8.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205" y="2590800"/>
            <a:ext cx="373819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5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6512511" cy="1143000"/>
          </a:xfrm>
        </p:spPr>
        <p:txBody>
          <a:bodyPr/>
          <a:lstStyle/>
          <a:p>
            <a:r>
              <a:rPr lang="en-US" dirty="0" smtClean="0"/>
              <a:t>Splenic Circulation</a:t>
            </a:r>
            <a:endParaRPr lang="en-US" dirty="0"/>
          </a:p>
        </p:txBody>
      </p:sp>
      <p:pic>
        <p:nvPicPr>
          <p:cNvPr id="7170" name="Picture 2" descr="C:\Users\e126602\Desktop\figure_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283" y="990599"/>
            <a:ext cx="6096000" cy="390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5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04242"/>
            <a:ext cx="6512511" cy="1143000"/>
          </a:xfrm>
        </p:spPr>
        <p:txBody>
          <a:bodyPr/>
          <a:lstStyle/>
          <a:p>
            <a:r>
              <a:rPr lang="en-US" dirty="0" smtClean="0"/>
              <a:t>Key Terms</a:t>
            </a:r>
            <a:endParaRPr lang="en-US" dirty="0"/>
          </a:p>
        </p:txBody>
      </p:sp>
      <p:sp>
        <p:nvSpPr>
          <p:cNvPr id="3" name="Content Placeholder 2"/>
          <p:cNvSpPr>
            <a:spLocks noGrp="1"/>
          </p:cNvSpPr>
          <p:nvPr>
            <p:ph sz="quarter" idx="13"/>
          </p:nvPr>
        </p:nvSpPr>
        <p:spPr>
          <a:xfrm>
            <a:off x="1143000" y="914400"/>
            <a:ext cx="7086600" cy="3764280"/>
          </a:xfrm>
        </p:spPr>
        <p:txBody>
          <a:bodyPr>
            <a:normAutofit lnSpcReduction="10000"/>
          </a:bodyPr>
          <a:lstStyle/>
          <a:p>
            <a:r>
              <a:rPr lang="en-US" dirty="0" smtClean="0"/>
              <a:t>Erythrocyte – RBC; contains hemoglobin and is responsible for transporting oxygen</a:t>
            </a:r>
          </a:p>
          <a:p>
            <a:r>
              <a:rPr lang="en-US" dirty="0" smtClean="0"/>
              <a:t>Erythropoiesis – process of RBC production; occurs in the fetal spleen from the 5</a:t>
            </a:r>
            <a:r>
              <a:rPr lang="en-US" baseline="30000" dirty="0" smtClean="0"/>
              <a:t>th</a:t>
            </a:r>
            <a:r>
              <a:rPr lang="en-US" dirty="0" smtClean="0"/>
              <a:t> to 6</a:t>
            </a:r>
            <a:r>
              <a:rPr lang="en-US" baseline="30000" dirty="0" smtClean="0"/>
              <a:t>th</a:t>
            </a:r>
            <a:r>
              <a:rPr lang="en-US" dirty="0" smtClean="0"/>
              <a:t> month of fetal life after which the bone marrow assumes the function</a:t>
            </a:r>
          </a:p>
          <a:p>
            <a:r>
              <a:rPr lang="en-US" dirty="0" smtClean="0"/>
              <a:t>Hematocrit – lab value of the % of blood volume made up of RBCs; can be low in cases of anemia, blood loss, and leukemia</a:t>
            </a:r>
          </a:p>
          <a:p>
            <a:r>
              <a:rPr lang="en-US" dirty="0" smtClean="0"/>
              <a:t>Infarct – tissue death caused by an interruption of the blood supply</a:t>
            </a:r>
            <a:endParaRPr lang="en-US" dirty="0"/>
          </a:p>
        </p:txBody>
      </p:sp>
    </p:spTree>
    <p:extLst>
      <p:ext uri="{BB962C8B-B14F-4D97-AF65-F5344CB8AC3E}">
        <p14:creationId xmlns:p14="http://schemas.microsoft.com/office/powerpoint/2010/main" val="166398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6512511" cy="1143000"/>
          </a:xfrm>
        </p:spPr>
        <p:txBody>
          <a:bodyPr/>
          <a:lstStyle/>
          <a:p>
            <a:r>
              <a:rPr lang="en-US" dirty="0" smtClean="0"/>
              <a:t>Key Terms</a:t>
            </a:r>
            <a:endParaRPr lang="en-US" dirty="0"/>
          </a:p>
        </p:txBody>
      </p:sp>
      <p:sp>
        <p:nvSpPr>
          <p:cNvPr id="3" name="Content Placeholder 2"/>
          <p:cNvSpPr>
            <a:spLocks noGrp="1"/>
          </p:cNvSpPr>
          <p:nvPr>
            <p:ph sz="quarter" idx="13"/>
          </p:nvPr>
        </p:nvSpPr>
        <p:spPr>
          <a:xfrm>
            <a:off x="1143000" y="914400"/>
            <a:ext cx="7010400" cy="3474720"/>
          </a:xfrm>
        </p:spPr>
        <p:txBody>
          <a:bodyPr/>
          <a:lstStyle/>
          <a:p>
            <a:r>
              <a:rPr lang="en-US" dirty="0" smtClean="0"/>
              <a:t>Leukocyte – WBC; its main function is to protect against and fight infection in the body</a:t>
            </a:r>
          </a:p>
          <a:p>
            <a:r>
              <a:rPr lang="en-US" dirty="0" smtClean="0"/>
              <a:t>Leukocytosis – elevated WBC count usually due to infection</a:t>
            </a:r>
          </a:p>
          <a:p>
            <a:r>
              <a:rPr lang="en-US" dirty="0" smtClean="0"/>
              <a:t>Leukopenia – decreased WBC count; can be a result of many factors including viral infection and leukemia</a:t>
            </a:r>
          </a:p>
          <a:p>
            <a:r>
              <a:rPr lang="en-US" dirty="0" smtClean="0"/>
              <a:t>Phagocytosis – process used by the red pulp to destroy old RBCs</a:t>
            </a:r>
            <a:endParaRPr lang="en-US" dirty="0"/>
          </a:p>
        </p:txBody>
      </p:sp>
    </p:spTree>
    <p:extLst>
      <p:ext uri="{BB962C8B-B14F-4D97-AF65-F5344CB8AC3E}">
        <p14:creationId xmlns:p14="http://schemas.microsoft.com/office/powerpoint/2010/main" val="331377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143000" y="731520"/>
            <a:ext cx="7086600" cy="3474720"/>
          </a:xfrm>
        </p:spPr>
        <p:txBody>
          <a:bodyPr/>
          <a:lstStyle/>
          <a:p>
            <a:r>
              <a:rPr lang="en-US" dirty="0" smtClean="0"/>
              <a:t>What structure is the arrow pointing to in this image?  What is the significance of this structure?</a:t>
            </a:r>
            <a:endParaRPr lang="en-US" dirty="0"/>
          </a:p>
        </p:txBody>
      </p:sp>
      <p:pic>
        <p:nvPicPr>
          <p:cNvPr id="1026" name="Picture 2" descr="C:\Users\e126602\Desktop\figure_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61" b="6055"/>
          <a:stretch/>
        </p:blipFill>
        <p:spPr bwMode="auto">
          <a:xfrm>
            <a:off x="2362200" y="1793240"/>
            <a:ext cx="4283968" cy="359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4578"/>
      </p:ext>
    </p:extLst>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381000"/>
            <a:ext cx="7162800" cy="3474720"/>
          </a:xfrm>
        </p:spPr>
        <p:txBody>
          <a:bodyPr/>
          <a:lstStyle/>
          <a:p>
            <a:r>
              <a:rPr lang="en-US" dirty="0" smtClean="0"/>
              <a:t>A 10 year old girl presents for a sonogram of the spleen following a bicycle accident.  Describe what is seen in this sagittal image of the spleen.  What is the most likely diagnosis?  What other areas in the abdomen will you evaluate based on these finding?  Which lab value may be associated with this finding?</a:t>
            </a:r>
            <a:endParaRPr lang="en-US" dirty="0"/>
          </a:p>
        </p:txBody>
      </p:sp>
      <p:pic>
        <p:nvPicPr>
          <p:cNvPr id="2050" name="Picture 2" descr="C:\Users\e126602\Desktop\figure_8.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87" t="7102" b="6158"/>
          <a:stretch/>
        </p:blipFill>
        <p:spPr bwMode="auto">
          <a:xfrm>
            <a:off x="2819399" y="2590800"/>
            <a:ext cx="383875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0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457200"/>
            <a:ext cx="7162800" cy="3474720"/>
          </a:xfrm>
        </p:spPr>
        <p:txBody>
          <a:bodyPr/>
          <a:lstStyle/>
          <a:p>
            <a:r>
              <a:rPr lang="en-US" dirty="0" smtClean="0"/>
              <a:t>A 12 year old patient with a history of sickle cell disease present in a sickle cell crisis with severe LUQ pain.  Describe what is seen in this image of the spleen.  What is the most likely diagnosis?</a:t>
            </a:r>
            <a:endParaRPr lang="en-US" dirty="0"/>
          </a:p>
        </p:txBody>
      </p:sp>
      <p:pic>
        <p:nvPicPr>
          <p:cNvPr id="3074" name="Picture 2" descr="C:\Users\e126602\Desktop\figure_8.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38" b="5312"/>
          <a:stretch/>
        </p:blipFill>
        <p:spPr bwMode="auto">
          <a:xfrm>
            <a:off x="2895600" y="2057400"/>
            <a:ext cx="328420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2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239000" cy="3474720"/>
          </a:xfrm>
        </p:spPr>
        <p:txBody>
          <a:bodyPr/>
          <a:lstStyle/>
          <a:p>
            <a:r>
              <a:rPr lang="en-US" dirty="0" smtClean="0"/>
              <a:t>Describe what is seen in this image of the spleen.  List 3 of the most common causes of this splenic pathology.</a:t>
            </a:r>
            <a:endParaRPr lang="en-US" dirty="0"/>
          </a:p>
        </p:txBody>
      </p:sp>
      <p:pic>
        <p:nvPicPr>
          <p:cNvPr id="4098" name="Picture 2" descr="C:\Users\e126602\Desktop\figure_8.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33600"/>
            <a:ext cx="4495800" cy="326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9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381000"/>
            <a:ext cx="7315200" cy="3474720"/>
          </a:xfrm>
        </p:spPr>
        <p:txBody>
          <a:bodyPr/>
          <a:lstStyle/>
          <a:p>
            <a:r>
              <a:rPr lang="en-US" dirty="0" smtClean="0"/>
              <a:t>A 47 year old man presents for an abdominal sonogram with a history of chronic alcohol abuse and cirrhosis.  What pathology is seen in this image of the spleen?  What is the normal measurement of the spleen?  Why does the spleen enlarge in cases of cirrhosis?  You are asked to evaluate the splenic hilum with color Doppler.  What are you looking for?</a:t>
            </a:r>
            <a:endParaRPr lang="en-US" dirty="0"/>
          </a:p>
        </p:txBody>
      </p:sp>
      <p:pic>
        <p:nvPicPr>
          <p:cNvPr id="5122" name="Picture 2" descr="C:\Users\e126602\Desktop\figure_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62" b="53604"/>
          <a:stretch/>
        </p:blipFill>
        <p:spPr bwMode="auto">
          <a:xfrm>
            <a:off x="3048000" y="2971800"/>
            <a:ext cx="313473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5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81</TotalTime>
  <Words>409</Words>
  <Application>Microsoft Office PowerPoint</Application>
  <PresentationFormat>On-screen Show (4:3)</PresentationFormat>
  <Paragraphs>26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Slipstream</vt:lpstr>
      <vt:lpstr>The Spleen</vt:lpstr>
      <vt:lpstr>Splenic Circulation</vt:lpstr>
      <vt:lpstr>Key Terms</vt:lpstr>
      <vt:lpstr>Key Terms</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Image</dc:creator>
  <cp:lastModifiedBy>Default Image</cp:lastModifiedBy>
  <cp:revision>9</cp:revision>
  <dcterms:created xsi:type="dcterms:W3CDTF">2014-11-24T15:42:37Z</dcterms:created>
  <dcterms:modified xsi:type="dcterms:W3CDTF">2014-11-24T17:03:40Z</dcterms:modified>
</cp:coreProperties>
</file>