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5" r:id="rId2"/>
  </p:sldMasterIdLst>
  <p:notesMasterIdLst>
    <p:notesMasterId r:id="rId17"/>
  </p:notesMasterIdLst>
  <p:handoutMasterIdLst>
    <p:handoutMasterId r:id="rId18"/>
  </p:handoutMasterIdLst>
  <p:sldIdLst>
    <p:sldId id="286" r:id="rId3"/>
    <p:sldId id="272" r:id="rId4"/>
    <p:sldId id="273" r:id="rId5"/>
    <p:sldId id="276" r:id="rId6"/>
    <p:sldId id="274" r:id="rId7"/>
    <p:sldId id="277" r:id="rId8"/>
    <p:sldId id="280" r:id="rId9"/>
    <p:sldId id="278" r:id="rId10"/>
    <p:sldId id="282" r:id="rId11"/>
    <p:sldId id="279" r:id="rId12"/>
    <p:sldId id="281" r:id="rId13"/>
    <p:sldId id="283" r:id="rId14"/>
    <p:sldId id="284" r:id="rId15"/>
    <p:sldId id="285" r:id="rId1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44" autoAdjust="0"/>
    <p:restoredTop sz="55114" autoAdjust="0"/>
  </p:normalViewPr>
  <p:slideViewPr>
    <p:cSldViewPr>
      <p:cViewPr varScale="1">
        <p:scale>
          <a:sx n="47" d="100"/>
          <a:sy n="47" d="100"/>
        </p:scale>
        <p:origin x="-233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1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7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7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9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3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9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1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12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6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8F67D422-08A8-451B-9A67-21962FC4B660}" type="datetimeFigureOut">
              <a:rPr lang="en-US" sz="1100" smtClean="0"/>
              <a:pPr algn="r"/>
              <a:t>11/4/2014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hyperlink" Target="http://www.ajronline.org/cgi/content/full/188/5/1380/FIG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Urinary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Anatomy/ </a:t>
            </a:r>
            <a:r>
              <a:rPr lang="en-US" dirty="0" err="1" smtClean="0"/>
              <a:t>Sonographic</a:t>
            </a:r>
            <a:r>
              <a:rPr lang="en-US" dirty="0" smtClean="0"/>
              <a:t> Appearance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81200"/>
            <a:ext cx="74676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renal ___________ extends from the renal capsule to the bases of the renal _____________ and the spaces between them.  The renal or ____________ pyramids are visualized </a:t>
            </a:r>
            <a:r>
              <a:rPr lang="en-US" dirty="0" err="1" smtClean="0"/>
              <a:t>sonographically</a:t>
            </a:r>
            <a:r>
              <a:rPr lang="en-US" dirty="0" smtClean="0"/>
              <a:t> as </a:t>
            </a:r>
            <a:r>
              <a:rPr lang="en-US" dirty="0" err="1" smtClean="0"/>
              <a:t>hypoechoic</a:t>
            </a:r>
            <a:r>
              <a:rPr lang="en-US" dirty="0" smtClean="0"/>
              <a:t>, triangular structures deep to the _____________.</a:t>
            </a:r>
          </a:p>
          <a:p>
            <a:r>
              <a:rPr lang="en-US" dirty="0" smtClean="0"/>
              <a:t>In a normal adult, the renal cortex is _____________ to the liver or ___________ parenchyma.  In neonates, the renal cortex is ____________ or _____________ to the liver parenchyma.</a:t>
            </a:r>
          </a:p>
          <a:p>
            <a:r>
              <a:rPr lang="en-US" dirty="0" smtClean="0"/>
              <a:t>The cortex in an adult should measure greater than _________ in thickness over the pyramids.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main function of the kidneys is to remove ____________ from the _______________ and regulate the _______________ and _____________ content of the blood.</a:t>
            </a:r>
          </a:p>
          <a:p>
            <a:r>
              <a:rPr lang="en-US" dirty="0" smtClean="0"/>
              <a:t>The nephron functions to control blood ___________ and __________ by removing selected amounts of water and solutes, helping to regulate blood __________, and removing _________ ____________ from the blood.</a:t>
            </a:r>
          </a:p>
          <a:p>
            <a:r>
              <a:rPr lang="en-US" dirty="0" smtClean="0"/>
              <a:t>____________, ______________, and _________ __________ are used to evaluate renal function along with the urinalysis, which can detect the presence of __________, ___________, ___________, and 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Hydronephrosis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Hydronephrosis</a:t>
            </a:r>
            <a:r>
              <a:rPr lang="en-US" dirty="0" smtClean="0"/>
              <a:t> is a ____________ of the renal ___________ and ___________ caused by _________ _________.  </a:t>
            </a:r>
            <a:endParaRPr lang="en-US" dirty="0"/>
          </a:p>
          <a:p>
            <a:r>
              <a:rPr lang="en-US" dirty="0" err="1" smtClean="0"/>
              <a:t>Hydronephrosis</a:t>
            </a:r>
            <a:r>
              <a:rPr lang="en-US" dirty="0" smtClean="0"/>
              <a:t> makes kidneys susceptible to ___________, ___________ __________, and ___________.</a:t>
            </a:r>
          </a:p>
          <a:p>
            <a:r>
              <a:rPr lang="en-US" dirty="0" err="1" smtClean="0"/>
              <a:t>Hydronephrosis</a:t>
            </a:r>
            <a:r>
              <a:rPr lang="en-US" dirty="0" smtClean="0"/>
              <a:t> commonly occurs in ___________ patients, is more common on the ___________ side, and resolves after _____________.</a:t>
            </a:r>
          </a:p>
          <a:p>
            <a:endParaRPr lang="en-US" dirty="0"/>
          </a:p>
        </p:txBody>
      </p:sp>
      <p:pic>
        <p:nvPicPr>
          <p:cNvPr id="4098" name="Picture 2" descr="C:\Users\e126602\Desktop\figure_10.23_(continued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5711"/>
          <a:stretch/>
        </p:blipFill>
        <p:spPr bwMode="auto">
          <a:xfrm>
            <a:off x="152400" y="4894432"/>
            <a:ext cx="2895600" cy="19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126602\Desktop\figure_10.23_(continued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2295"/>
          <a:stretch/>
        </p:blipFill>
        <p:spPr bwMode="auto">
          <a:xfrm>
            <a:off x="6172200" y="4816414"/>
            <a:ext cx="2583640" cy="19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ydro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838291"/>
            <a:ext cx="2487633" cy="195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7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Lithiasis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8461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Causes </a:t>
            </a:r>
          </a:p>
          <a:p>
            <a:r>
              <a:rPr lang="en-US" dirty="0" smtClean="0"/>
              <a:t>Clinical symptoms</a:t>
            </a:r>
          </a:p>
          <a:p>
            <a:r>
              <a:rPr lang="en-US" dirty="0" err="1" smtClean="0"/>
              <a:t>Sonographic</a:t>
            </a:r>
            <a:r>
              <a:rPr lang="en-US" dirty="0" smtClean="0"/>
              <a:t> appearance</a:t>
            </a:r>
          </a:p>
          <a:p>
            <a:r>
              <a:rPr lang="en-US" dirty="0" smtClean="0"/>
              <a:t>Nephrolithiasis</a:t>
            </a:r>
          </a:p>
          <a:p>
            <a:r>
              <a:rPr lang="en-US" dirty="0" err="1" smtClean="0"/>
              <a:t>Urolithiasis</a:t>
            </a:r>
            <a:endParaRPr lang="en-US" dirty="0" smtClean="0"/>
          </a:p>
          <a:p>
            <a:r>
              <a:rPr lang="en-US" dirty="0" smtClean="0"/>
              <a:t>Bladder calculi</a:t>
            </a:r>
          </a:p>
          <a:p>
            <a:r>
              <a:rPr lang="en-US" dirty="0" err="1" smtClean="0"/>
              <a:t>Nephrocalcinosis</a:t>
            </a:r>
            <a:endParaRPr lang="en-US" dirty="0" smtClean="0"/>
          </a:p>
          <a:p>
            <a:pPr lvl="1"/>
            <a:r>
              <a:rPr lang="en-US" dirty="0" smtClean="0"/>
              <a:t>Cortical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edullary</a:t>
            </a:r>
          </a:p>
        </p:txBody>
      </p:sp>
      <p:pic>
        <p:nvPicPr>
          <p:cNvPr id="1026" name="Picture 2" descr="C:\Users\e126602\Desktop\figure_10.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0" b="9455"/>
          <a:stretch/>
        </p:blipFill>
        <p:spPr bwMode="auto">
          <a:xfrm>
            <a:off x="5262463" y="4224387"/>
            <a:ext cx="3263403" cy="25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onoworld.com/Sonoworld/Img/Case/240/M_Case240_1_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5575" y="1668002"/>
            <a:ext cx="3111002" cy="2426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4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Upper urinary tract infections are usually the result of spread of _________ along the __________ from a __________ infection.</a:t>
            </a:r>
          </a:p>
          <a:p>
            <a:r>
              <a:rPr lang="en-US" dirty="0" smtClean="0"/>
              <a:t>Acute, chronic, emphysematous, and </a:t>
            </a:r>
            <a:r>
              <a:rPr lang="en-US" dirty="0" err="1"/>
              <a:t>x</a:t>
            </a:r>
            <a:r>
              <a:rPr lang="en-US" dirty="0" err="1" smtClean="0"/>
              <a:t>anthogranulomatous</a:t>
            </a:r>
            <a:r>
              <a:rPr lang="en-US" dirty="0" smtClean="0"/>
              <a:t> pyelonephritis</a:t>
            </a:r>
          </a:p>
          <a:p>
            <a:r>
              <a:rPr lang="en-US" dirty="0" smtClean="0"/>
              <a:t>Fungal infections</a:t>
            </a:r>
          </a:p>
          <a:p>
            <a:r>
              <a:rPr lang="en-US" dirty="0" err="1" smtClean="0"/>
              <a:t>Schistosomiasis</a:t>
            </a:r>
            <a:endParaRPr lang="en-US" dirty="0" smtClean="0"/>
          </a:p>
          <a:p>
            <a:r>
              <a:rPr lang="en-US" dirty="0" smtClean="0"/>
              <a:t>Tuberculosis</a:t>
            </a:r>
          </a:p>
          <a:p>
            <a:r>
              <a:rPr lang="en-US" dirty="0" err="1" smtClean="0"/>
              <a:t>Malakoplakia</a:t>
            </a:r>
            <a:endParaRPr lang="en-US" dirty="0" smtClean="0"/>
          </a:p>
          <a:p>
            <a:r>
              <a:rPr lang="en-US" dirty="0" smtClean="0"/>
              <a:t>Cystitis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21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Renal Anatomy</a:t>
            </a:r>
            <a:endParaRPr lang="en-US" dirty="0"/>
          </a:p>
        </p:txBody>
      </p:sp>
      <p:pic>
        <p:nvPicPr>
          <p:cNvPr id="1026" name="Picture 2" descr="C:\Users\e126602\Desktop\figure_10.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74"/>
          <a:stretch/>
        </p:blipFill>
        <p:spPr bwMode="auto">
          <a:xfrm>
            <a:off x="2084614" y="1658299"/>
            <a:ext cx="5067300" cy="51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and Female Pelvis</a:t>
            </a:r>
            <a:endParaRPr lang="en-US" dirty="0"/>
          </a:p>
        </p:txBody>
      </p:sp>
      <p:pic>
        <p:nvPicPr>
          <p:cNvPr id="2052" name="Picture 4" descr="C:\Users\e126602\Desktop\figure_11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4"/>
          <a:stretch/>
        </p:blipFill>
        <p:spPr bwMode="auto">
          <a:xfrm>
            <a:off x="4720920" y="3255033"/>
            <a:ext cx="4423080" cy="35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126602\Desktop\figure_11.1_(continued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6"/>
          <a:stretch/>
        </p:blipFill>
        <p:spPr bwMode="auto">
          <a:xfrm>
            <a:off x="104974" y="1524000"/>
            <a:ext cx="461594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embryological development, three pairs of kidneys are formed at successive intervals: </a:t>
            </a:r>
            <a:r>
              <a:rPr lang="en-US" dirty="0" smtClean="0"/>
              <a:t>the _____________, the _______________, and the _________________ and _______________ ducts.</a:t>
            </a:r>
          </a:p>
          <a:p>
            <a:r>
              <a:rPr lang="en-US" dirty="0" smtClean="0"/>
              <a:t>In the male, the _______________ duct persists and develops into the male _____________, the ______________ ______________, and the ejaculatory duct.</a:t>
            </a:r>
          </a:p>
          <a:p>
            <a:r>
              <a:rPr lang="en-US" dirty="0" smtClean="0"/>
              <a:t>In the female, the </a:t>
            </a:r>
            <a:r>
              <a:rPr lang="en-US" dirty="0" err="1" smtClean="0"/>
              <a:t>mesonephric</a:t>
            </a:r>
            <a:r>
              <a:rPr lang="en-US" dirty="0" smtClean="0"/>
              <a:t> duct develops into the _____________ duct, which develops into the ____________ and _______________.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905000"/>
            <a:ext cx="7467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urinary system is made up of two ____________, two _____________, the _____________ _____________, and the ______________.</a:t>
            </a:r>
          </a:p>
          <a:p>
            <a:r>
              <a:rPr lang="en-US" dirty="0" smtClean="0"/>
              <a:t>The kidneys are located in the _______________ cavity.</a:t>
            </a:r>
          </a:p>
          <a:p>
            <a:r>
              <a:rPr lang="en-US" dirty="0" smtClean="0"/>
              <a:t>At the renal </a:t>
            </a:r>
            <a:r>
              <a:rPr lang="en-US" dirty="0" err="1" smtClean="0"/>
              <a:t>hilus</a:t>
            </a:r>
            <a:r>
              <a:rPr lang="en-US" dirty="0" smtClean="0"/>
              <a:t>, the renal ______________ and renal ____________, ______________, nerves, and the ____________ enter or exit the kidney.</a:t>
            </a:r>
          </a:p>
          <a:p>
            <a:r>
              <a:rPr lang="en-US" dirty="0" smtClean="0"/>
              <a:t>The kidney is surrounded by three layers of supportive tissues: the innermost fibrous ____________ _____________, which protects against _____________ and _____________; the middle layer, called the ____________ capsule; and the outermost layer, called ______________ fascia.</a:t>
            </a:r>
          </a:p>
        </p:txBody>
      </p:sp>
    </p:spTree>
    <p:extLst>
      <p:ext uri="{BB962C8B-B14F-4D97-AF65-F5344CB8AC3E}">
        <p14:creationId xmlns:p14="http://schemas.microsoft.com/office/powerpoint/2010/main" val="23478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05000"/>
            <a:ext cx="7467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right kidney is located _____________ than the left due to the presence of the _____________.</a:t>
            </a:r>
          </a:p>
          <a:p>
            <a:r>
              <a:rPr lang="en-US" dirty="0" smtClean="0"/>
              <a:t>The length of the kidneys should be within _______ cm of each other.</a:t>
            </a:r>
          </a:p>
          <a:p>
            <a:r>
              <a:rPr lang="en-US" dirty="0" smtClean="0"/>
              <a:t>The calyces collect urine and join together to empty into the ___________ ___________, which is continuous with the _____________ _____________.</a:t>
            </a:r>
          </a:p>
          <a:p>
            <a:r>
              <a:rPr lang="en-US" dirty="0" smtClean="0"/>
              <a:t>The renal arteries arise from the lateral aspects of the ___________ just inferior to the ____________.  The ___________ renal artery is longer than the _____________ and passes _______________ to the IVC.</a:t>
            </a:r>
          </a:p>
          <a:p>
            <a:r>
              <a:rPr lang="en-US" dirty="0" smtClean="0"/>
              <a:t>The renal veins exit the ___________ ___________ and empty into the lateral aspects of the ____________.  The __________ renal vein crosses _____________ to the aorta and ___________ to the SMA before entering the 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lower urinary tract consists of the ____________, ___________, and _____________.</a:t>
            </a:r>
          </a:p>
          <a:p>
            <a:r>
              <a:rPr lang="en-US" dirty="0" smtClean="0"/>
              <a:t>On transverse sections, the shape of the bladder anteriorly is ____________, whereas more posteriorly, the shape is _____________.  On sagittal sections, the bladder shape is more ______________.</a:t>
            </a:r>
          </a:p>
          <a:p>
            <a:r>
              <a:rPr lang="en-US" dirty="0" smtClean="0"/>
              <a:t>The ___________ is located on the floor of the bladder and contains __________ openings for the ________ _________ and the __________.  Color Doppler of the __________ can be used to visualize ___________ ____________.</a:t>
            </a:r>
          </a:p>
          <a:p>
            <a:r>
              <a:rPr lang="en-US" dirty="0" smtClean="0"/>
              <a:t>If the ureters are dilated, they can be visualized as round structures _____________ to the urinary bladder in the _____________ plane.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 Variants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Dromedary hump</a:t>
            </a:r>
          </a:p>
          <a:p>
            <a:r>
              <a:rPr lang="en-US" dirty="0" smtClean="0"/>
              <a:t>Hypertrophied column of </a:t>
            </a:r>
            <a:r>
              <a:rPr lang="en-US" dirty="0" err="1" smtClean="0"/>
              <a:t>Bertin</a:t>
            </a:r>
            <a:endParaRPr lang="en-US" dirty="0" smtClean="0"/>
          </a:p>
          <a:p>
            <a:r>
              <a:rPr lang="en-US" dirty="0" err="1"/>
              <a:t>Extrarenal</a:t>
            </a:r>
            <a:r>
              <a:rPr lang="en-US" dirty="0"/>
              <a:t> </a:t>
            </a:r>
            <a:r>
              <a:rPr lang="en-US" dirty="0" smtClean="0"/>
              <a:t>pelvis</a:t>
            </a:r>
          </a:p>
          <a:p>
            <a:r>
              <a:rPr lang="en-US" dirty="0" smtClean="0"/>
              <a:t>Junctional cortical defect</a:t>
            </a:r>
            <a:endParaRPr lang="en-US" dirty="0"/>
          </a:p>
          <a:p>
            <a:r>
              <a:rPr lang="en-US" dirty="0" smtClean="0"/>
              <a:t>Renal sinus </a:t>
            </a:r>
            <a:r>
              <a:rPr lang="en-US" dirty="0" err="1" smtClean="0"/>
              <a:t>lipomatosis</a:t>
            </a:r>
            <a:endParaRPr lang="en-US" dirty="0" smtClean="0"/>
          </a:p>
        </p:txBody>
      </p:sp>
      <p:pic>
        <p:nvPicPr>
          <p:cNvPr id="3074" name="Picture 2" descr="C:\Users\e126602\Desktop\figure_10.4_(continued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46571" b="6533"/>
          <a:stretch/>
        </p:blipFill>
        <p:spPr bwMode="auto">
          <a:xfrm>
            <a:off x="6449497" y="3505199"/>
            <a:ext cx="2567788" cy="2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126602\Desktop\figure_10.4_(continued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5" b="57309"/>
          <a:stretch/>
        </p:blipFill>
        <p:spPr bwMode="auto">
          <a:xfrm>
            <a:off x="6460382" y="533400"/>
            <a:ext cx="2556903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126602\Desktop\figure_10.4_(continued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40" b="57417"/>
          <a:stretch/>
        </p:blipFill>
        <p:spPr bwMode="auto">
          <a:xfrm>
            <a:off x="381000" y="4038600"/>
            <a:ext cx="2530308" cy="21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ig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3" y="4419600"/>
            <a:ext cx="2884426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3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Hypoplasia</a:t>
            </a:r>
          </a:p>
          <a:p>
            <a:r>
              <a:rPr lang="en-US" dirty="0" smtClean="0"/>
              <a:t>Unilateral agenesis</a:t>
            </a:r>
          </a:p>
          <a:p>
            <a:r>
              <a:rPr lang="en-US" dirty="0" smtClean="0"/>
              <a:t>Bilateral agenesis</a:t>
            </a:r>
          </a:p>
          <a:p>
            <a:r>
              <a:rPr lang="en-US" dirty="0" smtClean="0"/>
              <a:t>Duplicated collecting system</a:t>
            </a:r>
          </a:p>
          <a:p>
            <a:r>
              <a:rPr lang="en-US" dirty="0" smtClean="0"/>
              <a:t>Ectopic kidney</a:t>
            </a:r>
          </a:p>
          <a:p>
            <a:r>
              <a:rPr lang="en-US" dirty="0" smtClean="0"/>
              <a:t>Horseshoe kidney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Bladder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Duplication</a:t>
            </a:r>
          </a:p>
          <a:p>
            <a:r>
              <a:rPr lang="en-US" dirty="0" smtClean="0"/>
              <a:t>Agenesis</a:t>
            </a:r>
          </a:p>
          <a:p>
            <a:r>
              <a:rPr lang="en-US" dirty="0" err="1" smtClean="0"/>
              <a:t>Exstrophy</a:t>
            </a:r>
            <a:endParaRPr lang="en-US" dirty="0" smtClean="0"/>
          </a:p>
          <a:p>
            <a:r>
              <a:rPr lang="en-US" dirty="0" smtClean="0"/>
              <a:t>Diverticula</a:t>
            </a:r>
          </a:p>
          <a:p>
            <a:r>
              <a:rPr lang="en-US" dirty="0" smtClean="0"/>
              <a:t>Ectopic ureter</a:t>
            </a:r>
          </a:p>
          <a:p>
            <a:r>
              <a:rPr lang="en-US" dirty="0" err="1" smtClean="0"/>
              <a:t>Ureterocele</a:t>
            </a:r>
            <a:endParaRPr lang="en-US" dirty="0" smtClean="0"/>
          </a:p>
          <a:p>
            <a:r>
              <a:rPr lang="en-US" dirty="0" smtClean="0"/>
              <a:t>Posterior urethral valve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iz Sh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704</Words>
  <Application>Microsoft Office PowerPoint</Application>
  <PresentationFormat>On-screen Show (4:3)</PresentationFormat>
  <Paragraphs>90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Quiz Show</vt:lpstr>
      <vt:lpstr>Decatur</vt:lpstr>
      <vt:lpstr>The Urinary System</vt:lpstr>
      <vt:lpstr>Renal Anatomy</vt:lpstr>
      <vt:lpstr>Male and Female Pelvis</vt:lpstr>
      <vt:lpstr>Embryology</vt:lpstr>
      <vt:lpstr>Anatomy</vt:lpstr>
      <vt:lpstr>Anatomy</vt:lpstr>
      <vt:lpstr>Anatomy</vt:lpstr>
      <vt:lpstr>Anatomic Variants</vt:lpstr>
      <vt:lpstr>Congenital Anomalies</vt:lpstr>
      <vt:lpstr>Anatomy/ Sonographic Appearance</vt:lpstr>
      <vt:lpstr>Physiology</vt:lpstr>
      <vt:lpstr>Hydronephrosis</vt:lpstr>
      <vt:lpstr>Lithiasis</vt:lpstr>
      <vt:lpstr>Infections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2014-11-03T20:03:49Z</dcterms:created>
  <dcterms:modified xsi:type="dcterms:W3CDTF">2014-11-04T15:00:07Z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