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58" r:id="rId4"/>
    <p:sldId id="259" r:id="rId5"/>
    <p:sldId id="260" r:id="rId6"/>
    <p:sldId id="261" r:id="rId7"/>
    <p:sldId id="262" r:id="rId8"/>
    <p:sldId id="279" r:id="rId9"/>
    <p:sldId id="263" r:id="rId10"/>
    <p:sldId id="264" r:id="rId11"/>
    <p:sldId id="265" r:id="rId12"/>
    <p:sldId id="267" r:id="rId13"/>
    <p:sldId id="268" r:id="rId14"/>
    <p:sldId id="266" r:id="rId15"/>
    <p:sldId id="273" r:id="rId16"/>
    <p:sldId id="269" r:id="rId17"/>
    <p:sldId id="270" r:id="rId18"/>
    <p:sldId id="274" r:id="rId19"/>
    <p:sldId id="271" r:id="rId20"/>
    <p:sldId id="272" r:id="rId21"/>
    <p:sldId id="275" r:id="rId22"/>
    <p:sldId id="276" r:id="rId23"/>
    <p:sldId id="277" r:id="rId24"/>
    <p:sldId id="27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68" autoAdjust="0"/>
  </p:normalViewPr>
  <p:slideViewPr>
    <p:cSldViewPr>
      <p:cViewPr varScale="1">
        <p:scale>
          <a:sx n="54" d="100"/>
          <a:sy n="54" d="100"/>
        </p:scale>
        <p:origin x="113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BE92A8-DFAF-45D3-A67D-4BFC0B7E3494}" type="datetimeFigureOut">
              <a:rPr lang="en-US" smtClean="0"/>
              <a:t>11/11/2016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4173A9-9096-4288-90E2-152A0EB7EAE7}" type="slidenum">
              <a:rPr lang="en-US" smtClean="0"/>
              <a:t>‹#›</a:t>
            </a:fld>
            <a:endParaRPr lang="en-US"/>
          </a:p>
        </p:txBody>
      </p:sp>
    </p:spTree>
    <p:extLst>
      <p:ext uri="{BB962C8B-B14F-4D97-AF65-F5344CB8AC3E}">
        <p14:creationId xmlns:p14="http://schemas.microsoft.com/office/powerpoint/2010/main" val="348449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2</a:t>
            </a:fld>
            <a:endParaRPr lang="en-US"/>
          </a:p>
        </p:txBody>
      </p:sp>
    </p:spTree>
    <p:extLst>
      <p:ext uri="{BB962C8B-B14F-4D97-AF65-F5344CB8AC3E}">
        <p14:creationId xmlns:p14="http://schemas.microsoft.com/office/powerpoint/2010/main" val="3587941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11</a:t>
            </a:fld>
            <a:endParaRPr lang="en-US"/>
          </a:p>
        </p:txBody>
      </p:sp>
    </p:spTree>
    <p:extLst>
      <p:ext uri="{BB962C8B-B14F-4D97-AF65-F5344CB8AC3E}">
        <p14:creationId xmlns:p14="http://schemas.microsoft.com/office/powerpoint/2010/main" val="2600535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12</a:t>
            </a:fld>
            <a:endParaRPr lang="en-US"/>
          </a:p>
        </p:txBody>
      </p:sp>
    </p:spTree>
    <p:extLst>
      <p:ext uri="{BB962C8B-B14F-4D97-AF65-F5344CB8AC3E}">
        <p14:creationId xmlns:p14="http://schemas.microsoft.com/office/powerpoint/2010/main" val="3227239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13</a:t>
            </a:fld>
            <a:endParaRPr lang="en-US"/>
          </a:p>
        </p:txBody>
      </p:sp>
    </p:spTree>
    <p:extLst>
      <p:ext uri="{BB962C8B-B14F-4D97-AF65-F5344CB8AC3E}">
        <p14:creationId xmlns:p14="http://schemas.microsoft.com/office/powerpoint/2010/main" val="3512696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14</a:t>
            </a:fld>
            <a:endParaRPr lang="en-US"/>
          </a:p>
        </p:txBody>
      </p:sp>
    </p:spTree>
    <p:extLst>
      <p:ext uri="{BB962C8B-B14F-4D97-AF65-F5344CB8AC3E}">
        <p14:creationId xmlns:p14="http://schemas.microsoft.com/office/powerpoint/2010/main" val="491405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15</a:t>
            </a:fld>
            <a:endParaRPr lang="en-US"/>
          </a:p>
        </p:txBody>
      </p:sp>
    </p:spTree>
    <p:extLst>
      <p:ext uri="{BB962C8B-B14F-4D97-AF65-F5344CB8AC3E}">
        <p14:creationId xmlns:p14="http://schemas.microsoft.com/office/powerpoint/2010/main" val="2295715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16</a:t>
            </a:fld>
            <a:endParaRPr lang="en-US"/>
          </a:p>
        </p:txBody>
      </p:sp>
    </p:spTree>
    <p:extLst>
      <p:ext uri="{BB962C8B-B14F-4D97-AF65-F5344CB8AC3E}">
        <p14:creationId xmlns:p14="http://schemas.microsoft.com/office/powerpoint/2010/main" val="23786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17</a:t>
            </a:fld>
            <a:endParaRPr lang="en-US"/>
          </a:p>
        </p:txBody>
      </p:sp>
    </p:spTree>
    <p:extLst>
      <p:ext uri="{BB962C8B-B14F-4D97-AF65-F5344CB8AC3E}">
        <p14:creationId xmlns:p14="http://schemas.microsoft.com/office/powerpoint/2010/main" val="1679238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19</a:t>
            </a:fld>
            <a:endParaRPr lang="en-US"/>
          </a:p>
        </p:txBody>
      </p:sp>
    </p:spTree>
    <p:extLst>
      <p:ext uri="{BB962C8B-B14F-4D97-AF65-F5344CB8AC3E}">
        <p14:creationId xmlns:p14="http://schemas.microsoft.com/office/powerpoint/2010/main" val="367844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20</a:t>
            </a:fld>
            <a:endParaRPr lang="en-US"/>
          </a:p>
        </p:txBody>
      </p:sp>
    </p:spTree>
    <p:extLst>
      <p:ext uri="{BB962C8B-B14F-4D97-AF65-F5344CB8AC3E}">
        <p14:creationId xmlns:p14="http://schemas.microsoft.com/office/powerpoint/2010/main" val="273659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21</a:t>
            </a:fld>
            <a:endParaRPr lang="en-US"/>
          </a:p>
        </p:txBody>
      </p:sp>
    </p:spTree>
    <p:extLst>
      <p:ext uri="{BB962C8B-B14F-4D97-AF65-F5344CB8AC3E}">
        <p14:creationId xmlns:p14="http://schemas.microsoft.com/office/powerpoint/2010/main" val="326408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3</a:t>
            </a:fld>
            <a:endParaRPr lang="en-US"/>
          </a:p>
        </p:txBody>
      </p:sp>
    </p:spTree>
    <p:extLst>
      <p:ext uri="{BB962C8B-B14F-4D97-AF65-F5344CB8AC3E}">
        <p14:creationId xmlns:p14="http://schemas.microsoft.com/office/powerpoint/2010/main" val="3437781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22</a:t>
            </a:fld>
            <a:endParaRPr lang="en-US"/>
          </a:p>
        </p:txBody>
      </p:sp>
    </p:spTree>
    <p:extLst>
      <p:ext uri="{BB962C8B-B14F-4D97-AF65-F5344CB8AC3E}">
        <p14:creationId xmlns:p14="http://schemas.microsoft.com/office/powerpoint/2010/main" val="3700449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23</a:t>
            </a:fld>
            <a:endParaRPr lang="en-US"/>
          </a:p>
        </p:txBody>
      </p:sp>
    </p:spTree>
    <p:extLst>
      <p:ext uri="{BB962C8B-B14F-4D97-AF65-F5344CB8AC3E}">
        <p14:creationId xmlns:p14="http://schemas.microsoft.com/office/powerpoint/2010/main" val="4184849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24</a:t>
            </a:fld>
            <a:endParaRPr lang="en-US"/>
          </a:p>
        </p:txBody>
      </p:sp>
    </p:spTree>
    <p:extLst>
      <p:ext uri="{BB962C8B-B14F-4D97-AF65-F5344CB8AC3E}">
        <p14:creationId xmlns:p14="http://schemas.microsoft.com/office/powerpoint/2010/main" val="169820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4</a:t>
            </a:fld>
            <a:endParaRPr lang="en-US"/>
          </a:p>
        </p:txBody>
      </p:sp>
    </p:spTree>
    <p:extLst>
      <p:ext uri="{BB962C8B-B14F-4D97-AF65-F5344CB8AC3E}">
        <p14:creationId xmlns:p14="http://schemas.microsoft.com/office/powerpoint/2010/main" val="844169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5</a:t>
            </a:fld>
            <a:endParaRPr lang="en-US"/>
          </a:p>
        </p:txBody>
      </p:sp>
    </p:spTree>
    <p:extLst>
      <p:ext uri="{BB962C8B-B14F-4D97-AF65-F5344CB8AC3E}">
        <p14:creationId xmlns:p14="http://schemas.microsoft.com/office/powerpoint/2010/main" val="273693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6</a:t>
            </a:fld>
            <a:endParaRPr lang="en-US"/>
          </a:p>
        </p:txBody>
      </p:sp>
    </p:spTree>
    <p:extLst>
      <p:ext uri="{BB962C8B-B14F-4D97-AF65-F5344CB8AC3E}">
        <p14:creationId xmlns:p14="http://schemas.microsoft.com/office/powerpoint/2010/main" val="328546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7</a:t>
            </a:fld>
            <a:endParaRPr lang="en-US"/>
          </a:p>
        </p:txBody>
      </p:sp>
    </p:spTree>
    <p:extLst>
      <p:ext uri="{BB962C8B-B14F-4D97-AF65-F5344CB8AC3E}">
        <p14:creationId xmlns:p14="http://schemas.microsoft.com/office/powerpoint/2010/main" val="3510911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vaginal canal.</a:t>
            </a:r>
          </a:p>
          <a:p>
            <a:endParaRPr lang="en-US" dirty="0" smtClean="0"/>
          </a:p>
          <a:p>
            <a:r>
              <a:rPr lang="en-US" dirty="0" smtClean="0"/>
              <a:t>I have also seen them in prostate glands.</a:t>
            </a:r>
            <a:r>
              <a:rPr lang="en-US" baseline="0" dirty="0" smtClean="0"/>
              <a:t>  Take note of whether or not your patient has a </a:t>
            </a:r>
            <a:r>
              <a:rPr lang="en-US" baseline="0" dirty="0" err="1" smtClean="0"/>
              <a:t>foley</a:t>
            </a:r>
            <a:r>
              <a:rPr lang="en-US" baseline="0" dirty="0" smtClean="0"/>
              <a:t> bag on their bed…. If they do, you should see the bulb within the bladder. </a:t>
            </a:r>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8</a:t>
            </a:fld>
            <a:endParaRPr lang="en-US"/>
          </a:p>
        </p:txBody>
      </p:sp>
    </p:spTree>
    <p:extLst>
      <p:ext uri="{BB962C8B-B14F-4D97-AF65-F5344CB8AC3E}">
        <p14:creationId xmlns:p14="http://schemas.microsoft.com/office/powerpoint/2010/main" val="1167033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9</a:t>
            </a:fld>
            <a:endParaRPr lang="en-US"/>
          </a:p>
        </p:txBody>
      </p:sp>
    </p:spTree>
    <p:extLst>
      <p:ext uri="{BB962C8B-B14F-4D97-AF65-F5344CB8AC3E}">
        <p14:creationId xmlns:p14="http://schemas.microsoft.com/office/powerpoint/2010/main" val="3767614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173A9-9096-4288-90E2-152A0EB7EAE7}" type="slidenum">
              <a:rPr lang="en-US" smtClean="0"/>
              <a:t>10</a:t>
            </a:fld>
            <a:endParaRPr lang="en-US"/>
          </a:p>
        </p:txBody>
      </p:sp>
    </p:spTree>
    <p:extLst>
      <p:ext uri="{BB962C8B-B14F-4D97-AF65-F5344CB8AC3E}">
        <p14:creationId xmlns:p14="http://schemas.microsoft.com/office/powerpoint/2010/main" val="1460324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1E9B086-3535-4D4A-919F-DC783AC7C2ED}" type="datetimeFigureOut">
              <a:rPr lang="en-US" smtClean="0"/>
              <a:t>11/11/2016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C21C0044-D635-4883-954D-5EEB11C93C11}"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1E9B086-3535-4D4A-919F-DC783AC7C2ED}"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C0044-D635-4883-954D-5EEB11C93C1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1E9B086-3535-4D4A-919F-DC783AC7C2ED}"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C0044-D635-4883-954D-5EEB11C93C1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1E9B086-3535-4D4A-919F-DC783AC7C2ED}"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C0044-D635-4883-954D-5EEB11C93C1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1E9B086-3535-4D4A-919F-DC783AC7C2ED}"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C21C0044-D635-4883-954D-5EEB11C93C1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1E9B086-3535-4D4A-919F-DC783AC7C2ED}" type="datetimeFigureOut">
              <a:rPr lang="en-US" smtClean="0"/>
              <a:t>11/11/2016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C0044-D635-4883-954D-5EEB11C93C1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1E9B086-3535-4D4A-919F-DC783AC7C2ED}" type="datetimeFigureOut">
              <a:rPr lang="en-US" smtClean="0"/>
              <a:t>11/11/2016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1C0044-D635-4883-954D-5EEB11C93C1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1E9B086-3535-4D4A-919F-DC783AC7C2ED}" type="datetimeFigureOut">
              <a:rPr lang="en-US" smtClean="0"/>
              <a:t>11/11/2016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1C0044-D635-4883-954D-5EEB11C93C1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9B086-3535-4D4A-919F-DC783AC7C2ED}" type="datetimeFigureOut">
              <a:rPr lang="en-US" smtClean="0"/>
              <a:t>11/11/2016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1C0044-D635-4883-954D-5EEB11C93C1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1E9B086-3535-4D4A-919F-DC783AC7C2ED}" type="datetimeFigureOut">
              <a:rPr lang="en-US" smtClean="0"/>
              <a:t>11/11/2016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C0044-D635-4883-954D-5EEB11C93C1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1E9B086-3535-4D4A-919F-DC783AC7C2ED}" type="datetimeFigureOut">
              <a:rPr lang="en-US" smtClean="0"/>
              <a:t>11/11/2016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C0044-D635-4883-954D-5EEB11C93C1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1E9B086-3535-4D4A-919F-DC783AC7C2ED}" type="datetimeFigureOut">
              <a:rPr lang="en-US" smtClean="0"/>
              <a:t>11/11/2016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21C0044-D635-4883-954D-5EEB11C93C1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33400"/>
            <a:ext cx="8194430" cy="2971800"/>
          </a:xfrm>
        </p:spPr>
        <p:txBody>
          <a:bodyPr>
            <a:normAutofit/>
          </a:bodyPr>
          <a:lstStyle/>
          <a:p>
            <a:r>
              <a:rPr lang="en-US" dirty="0" smtClean="0"/>
              <a:t>Adult urinary system and adrenal gland pathologies</a:t>
            </a:r>
            <a:endParaRPr lang="en-US" dirty="0"/>
          </a:p>
        </p:txBody>
      </p:sp>
    </p:spTree>
    <p:extLst>
      <p:ext uri="{BB962C8B-B14F-4D97-AF65-F5344CB8AC3E}">
        <p14:creationId xmlns:p14="http://schemas.microsoft.com/office/powerpoint/2010/main" val="718726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5486400"/>
            <a:ext cx="7086600" cy="1371600"/>
          </a:xfrm>
        </p:spPr>
        <p:txBody>
          <a:bodyPr/>
          <a:lstStyle/>
          <a:p>
            <a:r>
              <a:rPr lang="en-US" dirty="0" smtClean="0"/>
              <a:t>What is the arrow pointing to in these images?  List two predisposing factors for this pathology.  What complications may occur?</a:t>
            </a:r>
            <a:endParaRPr lang="en-US" dirty="0"/>
          </a:p>
        </p:txBody>
      </p:sp>
      <p:pic>
        <p:nvPicPr>
          <p:cNvPr id="8194" name="Picture 2" descr="C:\Users\e126602\Desktop\figure_11.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40" t="50362" b="4071"/>
          <a:stretch/>
        </p:blipFill>
        <p:spPr bwMode="auto">
          <a:xfrm>
            <a:off x="4267200" y="1828800"/>
            <a:ext cx="4024834" cy="3045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126602\Desktop\figure_11.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 r="52898" b="33033"/>
          <a:stretch/>
        </p:blipFill>
        <p:spPr bwMode="auto">
          <a:xfrm>
            <a:off x="533400" y="1546130"/>
            <a:ext cx="3200400" cy="36103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0"/>
            <a:ext cx="7086600" cy="1447800"/>
          </a:xfrm>
        </p:spPr>
        <p:txBody>
          <a:bodyPr/>
          <a:lstStyle/>
          <a:p>
            <a:endParaRPr lang="en-US" dirty="0"/>
          </a:p>
        </p:txBody>
      </p:sp>
    </p:spTree>
    <p:extLst>
      <p:ext uri="{BB962C8B-B14F-4D97-AF65-F5344CB8AC3E}">
        <p14:creationId xmlns:p14="http://schemas.microsoft.com/office/powerpoint/2010/main" val="2025570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5916658"/>
            <a:ext cx="7086600" cy="921214"/>
          </a:xfrm>
        </p:spPr>
        <p:txBody>
          <a:bodyPr/>
          <a:lstStyle/>
          <a:p>
            <a:r>
              <a:rPr lang="en-US" dirty="0" smtClean="0"/>
              <a:t>Describe what is seen in this image.  What is the likely diagnosis?  What could mimic this pathology?</a:t>
            </a:r>
            <a:endParaRPr lang="en-US" dirty="0"/>
          </a:p>
        </p:txBody>
      </p:sp>
      <p:pic>
        <p:nvPicPr>
          <p:cNvPr id="9218" name="Picture 2" descr="C:\Users\e126602\Desktop\figure_11.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029" t="48450" b="3100"/>
          <a:stretch/>
        </p:blipFill>
        <p:spPr bwMode="auto">
          <a:xfrm>
            <a:off x="2083279" y="1600198"/>
            <a:ext cx="4953000" cy="405911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0"/>
            <a:ext cx="7086600" cy="1447800"/>
          </a:xfrm>
        </p:spPr>
        <p:txBody>
          <a:bodyPr/>
          <a:lstStyle/>
          <a:p>
            <a:endParaRPr lang="en-US" dirty="0"/>
          </a:p>
        </p:txBody>
      </p:sp>
    </p:spTree>
    <p:extLst>
      <p:ext uri="{BB962C8B-B14F-4D97-AF65-F5344CB8AC3E}">
        <p14:creationId xmlns:p14="http://schemas.microsoft.com/office/powerpoint/2010/main" val="503123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5029200"/>
            <a:ext cx="7086600" cy="1683214"/>
          </a:xfrm>
        </p:spPr>
        <p:txBody>
          <a:bodyPr>
            <a:normAutofit fontScale="92500" lnSpcReduction="10000"/>
          </a:bodyPr>
          <a:lstStyle/>
          <a:p>
            <a:r>
              <a:rPr lang="en-US" dirty="0" smtClean="0"/>
              <a:t>A 42 year old man presents with severe right flank pain and hematuria.  He has a history of bilateral kidney stones.  What is seen in this image of the right kidney?  If a kidney stone is causing obstruction at the right ureteropelvic junction, what structure(s) will be dilated?  What if the stone is at the right uretovesical junction?</a:t>
            </a:r>
            <a:endParaRPr lang="en-US" dirty="0"/>
          </a:p>
        </p:txBody>
      </p:sp>
      <p:pic>
        <p:nvPicPr>
          <p:cNvPr id="11266" name="Picture 2" descr="C:\Users\e126602\Desktop\figure_10.23.jpg"/>
          <p:cNvPicPr>
            <a:picLocks noChangeAspect="1" noChangeArrowheads="1"/>
          </p:cNvPicPr>
          <p:nvPr/>
        </p:nvPicPr>
        <p:blipFill rotWithShape="1">
          <a:blip r:embed="rId3">
            <a:extLst>
              <a:ext uri="{28A0092B-C50C-407E-A947-70E740481C1C}">
                <a14:useLocalDpi xmlns:a14="http://schemas.microsoft.com/office/drawing/2010/main" val="0"/>
              </a:ext>
            </a:extLst>
          </a:blip>
          <a:srcRect t="68952" r="51740" b="2837"/>
          <a:stretch/>
        </p:blipFill>
        <p:spPr bwMode="auto">
          <a:xfrm>
            <a:off x="2487706" y="1339822"/>
            <a:ext cx="4343399" cy="34994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14689"/>
            <a:ext cx="7086600" cy="1204511"/>
          </a:xfrm>
        </p:spPr>
        <p:txBody>
          <a:bodyPr/>
          <a:lstStyle/>
          <a:p>
            <a:endParaRPr lang="en-US" dirty="0"/>
          </a:p>
        </p:txBody>
      </p:sp>
    </p:spTree>
    <p:extLst>
      <p:ext uri="{BB962C8B-B14F-4D97-AF65-F5344CB8AC3E}">
        <p14:creationId xmlns:p14="http://schemas.microsoft.com/office/powerpoint/2010/main" val="4077206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5343975"/>
            <a:ext cx="7086600" cy="1509712"/>
          </a:xfrm>
        </p:spPr>
        <p:txBody>
          <a:bodyPr/>
          <a:lstStyle/>
          <a:p>
            <a:r>
              <a:rPr lang="en-US" dirty="0" smtClean="0"/>
              <a:t>A 58 year old man presents with gross hematuria and mild left flank discomfort.  Describe what is seen in this image.  What is the most likely diagnosis?  Describe other possible sonographic appearances of this pathology.</a:t>
            </a:r>
            <a:endParaRPr lang="en-US" dirty="0"/>
          </a:p>
        </p:txBody>
      </p:sp>
      <p:pic>
        <p:nvPicPr>
          <p:cNvPr id="12290" name="Picture 2" descr="C:\Users\e126602\Desktop\figure_10.20.jpg"/>
          <p:cNvPicPr>
            <a:picLocks noChangeAspect="1" noChangeArrowheads="1"/>
          </p:cNvPicPr>
          <p:nvPr/>
        </p:nvPicPr>
        <p:blipFill rotWithShape="1">
          <a:blip r:embed="rId3">
            <a:extLst>
              <a:ext uri="{28A0092B-C50C-407E-A947-70E740481C1C}">
                <a14:useLocalDpi xmlns:a14="http://schemas.microsoft.com/office/drawing/2010/main" val="0"/>
              </a:ext>
            </a:extLst>
          </a:blip>
          <a:srcRect t="43681" r="52368" b="33359"/>
          <a:stretch/>
        </p:blipFill>
        <p:spPr bwMode="auto">
          <a:xfrm>
            <a:off x="1905000" y="1706592"/>
            <a:ext cx="5069504"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3672"/>
            <a:ext cx="7086600" cy="1444128"/>
          </a:xfrm>
        </p:spPr>
        <p:txBody>
          <a:bodyPr/>
          <a:lstStyle/>
          <a:p>
            <a:endParaRPr lang="en-US" dirty="0"/>
          </a:p>
        </p:txBody>
      </p:sp>
    </p:spTree>
    <p:extLst>
      <p:ext uri="{BB962C8B-B14F-4D97-AF65-F5344CB8AC3E}">
        <p14:creationId xmlns:p14="http://schemas.microsoft.com/office/powerpoint/2010/main" val="21269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7800" y="5257800"/>
            <a:ext cx="7086600" cy="1447800"/>
          </a:xfrm>
        </p:spPr>
        <p:txBody>
          <a:bodyPr/>
          <a:lstStyle/>
          <a:p>
            <a:r>
              <a:rPr lang="en-US" dirty="0" smtClean="0"/>
              <a:t>A 26 year old woman presents with a recent history of a lower urinary tract infection with symptoms of urinary frequency and dysuria.  What do you see in this image?  How does this pathology predispose the patient to UTIs?</a:t>
            </a:r>
            <a:endParaRPr lang="en-US" dirty="0"/>
          </a:p>
        </p:txBody>
      </p:sp>
      <p:pic>
        <p:nvPicPr>
          <p:cNvPr id="10242" name="Picture 2" descr="C:\Users\e126602\Desktop\figure_1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629" b="54196"/>
          <a:stretch/>
        </p:blipFill>
        <p:spPr bwMode="auto">
          <a:xfrm>
            <a:off x="2514600" y="1524000"/>
            <a:ext cx="4197427" cy="35090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29378"/>
            <a:ext cx="7086600" cy="1324778"/>
          </a:xfrm>
        </p:spPr>
        <p:txBody>
          <a:bodyPr/>
          <a:lstStyle/>
          <a:p>
            <a:endParaRPr lang="en-US" dirty="0"/>
          </a:p>
        </p:txBody>
      </p:sp>
    </p:spTree>
    <p:extLst>
      <p:ext uri="{BB962C8B-B14F-4D97-AF65-F5344CB8AC3E}">
        <p14:creationId xmlns:p14="http://schemas.microsoft.com/office/powerpoint/2010/main" val="2096147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5329597"/>
            <a:ext cx="7086600" cy="1509712"/>
          </a:xfrm>
        </p:spPr>
        <p:txBody>
          <a:bodyPr/>
          <a:lstStyle/>
          <a:p>
            <a:r>
              <a:rPr lang="en-US" dirty="0" smtClean="0"/>
              <a:t>Describe the mass seen between the calipers in this image.  This mass was diagnosed as an adenoma.  Are adrenal adenomas typically symptomatic and, if so, what symptoms do they cause?</a:t>
            </a:r>
            <a:endParaRPr lang="en-US" dirty="0"/>
          </a:p>
        </p:txBody>
      </p:sp>
      <p:pic>
        <p:nvPicPr>
          <p:cNvPr id="14338" name="Picture 2" descr="C:\Users\e126602\Desktop\figure_13.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526" r="50000" b="39488"/>
          <a:stretch/>
        </p:blipFill>
        <p:spPr bwMode="auto">
          <a:xfrm>
            <a:off x="1752600" y="1554192"/>
            <a:ext cx="5659636" cy="349011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0"/>
            <a:ext cx="7086600" cy="1371600"/>
          </a:xfrm>
        </p:spPr>
        <p:txBody>
          <a:bodyPr/>
          <a:lstStyle/>
          <a:p>
            <a:endParaRPr lang="en-US" dirty="0"/>
          </a:p>
        </p:txBody>
      </p:sp>
    </p:spTree>
    <p:extLst>
      <p:ext uri="{BB962C8B-B14F-4D97-AF65-F5344CB8AC3E}">
        <p14:creationId xmlns:p14="http://schemas.microsoft.com/office/powerpoint/2010/main" val="196216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4800600"/>
            <a:ext cx="7086600" cy="2045898"/>
          </a:xfrm>
        </p:spPr>
        <p:txBody>
          <a:bodyPr>
            <a:normAutofit/>
          </a:bodyPr>
          <a:lstStyle/>
          <a:p>
            <a:r>
              <a:rPr lang="en-US" dirty="0" smtClean="0"/>
              <a:t>A 57 year old patient with a history of lung cancer presents for an abdominal ultrasound.  Describe the mass seen in these images.  How is the mass distinguished from a hepatic or renal mass?  Where is the mass located in relation to the right kidney?  Where else in the abdomen would you focus your exam after identifying this mass?</a:t>
            </a:r>
            <a:endParaRPr lang="en-US" dirty="0"/>
          </a:p>
        </p:txBody>
      </p:sp>
      <p:pic>
        <p:nvPicPr>
          <p:cNvPr id="13314" name="Picture 2" descr="C:\Users\e126602\Desktop\figure_13.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12" r="50000" b="54470"/>
          <a:stretch/>
        </p:blipFill>
        <p:spPr bwMode="auto">
          <a:xfrm>
            <a:off x="129555" y="1828800"/>
            <a:ext cx="4311034" cy="25752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126602\Desktop\figure_13.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78510"/>
          <a:stretch/>
        </p:blipFill>
        <p:spPr bwMode="auto">
          <a:xfrm>
            <a:off x="4800600" y="1828800"/>
            <a:ext cx="4055821" cy="257520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0"/>
            <a:ext cx="7086600" cy="1447800"/>
          </a:xfrm>
        </p:spPr>
        <p:txBody>
          <a:bodyPr/>
          <a:lstStyle/>
          <a:p>
            <a:endParaRPr lang="en-US" dirty="0"/>
          </a:p>
        </p:txBody>
      </p:sp>
    </p:spTree>
    <p:extLst>
      <p:ext uri="{BB962C8B-B14F-4D97-AF65-F5344CB8AC3E}">
        <p14:creationId xmlns:p14="http://schemas.microsoft.com/office/powerpoint/2010/main" val="4148664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5562600"/>
            <a:ext cx="7086600" cy="1149814"/>
          </a:xfrm>
        </p:spPr>
        <p:txBody>
          <a:bodyPr/>
          <a:lstStyle/>
          <a:p>
            <a:r>
              <a:rPr lang="en-US" dirty="0" smtClean="0"/>
              <a:t>Describe the mass indicated by the arrows in this transverse image.  Describe the location of the mass in reference to the right kidney.  What is the most likely diagnosis?</a:t>
            </a:r>
            <a:endParaRPr lang="en-US" dirty="0"/>
          </a:p>
        </p:txBody>
      </p:sp>
      <p:pic>
        <p:nvPicPr>
          <p:cNvPr id="15362" name="Picture 2" descr="C:\Users\e126602\Desktop\figure_13.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380" r="46763" b="2653"/>
          <a:stretch/>
        </p:blipFill>
        <p:spPr bwMode="auto">
          <a:xfrm>
            <a:off x="2514600" y="1524000"/>
            <a:ext cx="3820065" cy="36789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76200"/>
            <a:ext cx="7086600" cy="1219200"/>
          </a:xfrm>
        </p:spPr>
        <p:txBody>
          <a:bodyPr/>
          <a:lstStyle/>
          <a:p>
            <a:endParaRPr lang="en-US" dirty="0"/>
          </a:p>
        </p:txBody>
      </p:sp>
    </p:spTree>
    <p:extLst>
      <p:ext uri="{BB962C8B-B14F-4D97-AF65-F5344CB8AC3E}">
        <p14:creationId xmlns:p14="http://schemas.microsoft.com/office/powerpoint/2010/main" val="1272182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2030" y="1371600"/>
            <a:ext cx="8229600" cy="2514600"/>
          </a:xfrm>
        </p:spPr>
        <p:txBody>
          <a:bodyPr>
            <a:normAutofit/>
          </a:bodyPr>
          <a:lstStyle/>
          <a:p>
            <a:r>
              <a:rPr lang="en-US" dirty="0" smtClean="0"/>
              <a:t>Pediatric urinary system and adrenal gland pathologies</a:t>
            </a:r>
            <a:endParaRPr lang="en-US" dirty="0"/>
          </a:p>
        </p:txBody>
      </p:sp>
    </p:spTree>
    <p:extLst>
      <p:ext uri="{BB962C8B-B14F-4D97-AF65-F5344CB8AC3E}">
        <p14:creationId xmlns:p14="http://schemas.microsoft.com/office/powerpoint/2010/main" val="351166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5562600"/>
            <a:ext cx="7086600" cy="1149814"/>
          </a:xfrm>
        </p:spPr>
        <p:txBody>
          <a:bodyPr/>
          <a:lstStyle/>
          <a:p>
            <a:r>
              <a:rPr lang="en-US" dirty="0" smtClean="0"/>
              <a:t>What pathology is seen in this image of the right kidney?  What are the most common causes of this pathology in infants and children?</a:t>
            </a:r>
            <a:endParaRPr lang="en-US" dirty="0"/>
          </a:p>
        </p:txBody>
      </p:sp>
      <p:pic>
        <p:nvPicPr>
          <p:cNvPr id="16386" name="Picture 2" descr="C:\Users\e126602\Desktop\figure_2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440" r="52973" b="37780"/>
          <a:stretch/>
        </p:blipFill>
        <p:spPr bwMode="auto">
          <a:xfrm>
            <a:off x="2819400" y="1447800"/>
            <a:ext cx="3544328" cy="39263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0" y="0"/>
            <a:ext cx="7086600" cy="1295400"/>
          </a:xfrm>
        </p:spPr>
        <p:txBody>
          <a:bodyPr/>
          <a:lstStyle/>
          <a:p>
            <a:endParaRPr lang="en-US" dirty="0"/>
          </a:p>
        </p:txBody>
      </p:sp>
    </p:spTree>
    <p:extLst>
      <p:ext uri="{BB962C8B-B14F-4D97-AF65-F5344CB8AC3E}">
        <p14:creationId xmlns:p14="http://schemas.microsoft.com/office/powerpoint/2010/main" val="1014113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494139" y="5486400"/>
            <a:ext cx="7086600" cy="1202454"/>
          </a:xfrm>
        </p:spPr>
        <p:txBody>
          <a:bodyPr/>
          <a:lstStyle/>
          <a:p>
            <a:r>
              <a:rPr lang="en-US" dirty="0" smtClean="0"/>
              <a:t>What pathology is seen in these images?  At what age does this pathology typically present?  What complications may be seen with this disease?</a:t>
            </a:r>
            <a:endParaRPr lang="en-US" dirty="0"/>
          </a:p>
        </p:txBody>
      </p:sp>
      <p:pic>
        <p:nvPicPr>
          <p:cNvPr id="1026" name="Picture 2" descr="C:\Users\e126602\Desktop\figure_10.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r="50000" b="7970"/>
          <a:stretch/>
        </p:blipFill>
        <p:spPr bwMode="auto">
          <a:xfrm>
            <a:off x="169398" y="1879664"/>
            <a:ext cx="4301613" cy="2977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e126602\Desktop\figure_10.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348" t="51107" b="3352"/>
          <a:stretch/>
        </p:blipFill>
        <p:spPr bwMode="auto">
          <a:xfrm>
            <a:off x="4876800" y="1777935"/>
            <a:ext cx="3912874" cy="307948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524000" y="65553"/>
            <a:ext cx="7086600" cy="1382247"/>
          </a:xfrm>
        </p:spPr>
        <p:txBody>
          <a:bodyPr/>
          <a:lstStyle/>
          <a:p>
            <a:endParaRPr lang="en-US" dirty="0"/>
          </a:p>
        </p:txBody>
      </p:sp>
    </p:spTree>
    <p:extLst>
      <p:ext uri="{BB962C8B-B14F-4D97-AF65-F5344CB8AC3E}">
        <p14:creationId xmlns:p14="http://schemas.microsoft.com/office/powerpoint/2010/main" val="41984591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5334000"/>
            <a:ext cx="7086600" cy="1378414"/>
          </a:xfrm>
        </p:spPr>
        <p:txBody>
          <a:bodyPr/>
          <a:lstStyle/>
          <a:p>
            <a:r>
              <a:rPr lang="en-US" dirty="0" smtClean="0"/>
              <a:t>Describe the appearance of the kidneys in these images obtained from a neonate.  What pathology is seen?  What is this condition also referred to as?  What liver condition is associated with this renal pathology?</a:t>
            </a:r>
            <a:endParaRPr lang="en-US" dirty="0"/>
          </a:p>
        </p:txBody>
      </p:sp>
      <p:pic>
        <p:nvPicPr>
          <p:cNvPr id="17410" name="Picture 2" descr="C:\Users\e126602\Desktop\figure_2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659" b="5078"/>
          <a:stretch/>
        </p:blipFill>
        <p:spPr bwMode="auto">
          <a:xfrm>
            <a:off x="228600" y="1980030"/>
            <a:ext cx="3733800" cy="3067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126602\Desktop\figure_2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105" b="20820"/>
          <a:stretch/>
        </p:blipFill>
        <p:spPr bwMode="auto">
          <a:xfrm>
            <a:off x="4494710" y="2057400"/>
            <a:ext cx="4211139" cy="29128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0" y="14689"/>
            <a:ext cx="7086600" cy="1433111"/>
          </a:xfrm>
        </p:spPr>
        <p:txBody>
          <a:bodyPr/>
          <a:lstStyle/>
          <a:p>
            <a:endParaRPr lang="en-US" dirty="0"/>
          </a:p>
        </p:txBody>
      </p:sp>
    </p:spTree>
    <p:extLst>
      <p:ext uri="{BB962C8B-B14F-4D97-AF65-F5344CB8AC3E}">
        <p14:creationId xmlns:p14="http://schemas.microsoft.com/office/powerpoint/2010/main" val="1938241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5343975"/>
            <a:ext cx="7086600" cy="1509712"/>
          </a:xfrm>
        </p:spPr>
        <p:txBody>
          <a:bodyPr>
            <a:normAutofit/>
          </a:bodyPr>
          <a:lstStyle/>
          <a:p>
            <a:r>
              <a:rPr lang="en-US" dirty="0" smtClean="0"/>
              <a:t>A 2 week old infant presents for a renal sonogram to follow-up an abnormality seen on a prenatal sonogram.  This image was taken in the right upper quadrant.  The left kidney and bladder appear normal.  What is the likely diagnosis?</a:t>
            </a:r>
            <a:endParaRPr lang="en-US" dirty="0"/>
          </a:p>
        </p:txBody>
      </p:sp>
      <p:pic>
        <p:nvPicPr>
          <p:cNvPr id="18434" name="Picture 2" descr="C:\Users\e126602\Desktop\figure_2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62138"/>
          <a:stretch/>
        </p:blipFill>
        <p:spPr bwMode="auto">
          <a:xfrm>
            <a:off x="3200400" y="2003050"/>
            <a:ext cx="3048000" cy="31607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166905"/>
            <a:ext cx="7086600" cy="1509495"/>
          </a:xfrm>
        </p:spPr>
        <p:txBody>
          <a:bodyPr/>
          <a:lstStyle/>
          <a:p>
            <a:endParaRPr lang="en-US" dirty="0"/>
          </a:p>
        </p:txBody>
      </p:sp>
    </p:spTree>
    <p:extLst>
      <p:ext uri="{BB962C8B-B14F-4D97-AF65-F5344CB8AC3E}">
        <p14:creationId xmlns:p14="http://schemas.microsoft.com/office/powerpoint/2010/main" val="3812138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5181600"/>
            <a:ext cx="7086600" cy="1509712"/>
          </a:xfrm>
        </p:spPr>
        <p:txBody>
          <a:bodyPr>
            <a:normAutofit lnSpcReduction="10000"/>
          </a:bodyPr>
          <a:lstStyle/>
          <a:p>
            <a:r>
              <a:rPr lang="en-US" dirty="0" smtClean="0"/>
              <a:t>An infant presents for a renal sonogram.  A duplicated collecting system is seen in the right kidney.  The left kidney appears normal.  The upper pole collecting system on the right is dilated.  This is an image of the urinary bladder.  What are the arrows pointing to?</a:t>
            </a:r>
            <a:endParaRPr lang="en-US" dirty="0"/>
          </a:p>
        </p:txBody>
      </p:sp>
      <p:pic>
        <p:nvPicPr>
          <p:cNvPr id="4" name="Picture 2" descr="C:\Users\e126602\Desktop\figure_2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090" t="52352" b="26013"/>
          <a:stretch/>
        </p:blipFill>
        <p:spPr bwMode="auto">
          <a:xfrm>
            <a:off x="2362200" y="1676400"/>
            <a:ext cx="4825945"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600200" y="228600"/>
            <a:ext cx="7086600" cy="1066800"/>
          </a:xfrm>
        </p:spPr>
        <p:txBody>
          <a:bodyPr/>
          <a:lstStyle/>
          <a:p>
            <a:endParaRPr lang="en-US" dirty="0"/>
          </a:p>
        </p:txBody>
      </p:sp>
    </p:spTree>
    <p:extLst>
      <p:ext uri="{BB962C8B-B14F-4D97-AF65-F5344CB8AC3E}">
        <p14:creationId xmlns:p14="http://schemas.microsoft.com/office/powerpoint/2010/main" val="786922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4946186"/>
            <a:ext cx="7086600" cy="1911814"/>
          </a:xfrm>
        </p:spPr>
        <p:txBody>
          <a:bodyPr>
            <a:normAutofit lnSpcReduction="10000"/>
          </a:bodyPr>
          <a:lstStyle/>
          <a:p>
            <a:r>
              <a:rPr lang="en-US" dirty="0" smtClean="0"/>
              <a:t>A 3 year old boy presents with an enlarging palpable mass in the right upper quadrant.  A large, solid mass is seen on the right kidney.  Very little normal renal tissue is seen in the upper pole.  Describe the mass.  What is the most likely diagnosis?  List the congenital malformations associated with this tumor.</a:t>
            </a:r>
            <a:endParaRPr lang="en-US" dirty="0"/>
          </a:p>
        </p:txBody>
      </p:sp>
      <p:pic>
        <p:nvPicPr>
          <p:cNvPr id="19458" name="Picture 2" descr="C:\Users\e126602\Desktop\figure_20.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r="53388" b="3798"/>
          <a:stretch/>
        </p:blipFill>
        <p:spPr bwMode="auto">
          <a:xfrm>
            <a:off x="419819" y="1483657"/>
            <a:ext cx="3962400" cy="31114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126602\Desktop\figure_20.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397" t="50000" b="4386"/>
          <a:stretch/>
        </p:blipFill>
        <p:spPr bwMode="auto">
          <a:xfrm>
            <a:off x="4724400" y="1526194"/>
            <a:ext cx="3903053" cy="302636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76200"/>
            <a:ext cx="7086600" cy="1407457"/>
          </a:xfrm>
        </p:spPr>
        <p:txBody>
          <a:bodyPr/>
          <a:lstStyle/>
          <a:p>
            <a:endParaRPr lang="en-US" dirty="0"/>
          </a:p>
        </p:txBody>
      </p:sp>
    </p:spTree>
    <p:extLst>
      <p:ext uri="{BB962C8B-B14F-4D97-AF65-F5344CB8AC3E}">
        <p14:creationId xmlns:p14="http://schemas.microsoft.com/office/powerpoint/2010/main" val="2078421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4876800"/>
            <a:ext cx="7086600" cy="1835614"/>
          </a:xfrm>
        </p:spPr>
        <p:txBody>
          <a:bodyPr>
            <a:normAutofit fontScale="92500"/>
          </a:bodyPr>
          <a:lstStyle/>
          <a:p>
            <a:r>
              <a:rPr lang="en-US" dirty="0" smtClean="0"/>
              <a:t>A 2 day old premature newborn has clinical symptoms of anemia and jaundice.  An abdominal sonogram is ordered.  The only abnormal finding is a complex mass superior to the right kidney.  What is the most likely diagnosis, given the patient’s age and symptoms?  How would you expect this mass to change if a follow-up sonogram is performed in a few weeks?</a:t>
            </a:r>
            <a:endParaRPr lang="en-US" dirty="0"/>
          </a:p>
        </p:txBody>
      </p:sp>
      <p:pic>
        <p:nvPicPr>
          <p:cNvPr id="20482" name="Picture 2" descr="C:\Users\e126602\Desktop\figure_20.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640" r="-1" b="64909"/>
          <a:stretch/>
        </p:blipFill>
        <p:spPr bwMode="auto">
          <a:xfrm>
            <a:off x="2649070" y="1223682"/>
            <a:ext cx="3701554" cy="347453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0" y="36723"/>
            <a:ext cx="7086600" cy="1186959"/>
          </a:xfrm>
        </p:spPr>
        <p:txBody>
          <a:bodyPr/>
          <a:lstStyle/>
          <a:p>
            <a:endParaRPr lang="en-US" dirty="0"/>
          </a:p>
        </p:txBody>
      </p:sp>
    </p:spTree>
    <p:extLst>
      <p:ext uri="{BB962C8B-B14F-4D97-AF65-F5344CB8AC3E}">
        <p14:creationId xmlns:p14="http://schemas.microsoft.com/office/powerpoint/2010/main" val="3728536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5410200"/>
            <a:ext cx="7086600" cy="1447800"/>
          </a:xfrm>
        </p:spPr>
        <p:txBody>
          <a:bodyPr/>
          <a:lstStyle/>
          <a:p>
            <a:r>
              <a:rPr lang="en-US" dirty="0" smtClean="0"/>
              <a:t>What condition is seen in these images?  Describe the kidney seen in the images.  Is this condition typically seen unilaterally or bilaterally?  Are there any associated complications?</a:t>
            </a:r>
            <a:endParaRPr lang="en-US" dirty="0"/>
          </a:p>
        </p:txBody>
      </p:sp>
      <p:pic>
        <p:nvPicPr>
          <p:cNvPr id="2050" name="Picture 2" descr="C:\Users\e126602\Desktop\figure_10.13.jpg"/>
          <p:cNvPicPr>
            <a:picLocks noChangeAspect="1" noChangeArrowheads="1"/>
          </p:cNvPicPr>
          <p:nvPr/>
        </p:nvPicPr>
        <p:blipFill rotWithShape="1">
          <a:blip r:embed="rId3">
            <a:extLst>
              <a:ext uri="{28A0092B-C50C-407E-A947-70E740481C1C}">
                <a14:useLocalDpi xmlns:a14="http://schemas.microsoft.com/office/drawing/2010/main" val="0"/>
              </a:ext>
            </a:extLst>
          </a:blip>
          <a:srcRect r="51538" b="9435"/>
          <a:stretch/>
        </p:blipFill>
        <p:spPr bwMode="auto">
          <a:xfrm>
            <a:off x="2057400" y="1752600"/>
            <a:ext cx="5043144" cy="342174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14689"/>
            <a:ext cx="7086600" cy="1509311"/>
          </a:xfrm>
        </p:spPr>
        <p:txBody>
          <a:bodyPr/>
          <a:lstStyle/>
          <a:p>
            <a:endParaRPr lang="en-US" dirty="0"/>
          </a:p>
        </p:txBody>
      </p:sp>
    </p:spTree>
    <p:extLst>
      <p:ext uri="{BB962C8B-B14F-4D97-AF65-F5344CB8AC3E}">
        <p14:creationId xmlns:p14="http://schemas.microsoft.com/office/powerpoint/2010/main" val="4116724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5562511"/>
            <a:ext cx="7086600" cy="1281112"/>
          </a:xfrm>
        </p:spPr>
        <p:txBody>
          <a:bodyPr/>
          <a:lstStyle/>
          <a:p>
            <a:r>
              <a:rPr lang="en-US" dirty="0" smtClean="0"/>
              <a:t>Describe the mass defined by the arrows.  What is the most likely diagnosis?  What disorder is associated with multiple masses of this type?</a:t>
            </a:r>
            <a:endParaRPr lang="en-US" dirty="0"/>
          </a:p>
        </p:txBody>
      </p:sp>
      <p:pic>
        <p:nvPicPr>
          <p:cNvPr id="3074" name="Picture 2" descr="C:\Users\e126602\Desktop\figure_10.19.jpg"/>
          <p:cNvPicPr>
            <a:picLocks noChangeAspect="1" noChangeArrowheads="1"/>
          </p:cNvPicPr>
          <p:nvPr/>
        </p:nvPicPr>
        <p:blipFill rotWithShape="1">
          <a:blip r:embed="rId3">
            <a:extLst>
              <a:ext uri="{28A0092B-C50C-407E-A947-70E740481C1C}">
                <a14:useLocalDpi xmlns:a14="http://schemas.microsoft.com/office/drawing/2010/main" val="0"/>
              </a:ext>
            </a:extLst>
          </a:blip>
          <a:srcRect l="52988" t="50000" b="3514"/>
          <a:stretch/>
        </p:blipFill>
        <p:spPr bwMode="auto">
          <a:xfrm>
            <a:off x="2372264" y="1456773"/>
            <a:ext cx="4485736" cy="38576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00200" y="-152400"/>
            <a:ext cx="7086600" cy="1371600"/>
          </a:xfrm>
        </p:spPr>
        <p:txBody>
          <a:bodyPr/>
          <a:lstStyle/>
          <a:p>
            <a:endParaRPr lang="en-US" dirty="0"/>
          </a:p>
        </p:txBody>
      </p:sp>
    </p:spTree>
    <p:extLst>
      <p:ext uri="{BB962C8B-B14F-4D97-AF65-F5344CB8AC3E}">
        <p14:creationId xmlns:p14="http://schemas.microsoft.com/office/powerpoint/2010/main" val="1321243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5660277"/>
            <a:ext cx="7086600" cy="1204912"/>
          </a:xfrm>
        </p:spPr>
        <p:txBody>
          <a:bodyPr/>
          <a:lstStyle/>
          <a:p>
            <a:r>
              <a:rPr lang="en-US" dirty="0" smtClean="0"/>
              <a:t>Describe the lesion shown in this image.  What are some possible diagnoses?  What further testing could be done to confirm the diagnosis?</a:t>
            </a:r>
            <a:endParaRPr lang="en-US" dirty="0"/>
          </a:p>
        </p:txBody>
      </p:sp>
      <p:pic>
        <p:nvPicPr>
          <p:cNvPr id="4098" name="Picture 2" descr="C:\Users\e126602\Desktop\figure_10.15_(continued).jpg"/>
          <p:cNvPicPr>
            <a:picLocks noChangeAspect="1" noChangeArrowheads="1"/>
          </p:cNvPicPr>
          <p:nvPr/>
        </p:nvPicPr>
        <p:blipFill rotWithShape="1">
          <a:blip r:embed="rId3">
            <a:extLst>
              <a:ext uri="{28A0092B-C50C-407E-A947-70E740481C1C}">
                <a14:useLocalDpi xmlns:a14="http://schemas.microsoft.com/office/drawing/2010/main" val="0"/>
              </a:ext>
            </a:extLst>
          </a:blip>
          <a:srcRect l="51830" t="57962" b="3741"/>
          <a:stretch/>
        </p:blipFill>
        <p:spPr bwMode="auto">
          <a:xfrm>
            <a:off x="1942381" y="1545566"/>
            <a:ext cx="5169149" cy="38646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76400" y="0"/>
            <a:ext cx="7086600" cy="1371600"/>
          </a:xfrm>
        </p:spPr>
        <p:txBody>
          <a:bodyPr/>
          <a:lstStyle/>
          <a:p>
            <a:endParaRPr lang="en-US" dirty="0"/>
          </a:p>
        </p:txBody>
      </p:sp>
    </p:spTree>
    <p:extLst>
      <p:ext uri="{BB962C8B-B14F-4D97-AF65-F5344CB8AC3E}">
        <p14:creationId xmlns:p14="http://schemas.microsoft.com/office/powerpoint/2010/main" val="3190950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7800" y="5653088"/>
            <a:ext cx="7086600" cy="1204912"/>
          </a:xfrm>
        </p:spPr>
        <p:txBody>
          <a:bodyPr/>
          <a:lstStyle/>
          <a:p>
            <a:r>
              <a:rPr lang="en-US" dirty="0" smtClean="0"/>
              <a:t>What pathology is the arrow pointing to?  What symptoms are commonly associated with this pathology?  How could color Doppler help with this pathology?</a:t>
            </a:r>
            <a:endParaRPr lang="en-US" dirty="0"/>
          </a:p>
        </p:txBody>
      </p:sp>
      <p:pic>
        <p:nvPicPr>
          <p:cNvPr id="5122" name="Picture 2" descr="C:\Users\e126602\Desktop\figure_10.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748" r="10797" b="48042"/>
          <a:stretch/>
        </p:blipFill>
        <p:spPr bwMode="auto">
          <a:xfrm>
            <a:off x="5195977" y="1465053"/>
            <a:ext cx="2878668" cy="38460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126602\Desktop\figure_10.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48042"/>
          <a:stretch/>
        </p:blipFill>
        <p:spPr bwMode="auto">
          <a:xfrm>
            <a:off x="685800" y="1465053"/>
            <a:ext cx="3882979"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52677" y="-152400"/>
            <a:ext cx="7086600" cy="1371600"/>
          </a:xfrm>
        </p:spPr>
        <p:txBody>
          <a:bodyPr/>
          <a:lstStyle/>
          <a:p>
            <a:endParaRPr lang="en-US" dirty="0"/>
          </a:p>
        </p:txBody>
      </p:sp>
    </p:spTree>
    <p:extLst>
      <p:ext uri="{BB962C8B-B14F-4D97-AF65-F5344CB8AC3E}">
        <p14:creationId xmlns:p14="http://schemas.microsoft.com/office/powerpoint/2010/main" val="3528559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5638800"/>
            <a:ext cx="7086600" cy="921214"/>
          </a:xfrm>
        </p:spPr>
        <p:txBody>
          <a:bodyPr/>
          <a:lstStyle/>
          <a:p>
            <a:r>
              <a:rPr lang="en-US" dirty="0" smtClean="0"/>
              <a:t>What structure is seen within the urinary bladder in these images?  Are these normal images?  Why or why not?</a:t>
            </a:r>
            <a:endParaRPr lang="en-US" dirty="0"/>
          </a:p>
        </p:txBody>
      </p:sp>
      <p:pic>
        <p:nvPicPr>
          <p:cNvPr id="6146" name="Picture 2" descr="C:\Users\e126602\Desktop\figure_1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49" y="2175178"/>
            <a:ext cx="4351383" cy="30345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126602\Desktop\figure_11.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159" t="-5732" r="761" b="58445"/>
          <a:stretch/>
        </p:blipFill>
        <p:spPr bwMode="auto">
          <a:xfrm>
            <a:off x="4871910" y="1764103"/>
            <a:ext cx="4005179" cy="34154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0" y="36723"/>
            <a:ext cx="7086600" cy="1727380"/>
          </a:xfrm>
        </p:spPr>
        <p:txBody>
          <a:bodyPr/>
          <a:lstStyle/>
          <a:p>
            <a:endParaRPr lang="en-US" dirty="0"/>
          </a:p>
        </p:txBody>
      </p:sp>
    </p:spTree>
    <p:extLst>
      <p:ext uri="{BB962C8B-B14F-4D97-AF65-F5344CB8AC3E}">
        <p14:creationId xmlns:p14="http://schemas.microsoft.com/office/powerpoint/2010/main" val="3947335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086600" cy="1600200"/>
          </a:xfrm>
        </p:spPr>
        <p:txBody>
          <a:bodyPr/>
          <a:lstStyle/>
          <a:p>
            <a:r>
              <a:rPr lang="en-US" dirty="0" smtClean="0"/>
              <a:t>Where is the Foley?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438400"/>
            <a:ext cx="5017379" cy="3763034"/>
          </a:xfrm>
          <a:prstGeom prst="rect">
            <a:avLst/>
          </a:prstGeom>
        </p:spPr>
      </p:pic>
    </p:spTree>
    <p:extLst>
      <p:ext uri="{BB962C8B-B14F-4D97-AF65-F5344CB8AC3E}">
        <p14:creationId xmlns:p14="http://schemas.microsoft.com/office/powerpoint/2010/main" val="2961281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5784386"/>
            <a:ext cx="7086600" cy="1073614"/>
          </a:xfrm>
        </p:spPr>
        <p:txBody>
          <a:bodyPr/>
          <a:lstStyle/>
          <a:p>
            <a:r>
              <a:rPr lang="en-US" dirty="0" smtClean="0"/>
              <a:t>What are the arrows pointing to?  Does this structure appear normal?  What can cause thickening of the bladder wall?</a:t>
            </a:r>
            <a:endParaRPr lang="en-US" dirty="0"/>
          </a:p>
        </p:txBody>
      </p:sp>
      <p:pic>
        <p:nvPicPr>
          <p:cNvPr id="7170" name="Picture 2" descr="C:\Users\e126602\Desktop\figure_11.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184" b="59435"/>
          <a:stretch/>
        </p:blipFill>
        <p:spPr bwMode="auto">
          <a:xfrm>
            <a:off x="1524000" y="1414732"/>
            <a:ext cx="5791199" cy="41725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44198" y="3672"/>
            <a:ext cx="7086600" cy="1291728"/>
          </a:xfrm>
        </p:spPr>
        <p:txBody>
          <a:bodyPr/>
          <a:lstStyle/>
          <a:p>
            <a:endParaRPr lang="en-US" dirty="0"/>
          </a:p>
        </p:txBody>
      </p:sp>
    </p:spTree>
    <p:extLst>
      <p:ext uri="{BB962C8B-B14F-4D97-AF65-F5344CB8AC3E}">
        <p14:creationId xmlns:p14="http://schemas.microsoft.com/office/powerpoint/2010/main" val="18759457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192</TotalTime>
  <Words>870</Words>
  <Application>Microsoft Office PowerPoint</Application>
  <PresentationFormat>On-screen Show (4:3)</PresentationFormat>
  <Paragraphs>49</Paragraphs>
  <Slides>24</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Book Antiqua</vt:lpstr>
      <vt:lpstr>Calibri</vt:lpstr>
      <vt:lpstr>Lucida Sans</vt:lpstr>
      <vt:lpstr>Wingdings</vt:lpstr>
      <vt:lpstr>Wingdings 2</vt:lpstr>
      <vt:lpstr>Wingdings 3</vt:lpstr>
      <vt:lpstr>Apex</vt:lpstr>
      <vt:lpstr>Adult urinary system and adrenal gland pathologies</vt:lpstr>
      <vt:lpstr>PowerPoint Presentation</vt:lpstr>
      <vt:lpstr>PowerPoint Presentation</vt:lpstr>
      <vt:lpstr>PowerPoint Presentation</vt:lpstr>
      <vt:lpstr>PowerPoint Presentation</vt:lpstr>
      <vt:lpstr>PowerPoint Presentation</vt:lpstr>
      <vt:lpstr>PowerPoint Presentation</vt:lpstr>
      <vt:lpstr>Where is the Foley?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Pediatric urinary system and adrenal gland pathologies</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Urinary tract pathologies</dc:title>
  <dc:creator>Default Image</dc:creator>
  <cp:lastModifiedBy>Abigail Kurtz</cp:lastModifiedBy>
  <cp:revision>21</cp:revision>
  <dcterms:created xsi:type="dcterms:W3CDTF">2014-11-10T13:53:22Z</dcterms:created>
  <dcterms:modified xsi:type="dcterms:W3CDTF">2016-11-11T14:38:31Z</dcterms:modified>
</cp:coreProperties>
</file>